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26.xml" ContentType="application/vnd.openxmlformats-officedocument.presentationml.tags+xml"/>
  <Override PartName="/ppt/notesSlides/notesSlide10.xml" ContentType="application/vnd.openxmlformats-officedocument.presentationml.notesSlide+xml"/>
  <Override PartName="/ppt/tags/tag27.xml" ContentType="application/vnd.openxmlformats-officedocument.presentationml.tags+xml"/>
  <Override PartName="/ppt/notesSlides/notesSlide11.xml" ContentType="application/vnd.openxmlformats-officedocument.presentationml.notesSlide+xml"/>
  <Override PartName="/ppt/tags/tag28.xml" ContentType="application/vnd.openxmlformats-officedocument.presentationml.tags+xml"/>
  <Override PartName="/ppt/notesSlides/notesSlide12.xml" ContentType="application/vnd.openxmlformats-officedocument.presentationml.notesSlide+xml"/>
  <Override PartName="/ppt/tags/tag29.xml" ContentType="application/vnd.openxmlformats-officedocument.presentationml.tags+xml"/>
  <Override PartName="/ppt/notesSlides/notesSlide13.xml" ContentType="application/vnd.openxmlformats-officedocument.presentationml.notesSlide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tags/tag31.xml" ContentType="application/vnd.openxmlformats-officedocument.presentationml.tags+xml"/>
  <Override PartName="/ppt/notesSlides/notesSlide15.xml" ContentType="application/vnd.openxmlformats-officedocument.presentationml.notesSlide+xml"/>
  <Override PartName="/ppt/tags/tag32.xml" ContentType="application/vnd.openxmlformats-officedocument.presentationml.tags+xml"/>
  <Override PartName="/ppt/notesSlides/notesSlide16.xml" ContentType="application/vnd.openxmlformats-officedocument.presentationml.notesSlide+xml"/>
  <Override PartName="/ppt/tags/tag33.xml" ContentType="application/vnd.openxmlformats-officedocument.presentationml.tags+xml"/>
  <Override PartName="/ppt/notesSlides/notesSlide17.xml" ContentType="application/vnd.openxmlformats-officedocument.presentationml.notesSlide+xml"/>
  <Override PartName="/ppt/tags/tag34.xml" ContentType="application/vnd.openxmlformats-officedocument.presentationml.tags+xml"/>
  <Override PartName="/ppt/notesSlides/notesSlide18.xml" ContentType="application/vnd.openxmlformats-officedocument.presentationml.notesSlide+xml"/>
  <Override PartName="/ppt/tags/tag35.xml" ContentType="application/vnd.openxmlformats-officedocument.presentationml.tags+xml"/>
  <Override PartName="/ppt/notesSlides/notesSlide19.xml" ContentType="application/vnd.openxmlformats-officedocument.presentationml.notesSlide+xml"/>
  <Override PartName="/ppt/tags/tag36.xml" ContentType="application/vnd.openxmlformats-officedocument.presentationml.tags+xml"/>
  <Override PartName="/ppt/notesSlides/notesSlide20.xml" ContentType="application/vnd.openxmlformats-officedocument.presentationml.notesSlide+xml"/>
  <Override PartName="/ppt/tags/tag37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29" r:id="rId4"/>
  </p:sldMasterIdLst>
  <p:notesMasterIdLst>
    <p:notesMasterId r:id="rId26"/>
  </p:notesMasterIdLst>
  <p:handoutMasterIdLst>
    <p:handoutMasterId r:id="rId27"/>
  </p:handoutMasterIdLst>
  <p:sldIdLst>
    <p:sldId id="2184" r:id="rId5"/>
    <p:sldId id="2185" r:id="rId6"/>
    <p:sldId id="2186" r:id="rId7"/>
    <p:sldId id="2402" r:id="rId8"/>
    <p:sldId id="2187" r:id="rId9"/>
    <p:sldId id="2188" r:id="rId10"/>
    <p:sldId id="2189" r:id="rId11"/>
    <p:sldId id="2387" r:id="rId12"/>
    <p:sldId id="2191" r:id="rId13"/>
    <p:sldId id="2192" r:id="rId14"/>
    <p:sldId id="2193" r:id="rId15"/>
    <p:sldId id="2194" r:id="rId16"/>
    <p:sldId id="2195" r:id="rId17"/>
    <p:sldId id="2196" r:id="rId18"/>
    <p:sldId id="2197" r:id="rId19"/>
    <p:sldId id="2198" r:id="rId20"/>
    <p:sldId id="2199" r:id="rId21"/>
    <p:sldId id="2200" r:id="rId22"/>
    <p:sldId id="2201" r:id="rId23"/>
    <p:sldId id="2202" r:id="rId24"/>
    <p:sldId id="2413" r:id="rId25"/>
  </p:sldIdLst>
  <p:sldSz cx="12192000" cy="6858000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Neo Sans" pitchFamily="2" charset="0"/>
      <p:regular r:id="rId32"/>
      <p:bold r:id="rId33"/>
      <p:italic r:id="rId34"/>
    </p:embeddedFont>
    <p:embeddedFont>
      <p:font typeface="Roboto" panose="02000000000000000000" pitchFamily="2" charset="0"/>
      <p:regular r:id="rId35"/>
      <p:bold r:id="rId36"/>
      <p:italic r:id="rId37"/>
      <p:boldItalic r:id="rId38"/>
    </p:embeddedFont>
    <p:embeddedFont>
      <p:font typeface="ScolaScript_N" panose="00000400000000000000" pitchFamily="2" charset="0"/>
      <p:regular r:id="rId39"/>
    </p:embeddedFont>
  </p:embeddedFontLst>
  <p:custDataLst>
    <p:tags r:id="rId4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es premiers pas vers l’unité" id="{9961F772-A792-4FE7-A837-F5CEABA3CF43}">
          <p14:sldIdLst>
            <p14:sldId id="2184"/>
            <p14:sldId id="2185"/>
            <p14:sldId id="2186"/>
            <p14:sldId id="2402"/>
            <p14:sldId id="2187"/>
            <p14:sldId id="2188"/>
            <p14:sldId id="2189"/>
            <p14:sldId id="2387"/>
            <p14:sldId id="2191"/>
            <p14:sldId id="2192"/>
            <p14:sldId id="2193"/>
            <p14:sldId id="2194"/>
            <p14:sldId id="2195"/>
            <p14:sldId id="2196"/>
            <p14:sldId id="2197"/>
            <p14:sldId id="2198"/>
            <p14:sldId id="2199"/>
            <p14:sldId id="2200"/>
            <p14:sldId id="2201"/>
            <p14:sldId id="2202"/>
            <p14:sldId id="2413"/>
          </p14:sldIdLst>
        </p14:section>
      </p14:sectionLst>
    </p:ext>
    <p:ext uri="{EFAFB233-063F-42B5-8137-9DF3F51BA10A}">
      <p15:sldGuideLst xmlns:p15="http://schemas.microsoft.com/office/powerpoint/2012/main">
        <p15:guide id="1" pos="360" userDrawn="1">
          <p15:clr>
            <a:srgbClr val="A4A3A4"/>
          </p15:clr>
        </p15:guide>
        <p15:guide id="2" pos="7392" userDrawn="1">
          <p15:clr>
            <a:srgbClr val="A4A3A4"/>
          </p15:clr>
        </p15:guide>
        <p15:guide id="3" pos="3120" userDrawn="1">
          <p15:clr>
            <a:srgbClr val="A4A3A4"/>
          </p15:clr>
        </p15:guide>
        <p15:guide id="5" pos="4656" userDrawn="1">
          <p15:clr>
            <a:srgbClr val="A4A3A4"/>
          </p15:clr>
        </p15:guide>
        <p15:guide id="6" orient="horz" pos="127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ne Halabi" initials="" lastIdx="24" clrIdx="0"/>
  <p:cmAuthor id="2" name="Dyana" initials="D" lastIdx="20" clrIdx="1"/>
  <p:cmAuthor id="3" name="Claudine Trad" initials="" lastIdx="154" clrIdx="2"/>
  <p:cmAuthor id="4" name="Intern 1" initials="I1" lastIdx="60" clrIdx="3"/>
  <p:cmAuthor id="5" name="Jessica Saadeh" initials="" lastIdx="22" clrIdx="4"/>
  <p:cmAuthor id="6" name="Collette Hanna" initials="" lastIdx="10" clrIdx="5"/>
  <p:cmAuthor id="7" name="christina margy" initials="" lastIdx="1" clrIdx="6"/>
  <p:cmAuthor id="8" name="Moallem Christian" initials="MC" lastIdx="6" clrIdx="7"/>
  <p:cmAuthor id="9" name="Aline Halabi" initials="AH" lastIdx="70" clrIdx="8"/>
  <p:cmAuthor id="10" name="stephaneh@allcs.edu.lb" initials="st" lastIdx="9" clrIdx="9"/>
  <p:cmAuthor id="11" name="Claudine Trad" initials="CT" lastIdx="79" clrIdx="10"/>
  <p:cmAuthor id="12" name="jessicas@allcs.edu.lb" initials="je" lastIdx="66" clrIdx="11"/>
  <p:cmAuthor id="13" name="Richard Sabbouh" initials="RS" lastIdx="1" clrIdx="12"/>
  <p:cmAuthor id="14" name="margychristina216@gmail.com" initials="ma" lastIdx="16" clrIdx="13"/>
  <p:cmAuthor id="15" name="Bilal Hanbali" initials="BH" lastIdx="4" clrIdx="14"/>
  <p:cmAuthor id="16" name="Elia Mansour" initials="EM" lastIdx="2" clrIdx="15"/>
  <p:cmAuthor id="17" name="Dany Aouad" initials="DA" lastIdx="18" clrIdx="16">
    <p:extLst>
      <p:ext uri="{19B8F6BF-5375-455C-9EA6-DF929625EA0E}">
        <p15:presenceInfo xmlns:p15="http://schemas.microsoft.com/office/powerpoint/2012/main" userId="S::Dany.Aouad@qitabi.org::d49ee0a1-a67e-483a-91b6-e3d7c013a9d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6BD3"/>
    <a:srgbClr val="CC0099"/>
    <a:srgbClr val="F1A069"/>
    <a:srgbClr val="FBE5D6"/>
    <a:srgbClr val="FFEACD"/>
    <a:srgbClr val="FFE1B9"/>
    <a:srgbClr val="FFD9A7"/>
    <a:srgbClr val="FFF3E3"/>
    <a:srgbClr val="8F45C7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A32CB6-0C83-4963-86D4-AB92A083528B}" v="2722" dt="2022-05-06T08:15:14.8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269D01E-BC32-4049-B463-5C60D7B0CCD2}" styleName="Style à thème 2 - Accentuation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419" autoAdjust="0"/>
  </p:normalViewPr>
  <p:slideViewPr>
    <p:cSldViewPr snapToGrid="0">
      <p:cViewPr varScale="1">
        <p:scale>
          <a:sx n="61" d="100"/>
          <a:sy n="61" d="100"/>
        </p:scale>
        <p:origin x="480" y="53"/>
      </p:cViewPr>
      <p:guideLst>
        <p:guide pos="360"/>
        <p:guide pos="7392"/>
        <p:guide pos="3120"/>
        <p:guide pos="4656"/>
        <p:guide orient="horz" pos="12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2.fntdata"/><Relationship Id="rId21" Type="http://schemas.openxmlformats.org/officeDocument/2006/relationships/slide" Target="slides/slide17.xml"/><Relationship Id="rId34" Type="http://schemas.openxmlformats.org/officeDocument/2006/relationships/font" Target="fonts/font7.fntdata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tags" Target="tags/tag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4.fntdata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>
              <a:latin typeface="ScolaScript_N" panose="00000400000000000000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49CB8-A3CF-5A4D-95CE-A296ED00AE1D}" type="datetimeFigureOut">
              <a:rPr lang="fr-FR" smtClean="0">
                <a:latin typeface="ScolaScript_N" panose="00000400000000000000" pitchFamily="2" charset="0"/>
              </a:rPr>
              <a:t>26/05/2022</a:t>
            </a:fld>
            <a:endParaRPr lang="fr-FR" dirty="0">
              <a:latin typeface="ScolaScript_N" panose="00000400000000000000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>
              <a:latin typeface="ScolaScript_N" panose="00000400000000000000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EC1E2-1359-3A49-9602-402D535CE78F}" type="slidenum">
              <a:rPr lang="fr-FR" smtClean="0">
                <a:latin typeface="ScolaScript_N" panose="00000400000000000000" pitchFamily="2" charset="0"/>
              </a:rPr>
              <a:t>‹#›</a:t>
            </a:fld>
            <a:endParaRPr lang="fr-FR" dirty="0">
              <a:latin typeface="ScolaScript_N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880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colaScript_N" panose="000004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colaScript_N" panose="00000400000000000000" pitchFamily="2" charset="0"/>
              </a:defRPr>
            </a:lvl1pPr>
          </a:lstStyle>
          <a:p>
            <a:fld id="{73C517DC-A9C7-4778-BDE4-205E001C3085}" type="datetimeFigureOut">
              <a:rPr lang="en-US" smtClean="0"/>
              <a:pPr/>
              <a:t>5/26/2022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colaScript_N" panose="000004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colaScript_N" panose="00000400000000000000" pitchFamily="2" charset="0"/>
              </a:defRPr>
            </a:lvl1pPr>
          </a:lstStyle>
          <a:p>
            <a:fld id="{5EDE30AF-2693-4C15-AE80-67AD39C117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70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colaScript_N" panose="000004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colaScript_N" panose="000004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colaScript_N" panose="000004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colaScript_N" panose="000004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colaScript_N" panose="000004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b1c1ad3d6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gb1c1ad3d6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29321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b27026400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b270264007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(AS)Lecture et compréhension écrite</a:t>
            </a:r>
            <a:endParaRPr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1" i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dirty="0">
                <a:solidFill>
                  <a:schemeClr val="dk1"/>
                </a:solidFill>
              </a:rPr>
              <a:t>VO: 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b="1" i="1" dirty="0"/>
              <a:t>Tu as une minute pour lire les questions. </a:t>
            </a:r>
            <a:endParaRPr b="1" i="1" dirty="0"/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dirty="0"/>
              <a:t>[Pause d’une minute]</a:t>
            </a:r>
            <a:endParaRPr b="1" i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 </a:t>
            </a:r>
            <a:endParaRPr lang="fr-FR" sz="1100" dirty="0">
              <a:solidFill>
                <a:schemeClr val="dk1"/>
              </a:solidFill>
              <a:ea typeface="Calibri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>
                <a:sym typeface="Roboto"/>
              </a:rPr>
              <a:t>Corrigé: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FR" dirty="0"/>
              <a:t>1- C'est bientôt la fin des vacances pour Dani. Comment se sent-il 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FR" dirty="0"/>
              <a:t>Il se sent triste. </a:t>
            </a:r>
          </a:p>
          <a:p>
            <a:pPr>
              <a:buClr>
                <a:schemeClr val="dk1"/>
              </a:buClr>
              <a:buSzPts val="1100"/>
            </a:pPr>
            <a:r>
              <a:rPr lang="fr-FR" dirty="0"/>
              <a:t>                </a:t>
            </a:r>
            <a:endParaRPr lang="fr-FR" dirty="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>
                <a:sym typeface="Roboto"/>
              </a:rPr>
              <a:t>[1pt par réponse correcte]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FR" b="1" i="1" dirty="0"/>
              <a:t> 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fr-FR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38" name="Google Shape;138;gb270264007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10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b27026400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b270264007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fr-CA" sz="1200" b="0" dirty="0">
              <a:solidFill>
                <a:schemeClr val="dk1"/>
              </a:solidFill>
              <a:ea typeface="Calibri"/>
              <a:cs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1" i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CA" dirty="0">
              <a:cs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 </a:t>
            </a:r>
            <a:r>
              <a:rPr lang="fr-FR" b="1" dirty="0"/>
              <a:t>Note à l’attention de l’enseignant(e):</a:t>
            </a:r>
            <a:r>
              <a:rPr lang="fr-FR" dirty="0"/>
              <a:t> Certaines activités de l’évaluation diagnostique sont à faire d’une manière synchrone (S), et d’autres asynchrone (AS). </a:t>
            </a:r>
            <a:endParaRPr lang="fr-FR"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(AS)Lecture et compréhension écrite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b="1" i="1" dirty="0">
              <a:cs typeface="Calibri" panose="020F0502020204030204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fr-FR" sz="1100" dirty="0">
              <a:ea typeface="Arial"/>
              <a:cs typeface="Arial"/>
              <a:sym typeface="Arial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FR" dirty="0">
                <a:sym typeface="Roboto"/>
              </a:rPr>
              <a:t>Corrigé: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>
                <a:sym typeface="Roboto"/>
              </a:rPr>
              <a:t>2- Comment occupe-t-il ses journées à la ferme?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>
                <a:sym typeface="Roboto"/>
              </a:rPr>
              <a:t>Il prend soin des animaux.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>
              <a:sym typeface="Roboto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FR" dirty="0">
                <a:sym typeface="Roboto"/>
              </a:rPr>
              <a:t>[1pt par réponse correcte]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b="1" i="1" dirty="0"/>
              <a:t> 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38" name="Google Shape;138;gb270264007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03747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None/>
            </a:pPr>
            <a:r>
              <a:rPr lang="fr-FR" b="1" dirty="0"/>
              <a:t>Note à l’enseignant(e):</a:t>
            </a:r>
            <a:endParaRPr lang="fr-FR" sz="1050" dirty="0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fr-FR" sz="1100" dirty="0">
              <a:ea typeface="Arial"/>
              <a:cs typeface="Arial"/>
              <a:sym typeface="Arial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FR" dirty="0">
                <a:sym typeface="Roboto"/>
              </a:rPr>
              <a:t>Corrigé: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>
                <a:sym typeface="Roboto"/>
              </a:rPr>
              <a:t>3- Qu’est-ce qui dérange le plus le jeune garçon?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>
                <a:sym typeface="Roboto"/>
              </a:rPr>
              <a:t>Il est gêné par la pollution de l’air. 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>
              <a:sym typeface="Roboto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FR" dirty="0">
                <a:sym typeface="Roboto"/>
              </a:rPr>
              <a:t>[1pt par réponse correcte]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b="1" i="1" dirty="0"/>
              <a:t> </a:t>
            </a:r>
            <a:endParaRPr lang="fr-FR" b="1" i="1" dirty="0">
              <a:cs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DE30AF-2693-4C15-AE80-67AD39C117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8291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dirty="0"/>
              <a:t>Note à l’attention de l’enseignant(e):</a:t>
            </a:r>
            <a:r>
              <a:rPr lang="fr-FR" dirty="0"/>
              <a:t> Certaines activités de l’évaluation diagnostique sont à faire d’une manière synchrone (S), et d’autres asynchrone (AS). </a:t>
            </a:r>
            <a:endParaRPr lang="fr-FR"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(AS)Lecture et compréhension écrite</a:t>
            </a:r>
            <a:endParaRPr lang="fr-FR" b="1" i="1" dirty="0"/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b="1" i="1" dirty="0"/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b="1" dirty="0"/>
              <a:t>Note à l’enseignant(e):</a:t>
            </a:r>
            <a:endParaRPr lang="fr-FR" sz="1050" dirty="0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fr-FR" dirty="0">
              <a:solidFill>
                <a:schemeClr val="dk1"/>
              </a:solidFill>
              <a:cs typeface="Calibri"/>
              <a:sym typeface="Arial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FR" dirty="0">
                <a:solidFill>
                  <a:schemeClr val="dk1"/>
                </a:solidFill>
                <a:cs typeface="Calibri"/>
                <a:sym typeface="Roboto"/>
              </a:rPr>
              <a:t>Corrigé: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>
                <a:solidFill>
                  <a:schemeClr val="dk1"/>
                </a:solidFill>
                <a:cs typeface="Calibri"/>
                <a:sym typeface="Roboto"/>
              </a:rPr>
              <a:t>4- Qu’est-ce qui, malgré tout, le rend content de retourner à l’école?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>
                <a:solidFill>
                  <a:schemeClr val="dk1"/>
                </a:solidFill>
                <a:cs typeface="Calibri"/>
                <a:sym typeface="Roboto"/>
              </a:rPr>
              <a:t>Il est content de revoir ses camarades de classe.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>
              <a:solidFill>
                <a:schemeClr val="dk1"/>
              </a:solidFill>
              <a:cs typeface="Calibri"/>
              <a:sym typeface="Roboto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>
              <a:solidFill>
                <a:schemeClr val="dk1"/>
              </a:solidFill>
              <a:cs typeface="Calibri"/>
              <a:sym typeface="Roboto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FR" dirty="0">
                <a:solidFill>
                  <a:schemeClr val="dk1"/>
                </a:solidFill>
                <a:cs typeface="Calibri"/>
                <a:sym typeface="Roboto"/>
              </a:rPr>
              <a:t>[1pt par réponse correcte]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b="1" i="1" dirty="0"/>
              <a:t> 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DE30AF-2693-4C15-AE80-67AD39C117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95399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b270264007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gb270264007_0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(AS)Lecture et compréhension écrite</a:t>
            </a:r>
            <a:endParaRPr b="1" i="1" dirty="0"/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1" i="1" dirty="0"/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Note à l’enseignant(e):</a:t>
            </a: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CA" dirty="0">
              <a:solidFill>
                <a:schemeClr val="dk1"/>
              </a:solidFill>
              <a:cs typeface="Calibri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dirty="0">
                <a:solidFill>
                  <a:schemeClr val="dk1"/>
                </a:solidFill>
                <a:cs typeface="Calibri"/>
                <a:sym typeface="Calibri"/>
              </a:rPr>
              <a:t>5- L’air de la ville est: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dirty="0">
                <a:solidFill>
                  <a:schemeClr val="dk1"/>
                </a:solidFill>
                <a:cs typeface="Calibri"/>
                <a:sym typeface="Calibri"/>
              </a:rPr>
              <a:t>Pollué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dirty="0">
                <a:solidFill>
                  <a:schemeClr val="dk1"/>
                </a:solidFill>
                <a:cs typeface="Calibri"/>
                <a:sym typeface="Calibri"/>
              </a:rPr>
              <a:t>Pur</a:t>
            </a:r>
            <a:endParaRPr lang="fr-CA" dirty="0">
              <a:solidFill>
                <a:schemeClr val="dk1"/>
              </a:solidFill>
              <a:cs typeface="Calibri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CA" sz="1050" b="1" i="1" dirty="0">
              <a:solidFill>
                <a:schemeClr val="dk1"/>
              </a:solidFill>
              <a:highlight>
                <a:schemeClr val="lt1"/>
              </a:highlight>
              <a:latin typeface="Roboto"/>
              <a:ea typeface="Roboto"/>
              <a:cs typeface="Calibri"/>
              <a:sym typeface="Roboto"/>
            </a:endParaRPr>
          </a:p>
          <a:p>
            <a:r>
              <a:rPr lang="fr-CA" dirty="0">
                <a:solidFill>
                  <a:schemeClr val="dk1"/>
                </a:solidFill>
                <a:cs typeface="Calibri"/>
                <a:sym typeface="Roboto"/>
              </a:rPr>
              <a:t>Corrigé: </a:t>
            </a:r>
          </a:p>
          <a:p>
            <a:r>
              <a:rPr lang="fr-CA" dirty="0">
                <a:solidFill>
                  <a:schemeClr val="dk1"/>
                </a:solidFill>
                <a:cs typeface="Calibri"/>
                <a:sym typeface="Roboto"/>
              </a:rPr>
              <a:t>pollué </a:t>
            </a:r>
            <a:endParaRPr lang="fr-CA" dirty="0">
              <a:solidFill>
                <a:schemeClr val="dk1"/>
              </a:solidFill>
              <a:cs typeface="Calibri"/>
            </a:endParaRPr>
          </a:p>
          <a:p>
            <a:r>
              <a:rPr lang="fr-CA" dirty="0">
                <a:sym typeface="Roboto"/>
              </a:rPr>
              <a:t>[1pt par réponse correcte]</a:t>
            </a:r>
            <a:endParaRPr dirty="0"/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050" dirty="0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050" dirty="0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A= 4-5 réponses correctes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B= 3-4 réponses correctes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C=2-3 réponses correctes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D=1-2 réponses correctes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E=0-1 réponse correcte.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A-B= Compétence acquise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C-D=Compétence en cours d’acquisition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E-F= Compétence non-acquise</a:t>
            </a:r>
            <a:endParaRPr dirty="0"/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050" dirty="0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 </a:t>
            </a:r>
            <a:endParaRPr b="1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85" name="Google Shape;185;gb270264007_0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14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2859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(AS): 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VO: Mets les mots 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en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ordre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pour 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décrire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ce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que 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tu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vois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dans les images.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1- la-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récréation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cour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-les-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bavardent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-de-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élèves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-dans.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2- se-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vers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dirigent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classe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-la-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élèves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-les-rang-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en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3- 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professeur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-du-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classe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en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écoutent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élèves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-les-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l’explication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4- 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élèves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-les-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mangent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jouent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-et-la-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cour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-dans.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5- 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élèves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-les - se 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préparent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-la-pour-pièce-</a:t>
            </a:r>
            <a:r>
              <a:rPr lang="en-US" sz="12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théâtre</a:t>
            </a:r>
            <a:r>
              <a:rPr lang="en-US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-de.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FR" b="1" dirty="0"/>
              <a:t>Note à l’enseignant(e):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FR" dirty="0"/>
              <a:t>[Barème: 5pts]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11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[1pt pour chaque bonne réponse].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/>
              <a:t>A= 4-5 pts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/>
              <a:t>B= 3-4 pts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/>
              <a:t>C=2-3 pts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/>
              <a:t>D=1-2 pts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/>
              <a:t>E=0-1 pt.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/>
              <a:t>A-B= Compétence acquise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/>
              <a:t>C-D=Compétence en cours d’acquisition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/>
              <a:t>E-F= Compétence non-acquise</a:t>
            </a:r>
            <a:endParaRPr lang="fr-FR"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CA"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Pour l’enseignante: Cet exercice peut se faire également selon le mode synchrone.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CA"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93" name="Google Shape;19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93" name="Google Shape;19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16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10181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93" name="Google Shape;19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17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80970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93" name="Google Shape;19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18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29099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93" name="Google Shape;19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19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4743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b24ebf056f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b24ebf056f_0_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b24ebf056f_0_5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CA"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(S) 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Consigne: </a:t>
            </a:r>
            <a:r>
              <a:rPr lang="fr-CA" b="1" i="1" dirty="0"/>
              <a:t>Regarde ces images et écris ce que font les enfants. Tu écriras une phrase par image. </a:t>
            </a:r>
            <a:endParaRPr b="1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b="1" dirty="0"/>
              <a:t>Note à l’enseignant(e):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dirty="0"/>
              <a:t>[Barème: 5 pts/1 pt par phrase]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1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[1/2 pt pour l’interprétation correcte de chaque image] </a:t>
            </a:r>
            <a:endParaRPr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1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[1/2 pt pour la langue correcte (dans l’ensemble)]</a:t>
            </a:r>
            <a:endParaRPr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A= 4-5 pts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B= 3-4 pts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C=2-3 pts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D=1-2 pts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E=0-1 pt.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A-B= Compétence acquise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C-D=Compétence en cours d’acquisition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E-F= Compétence non-acquise</a:t>
            </a:r>
            <a:endParaRPr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93" name="Google Shape;19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20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2635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fr-CA" b="1" dirty="0"/>
              <a:t>Note à l’attention de l’enseignant(e): </a:t>
            </a:r>
            <a:r>
              <a:rPr lang="fr-CA" dirty="0"/>
              <a:t>Certaines activités de l’évaluation diagnostique sont à faire d’une manière synchrone (S), et d’autres asynchrone (AS).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dirty="0"/>
              <a:t>(AS) </a:t>
            </a: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Compréhension orale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CA"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Document sonore:</a:t>
            </a:r>
            <a:endParaRPr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dirty="0">
                <a:solidFill>
                  <a:schemeClr val="dk1"/>
                </a:solidFill>
              </a:rPr>
              <a:t>VO: 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b="1" i="1" dirty="0"/>
              <a:t>Karim, Chadi et Alain parlent dans la cour de récréation. Écoute le dialogue et dis si les affirmations sont vraies ou fausses.</a:t>
            </a:r>
            <a:endParaRPr b="1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Tu as une minute pour lire les affirmations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 </a:t>
            </a:r>
            <a:r>
              <a:rPr lang="fr-CA" sz="1200" b="0" i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[Pause 1 minute]</a:t>
            </a:r>
            <a:endParaRPr sz="1200" b="0" i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dirty="0"/>
              <a:t>Transcription: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dirty="0"/>
              <a:t>[</a:t>
            </a:r>
            <a:r>
              <a:rPr lang="fr-CA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sonnerie suivie d’un brouhaha joyeux d’enfants</a:t>
            </a:r>
            <a:r>
              <a:rPr lang="fr-CA" dirty="0"/>
              <a:t>]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Karim </a:t>
            </a:r>
            <a:r>
              <a:rPr lang="fr-CA" dirty="0"/>
              <a:t>[voix d’un garçon de 11/12 ans sur un ton soulagé]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Enfin! La première récré de l’année!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Chadi </a:t>
            </a:r>
            <a:r>
              <a:rPr lang="fr-CA" dirty="0"/>
              <a:t>[voix d’un garçon de 11/12 ans sur un ton fatigué]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 err="1">
                <a:solidFill>
                  <a:schemeClr val="dk1"/>
                </a:solidFill>
              </a:rPr>
              <a:t>Ouiiii</a:t>
            </a:r>
            <a:r>
              <a:rPr lang="fr-CA" sz="1200" b="1" i="1" dirty="0">
                <a:solidFill>
                  <a:schemeClr val="dk1"/>
                </a:solidFill>
              </a:rPr>
              <a:t>, </a:t>
            </a:r>
            <a:r>
              <a:rPr lang="fr-CA" b="1" i="1" dirty="0">
                <a:solidFill>
                  <a:srgbClr val="000000"/>
                </a:solidFill>
              </a:rPr>
              <a:t>beaucoup</a:t>
            </a:r>
            <a:r>
              <a:rPr lang="fr-CA" sz="1200" b="1" i="1" dirty="0">
                <a:solidFill>
                  <a:schemeClr val="dk1"/>
                </a:solidFill>
              </a:rPr>
              <a:t> de directives dès le premier jour! </a:t>
            </a:r>
            <a:endParaRPr sz="1200" b="1" i="1" dirty="0">
              <a:solidFill>
                <a:schemeClr val="dk1"/>
              </a:solidFill>
              <a:highlight>
                <a:srgbClr val="FFFF00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Alain </a:t>
            </a:r>
            <a:r>
              <a:rPr lang="fr-CA" dirty="0"/>
              <a:t>[voix sérieuse d’un garçon de 11/12 ans]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Tu as raison. Mais c’est important! Nous savons maintenant ce qu’il faut et ce qu’il ne faut pas faire en classe. Le règlement de classe, c’est fait pour ça!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Karim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Oui, c’est vrai. </a:t>
            </a:r>
            <a:r>
              <a:rPr lang="fr-CA" sz="1200" dirty="0">
                <a:solidFill>
                  <a:schemeClr val="dk1"/>
                </a:solidFill>
              </a:rPr>
              <a:t>[avec enthou</a:t>
            </a:r>
            <a:r>
              <a:rPr lang="fr-CA" dirty="0"/>
              <a:t>siasme] </a:t>
            </a:r>
            <a:r>
              <a:rPr lang="fr-CA" sz="1200" b="1" i="1" dirty="0">
                <a:solidFill>
                  <a:srgbClr val="000000"/>
                </a:solidFill>
              </a:rPr>
              <a:t> Passons </a:t>
            </a:r>
            <a:r>
              <a:rPr lang="fr-CA" b="1" i="1" dirty="0">
                <a:solidFill>
                  <a:srgbClr val="000000"/>
                </a:solidFill>
              </a:rPr>
              <a:t>à</a:t>
            </a:r>
            <a:r>
              <a:rPr lang="fr-CA" sz="1200" b="1" i="1" dirty="0">
                <a:solidFill>
                  <a:srgbClr val="000000"/>
                </a:solidFill>
              </a:rPr>
              <a:t> autre chose. Vous avez </a:t>
            </a:r>
            <a:r>
              <a:rPr lang="fr-CA" b="1" i="1" dirty="0">
                <a:solidFill>
                  <a:srgbClr val="000000"/>
                </a:solidFill>
              </a:rPr>
              <a:t>passé</a:t>
            </a:r>
            <a:r>
              <a:rPr lang="fr-CA" sz="1200" b="1" i="1" dirty="0">
                <a:solidFill>
                  <a:srgbClr val="000000"/>
                </a:solidFill>
              </a:rPr>
              <a:t> de bonnes vacances ?</a:t>
            </a:r>
            <a:r>
              <a:rPr lang="fr-CA" sz="1200" b="1" i="1" dirty="0">
                <a:solidFill>
                  <a:srgbClr val="FF0000"/>
                </a:solidFill>
              </a:rPr>
              <a:t> </a:t>
            </a:r>
            <a:endParaRPr sz="1200" b="1" i="1" dirty="0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Chadi </a:t>
            </a:r>
            <a:r>
              <a:rPr lang="fr-CA" dirty="0"/>
              <a:t>[d’une voix excitée]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Les meilleures! </a:t>
            </a:r>
            <a:r>
              <a:rPr lang="fr-CA" b="1" i="1" dirty="0"/>
              <a:t>O</a:t>
            </a:r>
            <a:r>
              <a:rPr lang="fr-CA" sz="1200" b="1" i="1" dirty="0">
                <a:solidFill>
                  <a:schemeClr val="dk1"/>
                </a:solidFill>
              </a:rPr>
              <a:t>uai</a:t>
            </a:r>
            <a:r>
              <a:rPr lang="fr-CA" b="1" i="1" dirty="0"/>
              <a:t>s !</a:t>
            </a:r>
            <a:r>
              <a:rPr lang="fr-CA" b="1" i="1" dirty="0">
                <a:solidFill>
                  <a:srgbClr val="000000"/>
                </a:solidFill>
              </a:rPr>
              <a:t> C'était superbe !</a:t>
            </a:r>
            <a:r>
              <a:rPr lang="fr-CA" b="1" i="1" dirty="0">
                <a:solidFill>
                  <a:srgbClr val="FF0000"/>
                </a:solidFill>
              </a:rPr>
              <a:t> </a:t>
            </a:r>
            <a:r>
              <a:rPr lang="fr-CA" sz="1200" b="1" i="1" dirty="0">
                <a:solidFill>
                  <a:schemeClr val="dk1"/>
                </a:solidFill>
              </a:rPr>
              <a:t> J’ai passé tout l’été à la plage. Et vous savez très bien que j’adore la natation! Et vous?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Karim </a:t>
            </a:r>
            <a:r>
              <a:rPr lang="fr-CA" dirty="0"/>
              <a:t>[sur un ton triomphal]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Moi, j’ai enfin appris à jouer de la guitare. </a:t>
            </a:r>
            <a:endParaRPr sz="1200" b="1" i="1" dirty="0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1" i="1" dirty="0">
                <a:solidFill>
                  <a:schemeClr val="dk1"/>
                </a:solidFill>
              </a:rPr>
              <a:t>Et j’ai passé presque toutes mes journées</a:t>
            </a:r>
            <a:r>
              <a:rPr lang="fr-CA" b="1" i="1" dirty="0"/>
              <a:t> </a:t>
            </a:r>
            <a:r>
              <a:rPr lang="fr-CA" sz="1200" b="1" i="1" dirty="0">
                <a:solidFill>
                  <a:schemeClr val="dk1"/>
                </a:solidFill>
              </a:rPr>
              <a:t>à jouer de la musique. </a:t>
            </a:r>
            <a:r>
              <a:rPr lang="fr-CA" sz="1200" dirty="0">
                <a:solidFill>
                  <a:schemeClr val="dk1"/>
                </a:solidFill>
              </a:rPr>
              <a:t>[en ri</a:t>
            </a:r>
            <a:r>
              <a:rPr lang="fr-CA" dirty="0"/>
              <a:t>ant] </a:t>
            </a:r>
            <a:r>
              <a:rPr lang="fr-CA" b="1" i="1" dirty="0"/>
              <a:t>Nos voisin</a:t>
            </a:r>
            <a:r>
              <a:rPr lang="fr-CA" sz="1200" b="1" i="1" dirty="0">
                <a:solidFill>
                  <a:schemeClr val="dk1"/>
                </a:solidFill>
              </a:rPr>
              <a:t>s en ont souffert! Et toi?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Alain </a:t>
            </a:r>
            <a:r>
              <a:rPr lang="fr-CA" dirty="0"/>
              <a:t>[d’une voix déçue]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rgbClr val="000000"/>
                </a:solidFill>
              </a:rPr>
              <a:t>Moi, </a:t>
            </a:r>
            <a:r>
              <a:rPr lang="fr-CA" b="1" i="1" dirty="0">
                <a:solidFill>
                  <a:srgbClr val="000000"/>
                </a:solidFill>
              </a:rPr>
              <a:t>mes vacances étaient nulles</a:t>
            </a:r>
            <a:r>
              <a:rPr lang="fr-CA" b="1" i="1" dirty="0"/>
              <a:t>. J’avais rien à faire. </a:t>
            </a:r>
            <a:r>
              <a:rPr lang="fr-CA" sz="1200" b="1" i="1" dirty="0">
                <a:solidFill>
                  <a:schemeClr val="dk1"/>
                </a:solidFill>
              </a:rPr>
              <a:t>J’ai passé mes journées devant la télé.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1" i="1" dirty="0">
                <a:solidFill>
                  <a:schemeClr val="dk1"/>
                </a:solidFill>
              </a:rPr>
              <a:t> </a:t>
            </a:r>
            <a:r>
              <a:rPr lang="fr-CA" sz="1200" dirty="0">
                <a:solidFill>
                  <a:schemeClr val="dk1"/>
                </a:solidFill>
              </a:rPr>
              <a:t>[avec attendrissement] </a:t>
            </a:r>
            <a:r>
              <a:rPr lang="fr-CA" sz="1200" b="1" i="1" dirty="0">
                <a:solidFill>
                  <a:schemeClr val="dk1"/>
                </a:solidFill>
              </a:rPr>
              <a:t>Mais j</a:t>
            </a:r>
            <a:r>
              <a:rPr lang="fr-CA" b="1" i="1" dirty="0"/>
              <a:t>e</a:t>
            </a:r>
            <a:r>
              <a:rPr lang="fr-CA" sz="1200" b="1" i="1" dirty="0">
                <a:solidFill>
                  <a:schemeClr val="dk1"/>
                </a:solidFill>
              </a:rPr>
              <a:t> suis très content de retourner à l’école! Vous m’avez manqué!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Chadi </a:t>
            </a:r>
            <a:r>
              <a:rPr lang="fr-CA" dirty="0"/>
              <a:t>[avec enthousiasme]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Moi aussi. Je suis très heureux de revoir mes camarades et mes professeurs.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dirty="0"/>
              <a:t>[</a:t>
            </a:r>
            <a:r>
              <a:rPr lang="fr-CA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sonnerie</a:t>
            </a:r>
            <a:r>
              <a:rPr lang="fr-CA" dirty="0"/>
              <a:t>]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Chadi </a:t>
            </a:r>
            <a:r>
              <a:rPr lang="fr-CA" dirty="0"/>
              <a:t>[étonné]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rgbClr val="000000"/>
                </a:solidFill>
              </a:rPr>
              <a:t>Oh</a:t>
            </a:r>
            <a:r>
              <a:rPr lang="fr-CA" b="1" i="1" dirty="0">
                <a:solidFill>
                  <a:srgbClr val="000000"/>
                </a:solidFill>
              </a:rPr>
              <a:t> </a:t>
            </a:r>
            <a:r>
              <a:rPr lang="fr-CA" sz="1200" b="1" i="1" dirty="0">
                <a:solidFill>
                  <a:srgbClr val="000000"/>
                </a:solidFill>
              </a:rPr>
              <a:t>! Que</a:t>
            </a:r>
            <a:r>
              <a:rPr lang="fr-CA" sz="1200" b="1" i="1" dirty="0">
                <a:solidFill>
                  <a:schemeClr val="dk1"/>
                </a:solidFill>
              </a:rPr>
              <a:t> Le temps passe vite!</a:t>
            </a:r>
            <a:endParaRPr sz="1200" b="1" i="1" dirty="0">
              <a:solidFill>
                <a:schemeClr val="dk1"/>
              </a:solidFill>
              <a:highlight>
                <a:srgbClr val="FFFF00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Alain </a:t>
            </a:r>
            <a:r>
              <a:rPr lang="fr-CA" dirty="0"/>
              <a:t>[avec empressement]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Dépêchons-nous! Rappelez-vous le premier règlement: À la cloche, … 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Karim/Chadi/Alain </a:t>
            </a:r>
            <a:r>
              <a:rPr lang="fr-CA" dirty="0"/>
              <a:t>[en chœur]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Il faut arrêter de parler et se diriger vers la classe</a:t>
            </a:r>
            <a:r>
              <a:rPr lang="fr-CA" b="1" i="1" dirty="0"/>
              <a:t>. 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dirty="0"/>
              <a:t>[</a:t>
            </a:r>
            <a:r>
              <a:rPr lang="fr-CA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éclats de rire</a:t>
            </a:r>
            <a:r>
              <a:rPr lang="fr-CA" dirty="0"/>
              <a:t>]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0" name="Google Shape;11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8241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fr-CA" b="1" dirty="0"/>
              <a:t>Note à l’attention de l’enseignant(e): </a:t>
            </a:r>
            <a:r>
              <a:rPr lang="fr-CA" dirty="0"/>
              <a:t>Certaines activités de l’évaluation diagnostique sont à faire d’une manière synchrone (S), et d’autres asynchrone (AS).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dirty="0"/>
              <a:t>(AS) </a:t>
            </a: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Compréhension orale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CA"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Document sonore:</a:t>
            </a:r>
            <a:endParaRPr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dirty="0">
                <a:solidFill>
                  <a:schemeClr val="dk1"/>
                </a:solidFill>
              </a:rPr>
              <a:t>VO: 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b="1" i="1" dirty="0"/>
              <a:t>Karim, Chadi et Alain parlent dans la cour de récréation. Écoute le dialogue et dis si les affirmations sont vraies ou fausses.</a:t>
            </a:r>
            <a:endParaRPr b="1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Tu as une minute pour lire les affirmations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 </a:t>
            </a:r>
            <a:r>
              <a:rPr lang="fr-CA" sz="1200" b="0" i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[Pause 1 minute]</a:t>
            </a:r>
            <a:endParaRPr sz="1200" b="0" i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dirty="0"/>
              <a:t>Transcription: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dirty="0"/>
              <a:t>[</a:t>
            </a:r>
            <a:r>
              <a:rPr lang="fr-CA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sonnerie suivie d’un brouhaha joyeux d’enfants</a:t>
            </a:r>
            <a:r>
              <a:rPr lang="fr-CA" dirty="0"/>
              <a:t>]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Karim </a:t>
            </a:r>
            <a:r>
              <a:rPr lang="fr-CA" dirty="0"/>
              <a:t>[voix d’un garçon de 11/12 ans sur un ton soulagé]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Enfin! La première récré de l’année!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Chadi </a:t>
            </a:r>
            <a:r>
              <a:rPr lang="fr-CA" dirty="0"/>
              <a:t>[voix d’un garçon de 11/12 ans sur un ton fatigué]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 err="1">
                <a:solidFill>
                  <a:schemeClr val="dk1"/>
                </a:solidFill>
              </a:rPr>
              <a:t>Ouiiii</a:t>
            </a:r>
            <a:r>
              <a:rPr lang="fr-CA" sz="1200" b="1" i="1" dirty="0">
                <a:solidFill>
                  <a:schemeClr val="dk1"/>
                </a:solidFill>
              </a:rPr>
              <a:t>, </a:t>
            </a:r>
            <a:r>
              <a:rPr lang="fr-CA" b="1" i="1" dirty="0">
                <a:solidFill>
                  <a:srgbClr val="000000"/>
                </a:solidFill>
              </a:rPr>
              <a:t>beaucoup</a:t>
            </a:r>
            <a:r>
              <a:rPr lang="fr-CA" sz="1200" b="1" i="1" dirty="0">
                <a:solidFill>
                  <a:schemeClr val="dk1"/>
                </a:solidFill>
              </a:rPr>
              <a:t> de directives dès le premier jour! </a:t>
            </a:r>
            <a:endParaRPr sz="1200" b="1" i="1" dirty="0">
              <a:solidFill>
                <a:schemeClr val="dk1"/>
              </a:solidFill>
              <a:highlight>
                <a:srgbClr val="FFFF00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Alain </a:t>
            </a:r>
            <a:r>
              <a:rPr lang="fr-CA" dirty="0"/>
              <a:t>[voix sérieuse d’un garçon de 11/12 ans]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Tu as raison. Mais c’est important! Nous savons maintenant ce qu’il faut et ce qu’il ne faut pas faire en classe. Le règlement de classe, c’est fait pour ça!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Karim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Oui, c’est vrai. </a:t>
            </a:r>
            <a:r>
              <a:rPr lang="fr-CA" sz="1200" dirty="0">
                <a:solidFill>
                  <a:schemeClr val="dk1"/>
                </a:solidFill>
              </a:rPr>
              <a:t>[avec enthou</a:t>
            </a:r>
            <a:r>
              <a:rPr lang="fr-CA" dirty="0"/>
              <a:t>siasme] </a:t>
            </a:r>
            <a:r>
              <a:rPr lang="fr-CA" sz="1200" b="1" i="1" dirty="0">
                <a:solidFill>
                  <a:srgbClr val="000000"/>
                </a:solidFill>
              </a:rPr>
              <a:t> Passons </a:t>
            </a:r>
            <a:r>
              <a:rPr lang="fr-CA" b="1" i="1" dirty="0">
                <a:solidFill>
                  <a:srgbClr val="000000"/>
                </a:solidFill>
              </a:rPr>
              <a:t>à</a:t>
            </a:r>
            <a:r>
              <a:rPr lang="fr-CA" sz="1200" b="1" i="1" dirty="0">
                <a:solidFill>
                  <a:srgbClr val="000000"/>
                </a:solidFill>
              </a:rPr>
              <a:t> autre chose. Vous avez </a:t>
            </a:r>
            <a:r>
              <a:rPr lang="fr-CA" b="1" i="1" dirty="0">
                <a:solidFill>
                  <a:srgbClr val="000000"/>
                </a:solidFill>
              </a:rPr>
              <a:t>passé</a:t>
            </a:r>
            <a:r>
              <a:rPr lang="fr-CA" sz="1200" b="1" i="1" dirty="0">
                <a:solidFill>
                  <a:srgbClr val="000000"/>
                </a:solidFill>
              </a:rPr>
              <a:t> de bonnes vacances ?</a:t>
            </a:r>
            <a:r>
              <a:rPr lang="fr-CA" sz="1200" b="1" i="1" dirty="0">
                <a:solidFill>
                  <a:srgbClr val="FF0000"/>
                </a:solidFill>
              </a:rPr>
              <a:t> </a:t>
            </a:r>
            <a:endParaRPr sz="1200" b="1" i="1" dirty="0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Chadi </a:t>
            </a:r>
            <a:r>
              <a:rPr lang="fr-CA" dirty="0"/>
              <a:t>[d’une voix excitée]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Les meilleures! </a:t>
            </a:r>
            <a:r>
              <a:rPr lang="fr-CA" b="1" i="1" dirty="0"/>
              <a:t>O</a:t>
            </a:r>
            <a:r>
              <a:rPr lang="fr-CA" sz="1200" b="1" i="1" dirty="0">
                <a:solidFill>
                  <a:schemeClr val="dk1"/>
                </a:solidFill>
              </a:rPr>
              <a:t>uai</a:t>
            </a:r>
            <a:r>
              <a:rPr lang="fr-CA" b="1" i="1" dirty="0"/>
              <a:t>s !</a:t>
            </a:r>
            <a:r>
              <a:rPr lang="fr-CA" b="1" i="1" dirty="0">
                <a:solidFill>
                  <a:srgbClr val="000000"/>
                </a:solidFill>
              </a:rPr>
              <a:t> C'était superbe !</a:t>
            </a:r>
            <a:r>
              <a:rPr lang="fr-CA" b="1" i="1" dirty="0">
                <a:solidFill>
                  <a:srgbClr val="FF0000"/>
                </a:solidFill>
              </a:rPr>
              <a:t> </a:t>
            </a:r>
            <a:r>
              <a:rPr lang="fr-CA" sz="1200" b="1" i="1" dirty="0">
                <a:solidFill>
                  <a:schemeClr val="dk1"/>
                </a:solidFill>
              </a:rPr>
              <a:t> J’ai passé tout l’été à la plage. Et vous savez très bien que j’adore la natation! Et vous?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Karim </a:t>
            </a:r>
            <a:r>
              <a:rPr lang="fr-CA" dirty="0"/>
              <a:t>[sur un ton triomphal]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Moi, j’ai enfin appris à jouer de la guitare. </a:t>
            </a:r>
            <a:endParaRPr sz="1200" b="1" i="1" dirty="0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1" i="1" dirty="0">
                <a:solidFill>
                  <a:schemeClr val="dk1"/>
                </a:solidFill>
              </a:rPr>
              <a:t>Et j’ai passé presque toutes mes journées</a:t>
            </a:r>
            <a:r>
              <a:rPr lang="fr-CA" b="1" i="1" dirty="0"/>
              <a:t> </a:t>
            </a:r>
            <a:r>
              <a:rPr lang="fr-CA" sz="1200" b="1" i="1" dirty="0">
                <a:solidFill>
                  <a:schemeClr val="dk1"/>
                </a:solidFill>
              </a:rPr>
              <a:t>à jouer de la musique. </a:t>
            </a:r>
            <a:r>
              <a:rPr lang="fr-CA" sz="1200" dirty="0">
                <a:solidFill>
                  <a:schemeClr val="dk1"/>
                </a:solidFill>
              </a:rPr>
              <a:t>[en ri</a:t>
            </a:r>
            <a:r>
              <a:rPr lang="fr-CA" dirty="0"/>
              <a:t>ant] </a:t>
            </a:r>
            <a:r>
              <a:rPr lang="fr-CA" b="1" i="1" dirty="0"/>
              <a:t>Nos voisin</a:t>
            </a:r>
            <a:r>
              <a:rPr lang="fr-CA" sz="1200" b="1" i="1" dirty="0">
                <a:solidFill>
                  <a:schemeClr val="dk1"/>
                </a:solidFill>
              </a:rPr>
              <a:t>s en ont souffert! Et toi?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Alain </a:t>
            </a:r>
            <a:r>
              <a:rPr lang="fr-CA" dirty="0"/>
              <a:t>[d’une voix déçue]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rgbClr val="000000"/>
                </a:solidFill>
              </a:rPr>
              <a:t>Moi, </a:t>
            </a:r>
            <a:r>
              <a:rPr lang="fr-CA" b="1" i="1" dirty="0">
                <a:solidFill>
                  <a:srgbClr val="000000"/>
                </a:solidFill>
              </a:rPr>
              <a:t>mes vacances étaient nulles</a:t>
            </a:r>
            <a:r>
              <a:rPr lang="fr-CA" b="1" i="1" dirty="0"/>
              <a:t>. J’avais rien à faire. </a:t>
            </a:r>
            <a:r>
              <a:rPr lang="fr-CA" sz="1200" b="1" i="1" dirty="0">
                <a:solidFill>
                  <a:schemeClr val="dk1"/>
                </a:solidFill>
              </a:rPr>
              <a:t>J’ai passé mes journées devant la télé.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1" i="1" dirty="0">
                <a:solidFill>
                  <a:schemeClr val="dk1"/>
                </a:solidFill>
              </a:rPr>
              <a:t> </a:t>
            </a:r>
            <a:r>
              <a:rPr lang="fr-CA" sz="1200" dirty="0">
                <a:solidFill>
                  <a:schemeClr val="dk1"/>
                </a:solidFill>
              </a:rPr>
              <a:t>[avec attendrissement] </a:t>
            </a:r>
            <a:r>
              <a:rPr lang="fr-CA" sz="1200" b="1" i="1" dirty="0">
                <a:solidFill>
                  <a:schemeClr val="dk1"/>
                </a:solidFill>
              </a:rPr>
              <a:t>Mais j</a:t>
            </a:r>
            <a:r>
              <a:rPr lang="fr-CA" b="1" i="1" dirty="0"/>
              <a:t>e</a:t>
            </a:r>
            <a:r>
              <a:rPr lang="fr-CA" sz="1200" b="1" i="1" dirty="0">
                <a:solidFill>
                  <a:schemeClr val="dk1"/>
                </a:solidFill>
              </a:rPr>
              <a:t> suis très content de retourner à l’école! Vous m’avez manqué!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Chadi </a:t>
            </a:r>
            <a:r>
              <a:rPr lang="fr-CA" dirty="0"/>
              <a:t>[avec enthousiasme]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Moi aussi. Je suis très heureux de revoir mes camarades et mes professeurs.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dirty="0"/>
              <a:t>[</a:t>
            </a:r>
            <a:r>
              <a:rPr lang="fr-CA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sonnerie</a:t>
            </a:r>
            <a:r>
              <a:rPr lang="fr-CA" dirty="0"/>
              <a:t>]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Chadi </a:t>
            </a:r>
            <a:r>
              <a:rPr lang="fr-CA" dirty="0"/>
              <a:t>[étonné]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rgbClr val="000000"/>
                </a:solidFill>
              </a:rPr>
              <a:t>Oh</a:t>
            </a:r>
            <a:r>
              <a:rPr lang="fr-CA" b="1" i="1" dirty="0">
                <a:solidFill>
                  <a:srgbClr val="000000"/>
                </a:solidFill>
              </a:rPr>
              <a:t> </a:t>
            </a:r>
            <a:r>
              <a:rPr lang="fr-CA" sz="1200" b="1" i="1" dirty="0">
                <a:solidFill>
                  <a:srgbClr val="000000"/>
                </a:solidFill>
              </a:rPr>
              <a:t>! Que</a:t>
            </a:r>
            <a:r>
              <a:rPr lang="fr-CA" sz="1200" b="1" i="1" dirty="0">
                <a:solidFill>
                  <a:schemeClr val="dk1"/>
                </a:solidFill>
              </a:rPr>
              <a:t> Le temps passe vite!</a:t>
            </a:r>
            <a:endParaRPr sz="1200" b="1" i="1" dirty="0">
              <a:solidFill>
                <a:schemeClr val="dk1"/>
              </a:solidFill>
              <a:highlight>
                <a:srgbClr val="FFFF00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Alain </a:t>
            </a:r>
            <a:r>
              <a:rPr lang="fr-CA" dirty="0"/>
              <a:t>[avec empressement]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Dépêchons-nous! Rappelez-vous le premier règlement: À la cloche, … 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Karim/Chadi/Alain </a:t>
            </a:r>
            <a:r>
              <a:rPr lang="fr-CA" dirty="0"/>
              <a:t>[en chœur]</a:t>
            </a: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fr-CA" sz="1200" b="1" i="1" dirty="0">
                <a:solidFill>
                  <a:schemeClr val="dk1"/>
                </a:solidFill>
              </a:rPr>
              <a:t>Il faut arrêter de parler et se diriger vers la classe</a:t>
            </a:r>
            <a:r>
              <a:rPr lang="fr-CA" b="1" i="1" dirty="0"/>
              <a:t>. </a:t>
            </a:r>
            <a:endParaRPr sz="1200" b="1" i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dirty="0"/>
              <a:t>[</a:t>
            </a:r>
            <a:r>
              <a:rPr lang="fr-CA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éclats de rire</a:t>
            </a:r>
            <a:r>
              <a:rPr lang="fr-CA" dirty="0"/>
              <a:t>]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CA" dirty="0"/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VO: </a:t>
            </a:r>
            <a:r>
              <a:rPr lang="fr-FR" sz="1200" b="1" i="1" u="none" strike="noStrike" dirty="0">
                <a:solidFill>
                  <a:srgbClr val="000000"/>
                </a:solidFill>
                <a:effectLst/>
              </a:rPr>
              <a:t>Lis chaque affirmation, si elle est correcte, clique sur Vrai, si elle n’est pas correcte, clique sur Faux.</a:t>
            </a:r>
            <a:endParaRPr lang="fr-FR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fr-FR" b="0" dirty="0">
                <a:effectLst/>
              </a:rPr>
            </a:b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Note à l’enseignant(e):</a:t>
            </a:r>
            <a:r>
              <a:rPr lang="fr-FR" sz="1200" b="1" i="1" u="none" strike="noStrike" dirty="0">
                <a:solidFill>
                  <a:srgbClr val="000000"/>
                </a:solidFill>
                <a:effectLst/>
              </a:rPr>
              <a:t> </a:t>
            </a:r>
            <a:endParaRPr lang="fr-FR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dirty="0"/>
              <a:t>Corrigé:</a:t>
            </a:r>
          </a:p>
          <a:p>
            <a:pPr marL="228600" indent="-228600" rtl="0">
              <a:spcBef>
                <a:spcPts val="0"/>
              </a:spcBef>
              <a:spcAft>
                <a:spcPts val="0"/>
              </a:spcAft>
            </a:pPr>
            <a:r>
              <a:rPr lang="fr-FR" dirty="0"/>
              <a:t>1- C’est la rentrée des classes. (Vrai)</a:t>
            </a:r>
          </a:p>
          <a:p>
            <a:pPr marL="228600" indent="-228600" rtl="0">
              <a:spcBef>
                <a:spcPts val="0"/>
              </a:spcBef>
              <a:spcAft>
                <a:spcPts val="0"/>
              </a:spcAft>
            </a:pPr>
            <a:r>
              <a:rPr lang="fr-FR" dirty="0"/>
              <a:t>2- Les élèves savent tout le règlement de classe. (Vrai)</a:t>
            </a:r>
          </a:p>
          <a:p>
            <a:pPr marL="228600" indent="-228600" rtl="0">
              <a:spcBef>
                <a:spcPts val="0"/>
              </a:spcBef>
              <a:spcAft>
                <a:spcPts val="0"/>
              </a:spcAft>
            </a:pPr>
            <a:r>
              <a:rPr lang="fr-FR" dirty="0"/>
              <a:t>3-Chadi ne sait pas nager.(Faux)</a:t>
            </a:r>
          </a:p>
          <a:p>
            <a:pPr marL="228600" indent="-228600" rtl="0">
              <a:spcBef>
                <a:spcPts val="0"/>
              </a:spcBef>
              <a:spcAft>
                <a:spcPts val="0"/>
              </a:spcAft>
            </a:pPr>
            <a:r>
              <a:rPr lang="fr-FR" dirty="0"/>
              <a:t>4- Karim joue du piano tous les jours. (Faux)</a:t>
            </a:r>
          </a:p>
          <a:p>
            <a:pPr marL="228600" indent="-228600" rtl="0">
              <a:spcBef>
                <a:spcPts val="0"/>
              </a:spcBef>
              <a:spcAft>
                <a:spcPts val="0"/>
              </a:spcAft>
            </a:pPr>
            <a:r>
              <a:rPr lang="fr-FR" dirty="0"/>
              <a:t>5- Alain s’ennuie beaucoup pendant les vacances. (Vrai)</a:t>
            </a:r>
          </a:p>
          <a:p>
            <a:pPr marL="228600" indent="-228600"/>
            <a:endParaRPr lang="fr-FR" dirty="0"/>
          </a:p>
          <a:p>
            <a:pPr marL="228600" indent="-228600">
              <a:spcBef>
                <a:spcPts val="0"/>
              </a:spcBef>
              <a:spcAft>
                <a:spcPts val="0"/>
              </a:spcAft>
            </a:pPr>
            <a:r>
              <a:rPr lang="fr-FR" dirty="0"/>
              <a:t>[Barème: 5pts: 1pt par réponse correcte]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fr-FR" b="0" dirty="0">
                <a:effectLst/>
              </a:rPr>
            </a:b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A= 4-5 réponses correctes</a:t>
            </a:r>
            <a:endParaRPr lang="fr-FR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B= 3-4 réponses correctes</a:t>
            </a:r>
            <a:endParaRPr lang="fr-FR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C=2-3 réponses correctes</a:t>
            </a:r>
            <a:endParaRPr lang="fr-FR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D=1-2 réponses correctes</a:t>
            </a:r>
            <a:endParaRPr lang="fr-FR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E=0-1 réponse correcte.</a:t>
            </a:r>
            <a:endParaRPr lang="fr-FR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A-B= Compétence acquise</a:t>
            </a:r>
            <a:endParaRPr lang="fr-FR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C-D=Compétence en cours d’acquisition</a:t>
            </a:r>
            <a:endParaRPr lang="fr-FR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E-F= Compétence non-acquise</a:t>
            </a:r>
            <a:endParaRPr lang="fr-FR" b="0" dirty="0">
              <a:effectLst/>
            </a:endParaRPr>
          </a:p>
        </p:txBody>
      </p:sp>
      <p:sp>
        <p:nvSpPr>
          <p:cNvPr id="110" name="Google Shape;11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5680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dirty="0"/>
              <a:t>(S) </a:t>
            </a: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Expression orale: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 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dirty="0">
                <a:solidFill>
                  <a:schemeClr val="dk1"/>
                </a:solidFill>
              </a:rPr>
              <a:t>VO: </a:t>
            </a:r>
            <a:endParaRPr dirty="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SzPts val="2300"/>
              <a:buFont typeface="Arial" panose="020B0604020202020204" pitchFamily="34" charset="0"/>
              <a:buChar char=" "/>
            </a:pPr>
            <a:r>
              <a:rPr lang="fr-CA" b="1" i="1" dirty="0"/>
              <a:t>Bonjour,</a:t>
            </a:r>
            <a:endParaRPr b="1" i="1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b="1" i="1" dirty="0"/>
              <a:t>1- Comment t’appelles-tu ?</a:t>
            </a:r>
            <a:endParaRPr b="1" i="1" dirty="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SzPts val="2300"/>
              <a:buFont typeface="Arial" panose="020B0604020202020204" pitchFamily="34" charset="0"/>
              <a:buChar char=" "/>
            </a:pPr>
            <a:r>
              <a:rPr lang="fr-CA" b="1" i="1" dirty="0"/>
              <a:t>2- Quelle est ta nationalité ? </a:t>
            </a:r>
            <a:endParaRPr b="1" i="1" dirty="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SzPts val="2300"/>
              <a:buFont typeface="Arial" panose="020B0604020202020204" pitchFamily="34" charset="0"/>
              <a:buChar char=" "/>
            </a:pPr>
            <a:r>
              <a:rPr lang="fr-CA" b="1" i="1" dirty="0"/>
              <a:t>3- Quels sont tes loisirs? Moi, j’aime lire des contes. Et toi ? Qu’est-ce que tu aimes faire dans ton temps libre ?</a:t>
            </a:r>
            <a:endParaRPr b="1" i="1" dirty="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SzPts val="2300"/>
              <a:buFont typeface="Arial" panose="020B0604020202020204" pitchFamily="34" charset="0"/>
              <a:buChar char=" "/>
            </a:pPr>
            <a:r>
              <a:rPr lang="fr-CA" b="1" i="1" dirty="0"/>
              <a:t>4- Comment faut-il se comporter en classe? (Cite 2 actions)</a:t>
            </a:r>
            <a:endParaRPr b="1" i="1" dirty="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SzPts val="2300"/>
              <a:buFont typeface="Arial" panose="020B0604020202020204" pitchFamily="34" charset="0"/>
              <a:buChar char=" "/>
            </a:pPr>
            <a:r>
              <a:rPr lang="fr-CA" b="1" i="1" dirty="0"/>
              <a:t>5- Que faut-il éviter de faire en classe? (Cite 2 actions)</a:t>
            </a:r>
            <a:endParaRPr sz="100" b="1" i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 </a:t>
            </a:r>
            <a:endParaRPr sz="1200" b="1" i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sz="1050" dirty="0"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[Barème: 5pts: 1pt par réponse correcte]</a:t>
            </a:r>
            <a:endParaRPr sz="1050" dirty="0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050" dirty="0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A= 4-5 réponses correctes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B= 3-4 réponses correctes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C=2-3 réponses correctes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D=1-2 réponses correctes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E=0-1 réponse correcte.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A-B= Compétence acquise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C-D=Compétence en cours d’acquisition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dirty="0"/>
              <a:t>E-F= Compétence non-acquise</a:t>
            </a:r>
            <a:endParaRPr dirty="0"/>
          </a:p>
        </p:txBody>
      </p:sp>
      <p:sp>
        <p:nvSpPr>
          <p:cNvPr id="124" name="Google Shape;12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</a:t>
            </a:r>
            <a:r>
              <a:rPr lang="fr-CA" dirty="0"/>
              <a:t>AS</a:t>
            </a: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)Lecture et compréhension écrite</a:t>
            </a:r>
            <a:endParaRPr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1" i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dirty="0">
                <a:solidFill>
                  <a:schemeClr val="dk1"/>
                </a:solidFill>
              </a:rPr>
              <a:t>VO: 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1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Lis </a:t>
            </a:r>
            <a:r>
              <a:rPr lang="fr-CA" b="1" i="1" dirty="0"/>
              <a:t>le texte: La rentrée.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/>
          </a:p>
          <a:p>
            <a:pPr>
              <a:lnSpc>
                <a:spcPct val="114999"/>
              </a:lnSpc>
            </a:pPr>
            <a:r>
              <a:rPr lang="fr-FR" b="1" dirty="0"/>
              <a:t>Note à l’attention de l’enseignante :</a:t>
            </a:r>
            <a:endParaRPr lang="fr-FR" dirty="0"/>
          </a:p>
          <a:p>
            <a:pPr>
              <a:lnSpc>
                <a:spcPct val="114999"/>
              </a:lnSpc>
            </a:pPr>
            <a:r>
              <a:rPr lang="fr-FR" dirty="0"/>
              <a:t>L’apprenant peut enregistrer sa voix pour évaluer sa lecture expressive.</a:t>
            </a:r>
          </a:p>
          <a:p>
            <a:pPr>
              <a:lnSpc>
                <a:spcPct val="114999"/>
              </a:lnSpc>
            </a:pPr>
            <a:endParaRPr lang="fr-FR" dirty="0"/>
          </a:p>
          <a:p>
            <a:r>
              <a:rPr lang="fr-FR" dirty="0"/>
              <a:t>Critères d'évaluation suggérés pour la lecture expressive :</a:t>
            </a:r>
          </a:p>
          <a:p>
            <a:r>
              <a:rPr lang="fr-FR" dirty="0"/>
              <a:t>1- articule clairement.</a:t>
            </a:r>
          </a:p>
          <a:p>
            <a:r>
              <a:rPr lang="fr-FR" dirty="0"/>
              <a:t>2- prononce de manière correcte les phonèmes.</a:t>
            </a:r>
          </a:p>
          <a:p>
            <a:r>
              <a:rPr lang="fr-FR" dirty="0"/>
              <a:t>3- respecte les signes de ponctuation.</a:t>
            </a:r>
          </a:p>
          <a:p>
            <a:r>
              <a:rPr lang="fr-FR" dirty="0"/>
              <a:t>4- varie son intonation.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dirty="0"/>
          </a:p>
        </p:txBody>
      </p:sp>
      <p:sp>
        <p:nvSpPr>
          <p:cNvPr id="131" name="Google Shape;131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</a:t>
            </a:r>
            <a:r>
              <a:rPr lang="fr-CA" dirty="0"/>
              <a:t>AS</a:t>
            </a: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)Lecture et compréhension écrite</a:t>
            </a:r>
            <a:endParaRPr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buSzPts val="1400"/>
            </a:pPr>
            <a:endParaRPr lang="fr-CA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CA" sz="1200" b="1" i="1" dirty="0">
              <a:solidFill>
                <a:schemeClr val="dk1"/>
              </a:solidFill>
              <a:ea typeface="Calibri"/>
              <a:cs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31" name="Google Shape;131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1323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b270264007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gb270264007_0_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CA" b="1" dirty="0"/>
              <a:t>Note à l’attention de l’enseignant(e):</a:t>
            </a:r>
            <a:r>
              <a:rPr lang="fr-CA" dirty="0"/>
              <a:t> Certaines activités de l’évaluation diagnostique sont à faire d’une manière synchrone (S), et d’autres asynchrone (AS). </a:t>
            </a:r>
            <a:endParaRPr sz="1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(AS)Lecture et compréhension écrite</a:t>
            </a:r>
            <a:endParaRPr sz="1200" b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1" i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sz="1200" dirty="0">
                <a:solidFill>
                  <a:schemeClr val="dk1"/>
                </a:solidFill>
              </a:rPr>
              <a:t>VO: </a:t>
            </a:r>
            <a:endParaRPr sz="1200" dirty="0">
              <a:solidFill>
                <a:schemeClr val="dk1"/>
              </a:solidFill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b="1" i="1" dirty="0"/>
              <a:t>Maintenant, réponds aux questions. </a:t>
            </a:r>
            <a:endParaRPr dirty="0"/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i="1" dirty="0"/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CA" b="1" i="1" dirty="0"/>
              <a:t>Par exemple: Où Dani passe-t-il ses vacances?</a:t>
            </a:r>
            <a:endParaRPr b="1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b="1" i="1" dirty="0"/>
              <a:t>Il passe ses vacances au bord de la mer, à la campagne ou à la montagne ?</a:t>
            </a:r>
            <a:endParaRPr b="1" i="1" dirty="0"/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b="1" i="1" dirty="0"/>
              <a:t>Relis le début du texte.</a:t>
            </a:r>
            <a:endParaRPr b="1" i="1" dirty="0"/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dirty="0"/>
              <a:t>[pause de 10 secondes]</a:t>
            </a:r>
            <a:endParaRPr dirty="0"/>
          </a:p>
          <a:p>
            <a:pPr marL="457200" indent="-228600">
              <a:buClr>
                <a:schemeClr val="dk1"/>
              </a:buClr>
              <a:buSzPts val="1400"/>
              <a:buFont typeface="Arial"/>
            </a:pPr>
            <a:r>
              <a:rPr lang="fr-CA" b="1" i="1" dirty="0"/>
              <a:t>Il passe ses vacances à la campagne. </a:t>
            </a:r>
            <a:endParaRPr lang="fr-CA" b="1" i="1" dirty="0">
              <a:cs typeface="Calibri" panose="020F0502020204030204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CA" b="1" i="1" dirty="0"/>
              <a:t>Tu cliques sur “à la campagne”. </a:t>
            </a:r>
            <a:endParaRPr lang="fr-CA" dirty="0">
              <a:cs typeface="Calibri" panose="020F0502020204030204"/>
            </a:endParaRPr>
          </a:p>
          <a:p>
            <a: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lang="fr-CA" b="1" i="1" dirty="0">
              <a:cs typeface="Calibri"/>
            </a:endParaRPr>
          </a:p>
          <a:p>
            <a:pPr marL="457200" indent="-228600"/>
            <a:r>
              <a:rPr lang="fr-CA" b="1" i="1" dirty="0"/>
              <a:t> À toi maintenant. Lis les questions et clique sur la bonne réponse.</a:t>
            </a:r>
            <a:endParaRPr lang="fr-CA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1" i="1" dirty="0">
              <a:cs typeface="Calibri" panose="020F0502020204030204"/>
            </a:endParaRPr>
          </a:p>
          <a:p>
            <a:pPr>
              <a:buSzPts val="1400"/>
            </a:pPr>
            <a:endParaRPr lang="en-US" dirty="0">
              <a:cs typeface="Calibri" panose="020F0502020204030204"/>
            </a:endParaRPr>
          </a:p>
        </p:txBody>
      </p:sp>
      <p:sp>
        <p:nvSpPr>
          <p:cNvPr id="145" name="Google Shape;145;gb270264007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07678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b2702640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b27026400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fr-CA" sz="1200" b="0" dirty="0">
              <a:solidFill>
                <a:schemeClr val="dk1"/>
              </a:solidFill>
              <a:ea typeface="Calibri"/>
              <a:cs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1" i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457200" indent="-228600">
              <a:buClr>
                <a:schemeClr val="dk1"/>
              </a:buClr>
              <a:buSzPts val="1400"/>
            </a:pPr>
            <a:endParaRPr lang="fr-CA" b="1" i="1" dirty="0">
              <a:cs typeface="Calibri"/>
            </a:endParaRPr>
          </a:p>
          <a:p>
            <a:pPr marL="4572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i="1" dirty="0"/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400"/>
              <a:buFontTx/>
              <a:buNone/>
            </a:pPr>
            <a:endParaRPr dirty="0"/>
          </a:p>
        </p:txBody>
      </p:sp>
      <p:sp>
        <p:nvSpPr>
          <p:cNvPr id="153" name="Google Shape;153;gb270264007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006939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userDrawn="1">
  <p:cSld name="1_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3BB29-EE5B-4B5F-89C3-659C83BC39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A1C4E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6C75499-7193-4137-B934-2979BB2B74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065393" y="126128"/>
            <a:ext cx="2126607" cy="276999"/>
          </a:xfrm>
          <a:prstGeom prst="rect">
            <a:avLst/>
          </a:prstGeom>
          <a:solidFill>
            <a:srgbClr val="DEECEF"/>
          </a:solidFill>
          <a:ln>
            <a:noFill/>
          </a:ln>
        </p:spPr>
        <p:txBody>
          <a:bodyPr anchor="ctr" anchorCtr="0"/>
          <a:lstStyle>
            <a:lvl1pPr marL="0" algn="ctr" rtl="1">
              <a:defRPr kumimoji="0" lang="en-US" sz="1200" b="0" i="1" u="none" strike="noStrike" kern="0" cap="none" spc="0" normalizeH="0" baseline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6632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 userDrawn="1">
  <p:cSld name="1_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3BB29-EE5B-4B5F-89C3-659C83BC39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A1C4E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1568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n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34CB3D-E390-4C99-84B3-613EB9D769A7}"/>
              </a:ext>
            </a:extLst>
          </p:cNvPr>
          <p:cNvSpPr txBox="1"/>
          <p:nvPr userDrawn="1"/>
        </p:nvSpPr>
        <p:spPr>
          <a:xfrm rot="10800000" flipV="1">
            <a:off x="10031456" y="130795"/>
            <a:ext cx="2160544" cy="276999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colaScript_N" panose="00000400000000000000" pitchFamily="2" charset="0"/>
                <a:ea typeface="Comic Sans MS"/>
                <a:cs typeface="Comic Sans MS"/>
                <a:sym typeface="Comic Sans MS"/>
              </a:rPr>
              <a:t>Renforcement</a:t>
            </a:r>
            <a:endParaRPr kumimoji="0" lang="en-US" sz="1200" b="0" i="1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colaScript_N" panose="00000400000000000000" pitchFamily="2" charset="0"/>
              <a:ea typeface="Comic Sans MS"/>
              <a:cs typeface="Comic Sans MS"/>
              <a:sym typeface="Comic Sans M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0712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rom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F93785-A381-4BB0-A5F7-961E0BD6CB43}"/>
              </a:ext>
            </a:extLst>
          </p:cNvPr>
          <p:cNvSpPr txBox="1"/>
          <p:nvPr userDrawn="1"/>
        </p:nvSpPr>
        <p:spPr>
          <a:xfrm rot="10800000" flipV="1">
            <a:off x="10031456" y="130795"/>
            <a:ext cx="2160544" cy="276999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colaScript_N" panose="00000400000000000000" pitchFamily="2" charset="0"/>
                <a:ea typeface="Comic Sans MS"/>
                <a:cs typeface="Comic Sans MS"/>
                <a:sym typeface="Comic Sans MS"/>
              </a:rPr>
              <a:t>Evaluation formative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0208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1_Title Slide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b12e75e382_2_2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/>
          </a:p>
        </p:txBody>
      </p:sp>
      <p:sp>
        <p:nvSpPr>
          <p:cNvPr id="86" name="Google Shape;86;gb12e75e382_2_2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/>
          </a:p>
        </p:txBody>
      </p:sp>
      <p:sp>
        <p:nvSpPr>
          <p:cNvPr id="87" name="Google Shape;87;gb12e75e382_2_2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fr-FR" smtClean="0"/>
              <a:pPr defTabSz="685800"/>
              <a:t>‹#›</a:t>
            </a:fld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201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C3B7D33-FFD8-45F4-A1C1-8D6C733BB28F}"/>
              </a:ext>
            </a:extLst>
          </p:cNvPr>
          <p:cNvSpPr/>
          <p:nvPr userDrawn="1"/>
        </p:nvSpPr>
        <p:spPr>
          <a:xfrm>
            <a:off x="0" y="0"/>
            <a:ext cx="838200" cy="579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5839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 userDrawn="1">
  <p:cSld name="1_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3BB29-EE5B-4B5F-89C3-659C83BC39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A1C4E3"/>
          </a:solidFill>
          <a:ln>
            <a:noFill/>
          </a:ln>
        </p:spPr>
        <p:txBody>
          <a:bodyPr anchor="ctr" anchorCtr="0"/>
          <a:lstStyle>
            <a:lvl1pPr marL="457200" indent="0">
              <a:buFont typeface="Arial" panose="020B0604020202020204" pitchFamily="34" charset="0"/>
              <a:buNone/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6C75499-7193-4137-B934-2979BB2B74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057773" y="109893"/>
            <a:ext cx="2126607" cy="276999"/>
          </a:xfrm>
          <a:prstGeom prst="rect">
            <a:avLst/>
          </a:prstGeom>
          <a:solidFill>
            <a:srgbClr val="DEECEF"/>
          </a:solidFill>
          <a:ln>
            <a:noFill/>
          </a:ln>
        </p:spPr>
        <p:txBody>
          <a:bodyPr anchor="ctr" anchorCtr="0"/>
          <a:lstStyle>
            <a:lvl1pPr marL="228600" indent="0">
              <a:buFont typeface="Arial" panose="020B0604020202020204" pitchFamily="34" charset="0"/>
              <a:buNone/>
              <a:defRPr kumimoji="0" lang="en-US" sz="1200" b="0" i="1" u="none" strike="noStrike" kern="0" cap="none" spc="0" normalizeH="0" baseline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168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 userDrawn="1">
  <p:cSld name="1_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FCBA3F5E-5F62-422D-8F08-67FD561142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1114462"/>
            <a:ext cx="121920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>
            <a:normAutofit/>
          </a:bodyPr>
          <a:lstStyle>
            <a:lvl1pPr marL="457200" indent="0">
              <a:buNone/>
              <a:defRPr kumimoji="0" lang="en-US" sz="2800" b="1" i="0" u="none" strike="noStrike" kern="0" cap="none" spc="0" normalizeH="0" baseline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</a:defRPr>
            </a:lvl1pPr>
          </a:lstStyle>
          <a:p>
            <a:pPr marL="914400" marR="0" lvl="0" indent="-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</a:pPr>
            <a:endParaRPr lang="en-US"/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D7569DD-E306-42E6-ABFC-C9C4AD979C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A1C4E3"/>
          </a:solidFill>
          <a:ln>
            <a:noFill/>
          </a:ln>
        </p:spPr>
        <p:txBody>
          <a:bodyPr anchor="ctr" anchorCtr="0"/>
          <a:lstStyle>
            <a:lvl1pPr marL="457200" indent="0">
              <a:buFont typeface="Arial" panose="020B0604020202020204" pitchFamily="34" charset="0"/>
              <a:buNone/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019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userDrawn="1">
  <p:cSld name="1_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D7569DD-E306-42E6-ABFC-C9C4AD979C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A1C4E3"/>
          </a:solidFill>
          <a:ln>
            <a:noFill/>
          </a:ln>
        </p:spPr>
        <p:txBody>
          <a:bodyPr anchor="ctr" anchorCtr="0"/>
          <a:lstStyle>
            <a:lvl1pPr marL="457200" indent="0">
              <a:buFont typeface="Arial" panose="020B0604020202020204" pitchFamily="34" charset="0"/>
              <a:buNone/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886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om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 indent="0">
              <a:buFont typeface="Arial" panose="020B0604020202020204" pitchFamily="34" charset="0"/>
              <a:buNone/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F93785-A381-4BB0-A5F7-961E0BD6CB43}"/>
              </a:ext>
            </a:extLst>
          </p:cNvPr>
          <p:cNvSpPr txBox="1"/>
          <p:nvPr userDrawn="1"/>
        </p:nvSpPr>
        <p:spPr>
          <a:xfrm rot="10800000" flipV="1">
            <a:off x="10031456" y="130795"/>
            <a:ext cx="2160544" cy="276999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colaScript_N" panose="00000400000000000000" pitchFamily="2" charset="0"/>
                <a:ea typeface="Comic Sans MS"/>
                <a:cs typeface="Comic Sans MS"/>
                <a:sym typeface="Comic Sans MS"/>
              </a:rPr>
              <a:t>Evaluation formative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213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nforc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 indent="0">
              <a:buFont typeface="Arial" panose="020B0604020202020204" pitchFamily="34" charset="0"/>
              <a:buNone/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34CB3D-E390-4C99-84B3-613EB9D769A7}"/>
              </a:ext>
            </a:extLst>
          </p:cNvPr>
          <p:cNvSpPr txBox="1"/>
          <p:nvPr userDrawn="1"/>
        </p:nvSpPr>
        <p:spPr>
          <a:xfrm rot="10800000" flipV="1">
            <a:off x="10031456" y="130795"/>
            <a:ext cx="2160544" cy="276999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colaScript_N" panose="00000400000000000000" pitchFamily="2" charset="0"/>
                <a:ea typeface="Comic Sans MS"/>
                <a:cs typeface="Comic Sans MS"/>
                <a:sym typeface="Comic Sans MS"/>
              </a:rPr>
              <a:t>Renforcement</a:t>
            </a:r>
            <a:endParaRPr kumimoji="0" lang="en-US" sz="1200" b="0" i="1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colaScript_N" panose="00000400000000000000" pitchFamily="2" charset="0"/>
              <a:ea typeface="Comic Sans MS"/>
              <a:cs typeface="Comic Sans MS"/>
              <a:sym typeface="Comic Sans M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6230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nforc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 indent="0">
              <a:buFont typeface="Arial" panose="020B0604020202020204" pitchFamily="34" charset="0"/>
              <a:buNone/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65CBCB47-DB2B-4BE3-A240-AAA20E62C5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057773" y="109893"/>
            <a:ext cx="2126607" cy="276999"/>
          </a:xfrm>
          <a:prstGeom prst="rect">
            <a:avLst/>
          </a:prstGeom>
          <a:solidFill>
            <a:srgbClr val="F1DDE3"/>
          </a:solidFill>
          <a:ln>
            <a:noFill/>
          </a:ln>
        </p:spPr>
        <p:txBody>
          <a:bodyPr anchor="ctr" anchorCtr="0"/>
          <a:lstStyle>
            <a:lvl1pPr marL="228600" indent="0">
              <a:buFont typeface="Arial" panose="020B0604020202020204" pitchFamily="34" charset="0"/>
              <a:buNone/>
              <a:defRPr kumimoji="0" lang="en-US" sz="1200" b="0" i="1" u="none" strike="noStrike" kern="0" cap="none" spc="0" normalizeH="0" baseline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465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3BECD-DE5E-4FF2-921D-3D5CA8ED1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569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545AD-3DD2-4824-B8E6-CFC52CB42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937E5-02FE-4CDC-BD22-8CB8C7148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000D9-A053-4E5A-A48B-966267161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FDFAF-E752-4083-B7C7-DAF493730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367719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88441A-CABB-4F0B-85C2-97627C500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975DF8-3F06-4A2C-A77E-3E2A2598B4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28E3A-B8A4-4444-BA62-47472FC6D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54268-3753-441A-975B-F0A84A92DB5E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E1A74-94A1-4C95-95FD-75F2FCADC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8AB72-CA9B-4EDC-BE14-601091D4B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F178C-79CD-44CB-A3B2-36177EB9338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DCBD24-11E8-4705-9613-A698E751FF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0" y="62147"/>
            <a:ext cx="736847" cy="434974"/>
          </a:xfrm>
          <a:prstGeom prst="rect">
            <a:avLst/>
          </a:prstGeom>
        </p:spPr>
      </p:pic>
    </p:spTree>
    <p:custDataLst>
      <p:tags r:id="rId16"/>
    </p:custDataLst>
    <p:extLst>
      <p:ext uri="{BB962C8B-B14F-4D97-AF65-F5344CB8AC3E}">
        <p14:creationId xmlns:p14="http://schemas.microsoft.com/office/powerpoint/2010/main" val="113784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84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9" r:id="rId9"/>
    <p:sldLayoutId id="2147483838" r:id="rId10"/>
    <p:sldLayoutId id="2147483749" r:id="rId11"/>
    <p:sldLayoutId id="2147483750" r:id="rId12"/>
    <p:sldLayoutId id="2147483751" r:id="rId13"/>
    <p:sldLayoutId id="2147483722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colaScript_N" panose="000004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6" Type="http://schemas.openxmlformats.org/officeDocument/2006/relationships/image" Target="../media/image4.jpe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8.png"/><Relationship Id="rId18" Type="http://schemas.openxmlformats.org/officeDocument/2006/relationships/image" Target="../media/image61.sv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53.svg"/><Relationship Id="rId12" Type="http://schemas.openxmlformats.org/officeDocument/2006/relationships/slide" Target="slide9.xml"/><Relationship Id="rId17" Type="http://schemas.openxmlformats.org/officeDocument/2006/relationships/image" Target="../media/image60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59.png"/><Relationship Id="rId1" Type="http://schemas.openxmlformats.org/officeDocument/2006/relationships/tags" Target="../tags/tag26.xml"/><Relationship Id="rId6" Type="http://schemas.openxmlformats.org/officeDocument/2006/relationships/image" Target="../media/image52.png"/><Relationship Id="rId11" Type="http://schemas.openxmlformats.org/officeDocument/2006/relationships/image" Target="../media/image57.svg"/><Relationship Id="rId5" Type="http://schemas.openxmlformats.org/officeDocument/2006/relationships/image" Target="../media/image51.svg"/><Relationship Id="rId15" Type="http://schemas.openxmlformats.org/officeDocument/2006/relationships/image" Target="../media/image49.emf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svg"/><Relationship Id="rId14" Type="http://schemas.openxmlformats.org/officeDocument/2006/relationships/image" Target="../media/image4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13" Type="http://schemas.openxmlformats.org/officeDocument/2006/relationships/image" Target="../media/image60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65.svg"/><Relationship Id="rId12" Type="http://schemas.openxmlformats.org/officeDocument/2006/relationships/image" Target="../media/image5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Relationship Id="rId6" Type="http://schemas.openxmlformats.org/officeDocument/2006/relationships/image" Target="../media/image64.png"/><Relationship Id="rId11" Type="http://schemas.openxmlformats.org/officeDocument/2006/relationships/slide" Target="slide9.xml"/><Relationship Id="rId5" Type="http://schemas.openxmlformats.org/officeDocument/2006/relationships/image" Target="../media/image63.png"/><Relationship Id="rId10" Type="http://schemas.openxmlformats.org/officeDocument/2006/relationships/image" Target="../media/image59.png"/><Relationship Id="rId4" Type="http://schemas.openxmlformats.org/officeDocument/2006/relationships/image" Target="../media/image62.png"/><Relationship Id="rId9" Type="http://schemas.openxmlformats.org/officeDocument/2006/relationships/image" Target="../media/image49.emf"/><Relationship Id="rId14" Type="http://schemas.openxmlformats.org/officeDocument/2006/relationships/image" Target="../media/image61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slide" Target="slide9.xml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69.svg"/><Relationship Id="rId12" Type="http://schemas.openxmlformats.org/officeDocument/2006/relationships/image" Target="../media/image59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1.svg"/><Relationship Id="rId1" Type="http://schemas.openxmlformats.org/officeDocument/2006/relationships/tags" Target="../tags/tag28.xml"/><Relationship Id="rId6" Type="http://schemas.openxmlformats.org/officeDocument/2006/relationships/image" Target="../media/image68.png"/><Relationship Id="rId11" Type="http://schemas.openxmlformats.org/officeDocument/2006/relationships/image" Target="../media/image49.emf"/><Relationship Id="rId5" Type="http://schemas.openxmlformats.org/officeDocument/2006/relationships/image" Target="../media/image67.svg"/><Relationship Id="rId15" Type="http://schemas.openxmlformats.org/officeDocument/2006/relationships/image" Target="../media/image60.png"/><Relationship Id="rId10" Type="http://schemas.openxmlformats.org/officeDocument/2006/relationships/image" Target="../media/image48.emf"/><Relationship Id="rId4" Type="http://schemas.openxmlformats.org/officeDocument/2006/relationships/image" Target="../media/image66.png"/><Relationship Id="rId9" Type="http://schemas.openxmlformats.org/officeDocument/2006/relationships/image" Target="../media/image71.svg"/><Relationship Id="rId1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slide" Target="slide9.xml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75.svg"/><Relationship Id="rId12" Type="http://schemas.openxmlformats.org/officeDocument/2006/relationships/image" Target="../media/image59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1.svg"/><Relationship Id="rId1" Type="http://schemas.openxmlformats.org/officeDocument/2006/relationships/tags" Target="../tags/tag29.xml"/><Relationship Id="rId6" Type="http://schemas.openxmlformats.org/officeDocument/2006/relationships/image" Target="../media/image74.png"/><Relationship Id="rId11" Type="http://schemas.openxmlformats.org/officeDocument/2006/relationships/image" Target="../media/image49.emf"/><Relationship Id="rId5" Type="http://schemas.openxmlformats.org/officeDocument/2006/relationships/image" Target="../media/image73.svg"/><Relationship Id="rId15" Type="http://schemas.openxmlformats.org/officeDocument/2006/relationships/image" Target="../media/image60.png"/><Relationship Id="rId10" Type="http://schemas.openxmlformats.org/officeDocument/2006/relationships/image" Target="../media/image48.emf"/><Relationship Id="rId4" Type="http://schemas.openxmlformats.org/officeDocument/2006/relationships/image" Target="../media/image72.png"/><Relationship Id="rId9" Type="http://schemas.openxmlformats.org/officeDocument/2006/relationships/image" Target="../media/image77.svg"/><Relationship Id="rId1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9.emf"/><Relationship Id="rId12" Type="http://schemas.openxmlformats.org/officeDocument/2006/relationships/image" Target="../media/image61.sv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Relationship Id="rId6" Type="http://schemas.openxmlformats.org/officeDocument/2006/relationships/image" Target="../media/image48.emf"/><Relationship Id="rId11" Type="http://schemas.openxmlformats.org/officeDocument/2006/relationships/image" Target="../media/image60.png"/><Relationship Id="rId5" Type="http://schemas.openxmlformats.org/officeDocument/2006/relationships/image" Target="../media/image79.png"/><Relationship Id="rId10" Type="http://schemas.openxmlformats.org/officeDocument/2006/relationships/image" Target="../media/image58.png"/><Relationship Id="rId4" Type="http://schemas.openxmlformats.org/officeDocument/2006/relationships/image" Target="../media/image78.png"/><Relationship Id="rId9" Type="http://schemas.openxmlformats.org/officeDocument/2006/relationships/slide" Target="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1.xml"/><Relationship Id="rId4" Type="http://schemas.openxmlformats.org/officeDocument/2006/relationships/image" Target="../media/image8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2.xml"/><Relationship Id="rId5" Type="http://schemas.openxmlformats.org/officeDocument/2006/relationships/image" Target="../media/image82.svg"/><Relationship Id="rId4" Type="http://schemas.openxmlformats.org/officeDocument/2006/relationships/image" Target="../media/image8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3.xml"/><Relationship Id="rId5" Type="http://schemas.openxmlformats.org/officeDocument/2006/relationships/image" Target="../media/image84.svg"/><Relationship Id="rId4" Type="http://schemas.openxmlformats.org/officeDocument/2006/relationships/image" Target="../media/image8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4.xml"/><Relationship Id="rId4" Type="http://schemas.openxmlformats.org/officeDocument/2006/relationships/image" Target="../media/image8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5.xml"/><Relationship Id="rId5" Type="http://schemas.openxmlformats.org/officeDocument/2006/relationships/image" Target="../media/image87.svg"/><Relationship Id="rId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85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6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7.xml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25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5" Type="http://schemas.openxmlformats.org/officeDocument/2006/relationships/image" Target="../media/image29.sv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29" Type="http://schemas.openxmlformats.org/officeDocument/2006/relationships/image" Target="../media/image33.svg"/><Relationship Id="rId1" Type="http://schemas.openxmlformats.org/officeDocument/2006/relationships/tags" Target="../tags/tag19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24" Type="http://schemas.openxmlformats.org/officeDocument/2006/relationships/image" Target="../media/image28.pn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23" Type="http://schemas.openxmlformats.org/officeDocument/2006/relationships/image" Target="../media/image27.svg"/><Relationship Id="rId28" Type="http://schemas.openxmlformats.org/officeDocument/2006/relationships/image" Target="../media/image32.png"/><Relationship Id="rId10" Type="http://schemas.openxmlformats.org/officeDocument/2006/relationships/image" Target="../media/image14.png"/><Relationship Id="rId19" Type="http://schemas.openxmlformats.org/officeDocument/2006/relationships/image" Target="../media/image23.svg"/><Relationship Id="rId31" Type="http://schemas.openxmlformats.org/officeDocument/2006/relationships/image" Target="../media/image35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svg"/><Relationship Id="rId30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23.svg"/><Relationship Id="rId7" Type="http://schemas.openxmlformats.org/officeDocument/2006/relationships/image" Target="../media/image33.svg"/><Relationship Id="rId12" Type="http://schemas.openxmlformats.org/officeDocument/2006/relationships/image" Target="../media/image12.png"/><Relationship Id="rId17" Type="http://schemas.openxmlformats.org/officeDocument/2006/relationships/image" Target="../media/image19.svg"/><Relationship Id="rId25" Type="http://schemas.openxmlformats.org/officeDocument/2006/relationships/image" Target="../media/image27.sv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svg"/><Relationship Id="rId1" Type="http://schemas.openxmlformats.org/officeDocument/2006/relationships/tags" Target="../tags/tag20.xml"/><Relationship Id="rId6" Type="http://schemas.openxmlformats.org/officeDocument/2006/relationships/image" Target="../media/image32.png"/><Relationship Id="rId11" Type="http://schemas.openxmlformats.org/officeDocument/2006/relationships/image" Target="../media/image11.svg"/><Relationship Id="rId24" Type="http://schemas.openxmlformats.org/officeDocument/2006/relationships/image" Target="../media/image26.png"/><Relationship Id="rId5" Type="http://schemas.openxmlformats.org/officeDocument/2006/relationships/image" Target="../media/image17.svg"/><Relationship Id="rId15" Type="http://schemas.openxmlformats.org/officeDocument/2006/relationships/image" Target="../media/image15.svg"/><Relationship Id="rId23" Type="http://schemas.openxmlformats.org/officeDocument/2006/relationships/image" Target="../media/image25.svg"/><Relationship Id="rId28" Type="http://schemas.openxmlformats.org/officeDocument/2006/relationships/image" Target="../media/image30.png"/><Relationship Id="rId10" Type="http://schemas.openxmlformats.org/officeDocument/2006/relationships/image" Target="../media/image10.png"/><Relationship Id="rId19" Type="http://schemas.openxmlformats.org/officeDocument/2006/relationships/image" Target="../media/image21.svg"/><Relationship Id="rId31" Type="http://schemas.openxmlformats.org/officeDocument/2006/relationships/image" Target="../media/image35.png"/><Relationship Id="rId4" Type="http://schemas.openxmlformats.org/officeDocument/2006/relationships/image" Target="../media/image16.png"/><Relationship Id="rId9" Type="http://schemas.openxmlformats.org/officeDocument/2006/relationships/image" Target="../media/image9.svg"/><Relationship Id="rId14" Type="http://schemas.openxmlformats.org/officeDocument/2006/relationships/image" Target="../media/image36.png"/><Relationship Id="rId22" Type="http://schemas.openxmlformats.org/officeDocument/2006/relationships/image" Target="../media/image24.png"/><Relationship Id="rId27" Type="http://schemas.openxmlformats.org/officeDocument/2006/relationships/image" Target="../media/image29.svg"/><Relationship Id="rId30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2.sv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6" Type="http://schemas.openxmlformats.org/officeDocument/2006/relationships/image" Target="../media/image41.png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6.png"/><Relationship Id="rId12" Type="http://schemas.openxmlformats.org/officeDocument/2006/relationships/image" Target="../media/image49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6" Type="http://schemas.openxmlformats.org/officeDocument/2006/relationships/image" Target="../media/image45.png"/><Relationship Id="rId11" Type="http://schemas.openxmlformats.org/officeDocument/2006/relationships/image" Target="../media/image48.emf"/><Relationship Id="rId5" Type="http://schemas.openxmlformats.org/officeDocument/2006/relationships/image" Target="../media/image44.svg"/><Relationship Id="rId10" Type="http://schemas.openxmlformats.org/officeDocument/2006/relationships/image" Target="../media/image17.svg"/><Relationship Id="rId4" Type="http://schemas.openxmlformats.org/officeDocument/2006/relationships/image" Target="../media/image43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1B91563-2CE1-4B8B-91D0-2806BB2E8F3D}"/>
              </a:ext>
            </a:extLst>
          </p:cNvPr>
          <p:cNvSpPr>
            <a:spLocks noGrp="1"/>
          </p:cNvSpPr>
          <p:nvPr/>
        </p:nvSpPr>
        <p:spPr>
          <a:xfrm>
            <a:off x="1524000" y="2056833"/>
            <a:ext cx="9144000" cy="1508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colaScript_N" panose="00000400000000000000" pitchFamily="2" charset="0"/>
              <a:ea typeface="+mj-ea"/>
              <a:cs typeface="+mj-cs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B76590-DF1A-4C9C-A3D9-59F62C513C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266908" y="1315087"/>
            <a:ext cx="3713611" cy="37266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E76EC3F-E065-40F1-8434-1D62300B97F7}"/>
              </a:ext>
            </a:extLst>
          </p:cNvPr>
          <p:cNvSpPr/>
          <p:nvPr/>
        </p:nvSpPr>
        <p:spPr>
          <a:xfrm>
            <a:off x="418009" y="6290897"/>
            <a:ext cx="11355977" cy="392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3C3C3B"/>
                </a:solidFill>
                <a:effectLst/>
                <a:uLnTx/>
                <a:uFillTx/>
                <a:latin typeface="Neo Sans" pitchFamily="2" charset="0"/>
                <a:ea typeface="+mn-ea"/>
                <a:cs typeface="Neo Sans Arabic Light" panose="020B0304030504040204" pitchFamily="34" charset="-78"/>
              </a:rPr>
              <a:t>This material is made possible with the support of the American people through the United States Agency for International Development (USAID). The content is the sole responsibility of QITABI 2 and does not necessarily reflect the views of USAID or the United States Government. This material was developed by the e Centre of Educational Research and Development (CERD) with the support of USAID-funded QITABI 2 project.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CBB5351-EC2B-41AB-B8D5-D7D38980434A}"/>
              </a:ext>
            </a:extLst>
          </p:cNvPr>
          <p:cNvCxnSpPr/>
          <p:nvPr/>
        </p:nvCxnSpPr>
        <p:spPr>
          <a:xfrm>
            <a:off x="391886" y="6273480"/>
            <a:ext cx="11382102" cy="0"/>
          </a:xfrm>
          <a:prstGeom prst="line">
            <a:avLst/>
          </a:prstGeom>
          <a:ln w="19050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3FCA0D04-0A09-4BA9-A6BA-645920BDDC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2968" y="5463440"/>
            <a:ext cx="5846064" cy="7741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AB47A74-9ACA-4A6D-A26E-93A794364C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127A75-F946-41B5-B99A-C71489404BF4}"/>
              </a:ext>
            </a:extLst>
          </p:cNvPr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Unite 1: L'ecole">
            <a:extLst>
              <a:ext uri="{FF2B5EF4-FFF2-40B4-BE49-F238E27FC236}">
                <a16:creationId xmlns:a16="http://schemas.microsoft.com/office/drawing/2014/main" id="{F5385858-B07D-48F7-A454-E82DF91E2DB4}"/>
              </a:ext>
            </a:extLst>
          </p:cNvPr>
          <p:cNvSpPr/>
          <p:nvPr/>
        </p:nvSpPr>
        <p:spPr>
          <a:xfrm>
            <a:off x="0" y="1979222"/>
            <a:ext cx="8057288" cy="1142999"/>
          </a:xfrm>
          <a:prstGeom prst="rect">
            <a:avLst/>
          </a:prstGeom>
          <a:solidFill>
            <a:srgbClr val="578CC3"/>
          </a:solidFill>
          <a:ln>
            <a:solidFill>
              <a:srgbClr val="578C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182880"/>
            <a:r>
              <a:rPr lang="fr-FR" sz="4400" b="1" dirty="0">
                <a:solidFill>
                  <a:schemeClr val="bg1"/>
                </a:solidFill>
                <a:latin typeface="ScolaScript_N" panose="00000400000000000000" pitchFamily="2" charset="0"/>
                <a:ea typeface="+mn-lt"/>
                <a:cs typeface="+mn-lt"/>
                <a:sym typeface="Arial"/>
              </a:rPr>
              <a:t>Unité 1 : Rentrée scolaire </a:t>
            </a:r>
            <a:endParaRPr lang="en-US" sz="4400" b="1" dirty="0">
              <a:solidFill>
                <a:schemeClr val="bg1"/>
              </a:solidFill>
              <a:latin typeface="ScolaScript_N" panose="00000400000000000000" pitchFamily="2" charset="0"/>
              <a:ea typeface="+mn-lt"/>
              <a:cs typeface="+mn-lt"/>
              <a:sym typeface="Arial"/>
            </a:endParaRPr>
          </a:p>
        </p:txBody>
      </p:sp>
      <p:sp>
        <p:nvSpPr>
          <p:cNvPr id="15" name="Classe: Eb5- Lecon 1">
            <a:extLst>
              <a:ext uri="{FF2B5EF4-FFF2-40B4-BE49-F238E27FC236}">
                <a16:creationId xmlns:a16="http://schemas.microsoft.com/office/drawing/2014/main" id="{3305440D-D91B-4DCB-A797-E03E4B3B24E0}"/>
              </a:ext>
            </a:extLst>
          </p:cNvPr>
          <p:cNvSpPr/>
          <p:nvPr/>
        </p:nvSpPr>
        <p:spPr>
          <a:xfrm>
            <a:off x="0" y="3067131"/>
            <a:ext cx="8057288" cy="15448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880"/>
            <a:r>
              <a:rPr lang="fr-FR" sz="4400" dirty="0">
                <a:solidFill>
                  <a:srgbClr val="002060"/>
                </a:solidFill>
                <a:latin typeface="ScolaScript_N" panose="00000400000000000000" pitchFamily="2" charset="0"/>
                <a:ea typeface="+mn-lt"/>
                <a:cs typeface="+mn-lt"/>
                <a:sym typeface="Arial"/>
              </a:rPr>
              <a:t>Classe : EB5 </a:t>
            </a:r>
          </a:p>
          <a:p>
            <a:pPr marL="182880"/>
            <a:r>
              <a:rPr lang="fr-FR" sz="4400" dirty="0">
                <a:solidFill>
                  <a:srgbClr val="002060"/>
                </a:solidFill>
                <a:latin typeface="ScolaScript_N" panose="00000400000000000000" pitchFamily="2" charset="0"/>
                <a:ea typeface="+mn-lt"/>
                <a:cs typeface="+mn-lt"/>
                <a:sym typeface="Arial"/>
              </a:rPr>
              <a:t>Leçon 1 : L’école</a:t>
            </a:r>
            <a:endParaRPr lang="en-US" sz="4400" dirty="0">
              <a:solidFill>
                <a:srgbClr val="002060"/>
              </a:solidFill>
              <a:latin typeface="ScolaScript_N" panose="00000400000000000000" pitchFamily="2" charset="0"/>
              <a:ea typeface="+mn-lt"/>
              <a:cs typeface="+mn-lt"/>
              <a:sym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2923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phic 24">
            <a:extLst>
              <a:ext uri="{FF2B5EF4-FFF2-40B4-BE49-F238E27FC236}">
                <a16:creationId xmlns:a16="http://schemas.microsoft.com/office/drawing/2014/main" id="{D46CBABA-0C45-4450-9AB1-1A4A0B409A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32453" y="1405164"/>
            <a:ext cx="4759547" cy="5452836"/>
          </a:xfrm>
          <a:prstGeom prst="rect">
            <a:avLst/>
          </a:prstGeom>
        </p:spPr>
      </p:pic>
      <p:sp>
        <p:nvSpPr>
          <p:cNvPr id="6" name="Google Shape;186;ga8fa120639_0_193">
            <a:extLst>
              <a:ext uri="{FF2B5EF4-FFF2-40B4-BE49-F238E27FC236}">
                <a16:creationId xmlns:a16="http://schemas.microsoft.com/office/drawing/2014/main" id="{3DB1118A-2256-48CE-ABFB-45BE1C897DFB}"/>
              </a:ext>
            </a:extLst>
          </p:cNvPr>
          <p:cNvSpPr txBox="1"/>
          <p:nvPr/>
        </p:nvSpPr>
        <p:spPr>
          <a:xfrm>
            <a:off x="486881" y="1370826"/>
            <a:ext cx="8126177" cy="1647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C'est bientôt la fin des vacances pour Dani. Comment se sent-il ?</a:t>
            </a:r>
            <a:b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</a:br>
            <a:r>
              <a:rPr kumimoji="0" lang="fr-FR" sz="280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Il se sent :</a:t>
            </a:r>
            <a:endParaRPr kumimoji="0" lang="fr-FR" sz="2800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AA7A63-7707-4732-8064-DAC3A26E15F2}"/>
              </a:ext>
            </a:extLst>
          </p:cNvPr>
          <p:cNvSpPr txBox="1"/>
          <p:nvPr/>
        </p:nvSpPr>
        <p:spPr>
          <a:xfrm>
            <a:off x="0" y="548521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Lecture et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compréhension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écrite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10" name="Google Shape;186;ga8fa120639_0_193">
            <a:extLst>
              <a:ext uri="{FF2B5EF4-FFF2-40B4-BE49-F238E27FC236}">
                <a16:creationId xmlns:a16="http://schemas.microsoft.com/office/drawing/2014/main" id="{B83EC4C4-93B7-41CF-AA79-2F71B7CE52A0}"/>
              </a:ext>
            </a:extLst>
          </p:cNvPr>
          <p:cNvSpPr txBox="1"/>
          <p:nvPr/>
        </p:nvSpPr>
        <p:spPr>
          <a:xfrm>
            <a:off x="-2654709" y="-3725415"/>
            <a:ext cx="2540000" cy="6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50000"/>
              <a:buFontTx/>
              <a:buNone/>
              <a:tabLst/>
              <a:defRPr/>
            </a:pP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86;ga8fa120639_0_193">
            <a:extLst>
              <a:ext uri="{FF2B5EF4-FFF2-40B4-BE49-F238E27FC236}">
                <a16:creationId xmlns:a16="http://schemas.microsoft.com/office/drawing/2014/main" id="{C4D53207-6955-4035-9C86-39A87268C687}"/>
              </a:ext>
            </a:extLst>
          </p:cNvPr>
          <p:cNvSpPr txBox="1"/>
          <p:nvPr/>
        </p:nvSpPr>
        <p:spPr>
          <a:xfrm>
            <a:off x="-5781367" y="840908"/>
            <a:ext cx="2540000" cy="658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50000"/>
              <a:buFontTx/>
              <a:buNone/>
              <a:tabLst/>
              <a:defRPr/>
            </a:pP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grpSp>
        <p:nvGrpSpPr>
          <p:cNvPr id="17" name="enthousiaste">
            <a:extLst>
              <a:ext uri="{FF2B5EF4-FFF2-40B4-BE49-F238E27FC236}">
                <a16:creationId xmlns:a16="http://schemas.microsoft.com/office/drawing/2014/main" id="{F0A403C5-217D-4012-A78E-5C8EF1947163}"/>
              </a:ext>
            </a:extLst>
          </p:cNvPr>
          <p:cNvGrpSpPr/>
          <p:nvPr/>
        </p:nvGrpSpPr>
        <p:grpSpPr>
          <a:xfrm>
            <a:off x="486881" y="3454899"/>
            <a:ext cx="2540000" cy="2387364"/>
            <a:chOff x="1978050" y="3429000"/>
            <a:chExt cx="2540000" cy="2387364"/>
          </a:xfrm>
        </p:grpSpPr>
        <p:sp>
          <p:nvSpPr>
            <p:cNvPr id="9" name="Google Shape;186;ga8fa120639_0_193">
              <a:extLst>
                <a:ext uri="{FF2B5EF4-FFF2-40B4-BE49-F238E27FC236}">
                  <a16:creationId xmlns:a16="http://schemas.microsoft.com/office/drawing/2014/main" id="{4816CA9D-F776-4611-9E18-B66D15B37848}"/>
                </a:ext>
              </a:extLst>
            </p:cNvPr>
            <p:cNvSpPr txBox="1"/>
            <p:nvPr/>
          </p:nvSpPr>
          <p:spPr>
            <a:xfrm>
              <a:off x="1978050" y="5157983"/>
              <a:ext cx="2540000" cy="6583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enthousiaste</a:t>
              </a:r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3D4EA196-9806-494C-B6F2-74F17C98C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370609" y="3429000"/>
              <a:ext cx="1754882" cy="1754882"/>
            </a:xfrm>
            <a:prstGeom prst="rect">
              <a:avLst/>
            </a:prstGeom>
          </p:spPr>
        </p:pic>
      </p:grpSp>
      <p:grpSp>
        <p:nvGrpSpPr>
          <p:cNvPr id="18" name="Triste">
            <a:extLst>
              <a:ext uri="{FF2B5EF4-FFF2-40B4-BE49-F238E27FC236}">
                <a16:creationId xmlns:a16="http://schemas.microsoft.com/office/drawing/2014/main" id="{A222262F-CC63-4FEF-B849-B297589EA962}"/>
              </a:ext>
            </a:extLst>
          </p:cNvPr>
          <p:cNvGrpSpPr/>
          <p:nvPr/>
        </p:nvGrpSpPr>
        <p:grpSpPr>
          <a:xfrm>
            <a:off x="3160329" y="3454899"/>
            <a:ext cx="1754883" cy="2387364"/>
            <a:chOff x="2370608" y="3429000"/>
            <a:chExt cx="1754883" cy="2387364"/>
          </a:xfrm>
        </p:grpSpPr>
        <p:sp>
          <p:nvSpPr>
            <p:cNvPr id="19" name="Google Shape;186;ga8fa120639_0_193">
              <a:extLst>
                <a:ext uri="{FF2B5EF4-FFF2-40B4-BE49-F238E27FC236}">
                  <a16:creationId xmlns:a16="http://schemas.microsoft.com/office/drawing/2014/main" id="{D4839E44-4C0E-4F67-AC36-DF3DED922792}"/>
                </a:ext>
              </a:extLst>
            </p:cNvPr>
            <p:cNvSpPr txBox="1"/>
            <p:nvPr/>
          </p:nvSpPr>
          <p:spPr>
            <a:xfrm>
              <a:off x="2370608" y="5183882"/>
              <a:ext cx="1754883" cy="632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triste</a:t>
              </a:r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43422C49-716F-4CFC-8930-CB7FF9F9DF8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2370609" y="3429000"/>
              <a:ext cx="1754882" cy="1754882"/>
            </a:xfrm>
            <a:prstGeom prst="rect">
              <a:avLst/>
            </a:prstGeom>
          </p:spPr>
        </p:pic>
      </p:grpSp>
      <p:grpSp>
        <p:nvGrpSpPr>
          <p:cNvPr id="21" name="heureux">
            <a:extLst>
              <a:ext uri="{FF2B5EF4-FFF2-40B4-BE49-F238E27FC236}">
                <a16:creationId xmlns:a16="http://schemas.microsoft.com/office/drawing/2014/main" id="{34FE5089-B232-43F8-838F-259CD428C1AC}"/>
              </a:ext>
            </a:extLst>
          </p:cNvPr>
          <p:cNvGrpSpPr/>
          <p:nvPr/>
        </p:nvGrpSpPr>
        <p:grpSpPr>
          <a:xfrm>
            <a:off x="5544122" y="3480798"/>
            <a:ext cx="1754883" cy="2361465"/>
            <a:chOff x="2374856" y="3429000"/>
            <a:chExt cx="1754883" cy="2361465"/>
          </a:xfrm>
        </p:grpSpPr>
        <p:sp>
          <p:nvSpPr>
            <p:cNvPr id="22" name="Google Shape;186;ga8fa120639_0_193">
              <a:extLst>
                <a:ext uri="{FF2B5EF4-FFF2-40B4-BE49-F238E27FC236}">
                  <a16:creationId xmlns:a16="http://schemas.microsoft.com/office/drawing/2014/main" id="{75E2B094-61D7-4E99-96D5-F01ACA819D63}"/>
                </a:ext>
              </a:extLst>
            </p:cNvPr>
            <p:cNvSpPr txBox="1"/>
            <p:nvPr/>
          </p:nvSpPr>
          <p:spPr>
            <a:xfrm>
              <a:off x="2374856" y="5157983"/>
              <a:ext cx="1754883" cy="632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heureux</a:t>
              </a:r>
            </a:p>
          </p:txBody>
        </p:sp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1AD9FDD1-8390-4365-8867-B9ECE1479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2374856" y="3429000"/>
              <a:ext cx="1754882" cy="1754882"/>
            </a:xfrm>
            <a:prstGeom prst="rect">
              <a:avLst/>
            </a:prstGeom>
          </p:spPr>
        </p:pic>
      </p:grpSp>
      <p:grpSp>
        <p:nvGrpSpPr>
          <p:cNvPr id="24" name="pop-icon">
            <a:extLst>
              <a:ext uri="{FF2B5EF4-FFF2-40B4-BE49-F238E27FC236}">
                <a16:creationId xmlns:a16="http://schemas.microsoft.com/office/drawing/2014/main" id="{55F9FC08-B8D3-458E-9815-E7B809D6E95C}"/>
              </a:ext>
            </a:extLst>
          </p:cNvPr>
          <p:cNvGrpSpPr/>
          <p:nvPr/>
        </p:nvGrpSpPr>
        <p:grpSpPr>
          <a:xfrm>
            <a:off x="10713145" y="300338"/>
            <a:ext cx="1106713" cy="1043213"/>
            <a:chOff x="10729782" y="314931"/>
            <a:chExt cx="1106713" cy="1043213"/>
          </a:xfrm>
        </p:grpSpPr>
        <p:sp>
          <p:nvSpPr>
            <p:cNvPr id="26" name="Oval 25">
              <a:hlinkClick r:id="rId12" action="ppaction://hlinksldjump"/>
              <a:extLst>
                <a:ext uri="{FF2B5EF4-FFF2-40B4-BE49-F238E27FC236}">
                  <a16:creationId xmlns:a16="http://schemas.microsoft.com/office/drawing/2014/main" id="{1E14F196-27DE-49FA-8656-EC3CD26ED2AA}"/>
                </a:ext>
              </a:extLst>
            </p:cNvPr>
            <p:cNvSpPr/>
            <p:nvPr/>
          </p:nvSpPr>
          <p:spPr>
            <a:xfrm>
              <a:off x="10729782" y="314931"/>
              <a:ext cx="1106713" cy="1043213"/>
            </a:xfrm>
            <a:prstGeom prst="ellipse">
              <a:avLst/>
            </a:prstGeom>
            <a:solidFill>
              <a:srgbClr val="A1C4E3"/>
            </a:solidFill>
            <a:ln w="25400" cap="flat" cmpd="sng" algn="ctr">
              <a:solidFill>
                <a:srgbClr val="4A66AC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  <a:sym typeface="Arial"/>
              </a:endParaRPr>
            </a:p>
          </p:txBody>
        </p:sp>
        <p:pic>
          <p:nvPicPr>
            <p:cNvPr id="27" name="Picture 26" descr="Icon&#10;&#10;Description automatically generated">
              <a:extLst>
                <a:ext uri="{FF2B5EF4-FFF2-40B4-BE49-F238E27FC236}">
                  <a16:creationId xmlns:a16="http://schemas.microsoft.com/office/drawing/2014/main" id="{5B7F4492-9DA8-4D50-8BD8-5A7AD292CD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38561" y="558825"/>
              <a:ext cx="912529" cy="505390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2F8F31B-5F1F-4086-8DC0-20F4029BE150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907" y="4809715"/>
            <a:ext cx="537312" cy="6318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EAF5CA-8BFB-4614-9A8B-CAF6DD77685A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038" y="4830186"/>
            <a:ext cx="629740" cy="58477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014571E-B6B8-45B4-8490-0306147842D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225" y="4806645"/>
            <a:ext cx="537312" cy="63185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C4C0871-443E-422D-A49B-B323D1E443A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1246" y="6028912"/>
            <a:ext cx="628670" cy="743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31" name="pop-txt">
            <a:extLst>
              <a:ext uri="{FF2B5EF4-FFF2-40B4-BE49-F238E27FC236}">
                <a16:creationId xmlns:a16="http://schemas.microsoft.com/office/drawing/2014/main" id="{67BD3A0C-587A-47F3-BBE7-8937F5624BC8}"/>
              </a:ext>
            </a:extLst>
          </p:cNvPr>
          <p:cNvGrpSpPr/>
          <p:nvPr/>
        </p:nvGrpSpPr>
        <p:grpSpPr>
          <a:xfrm>
            <a:off x="0" y="404964"/>
            <a:ext cx="12192000" cy="5999583"/>
            <a:chOff x="0" y="597159"/>
            <a:chExt cx="12192000" cy="6260841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566A68C1-16E1-4A88-B73B-9B8C0062A63A}"/>
                </a:ext>
              </a:extLst>
            </p:cNvPr>
            <p:cNvSpPr/>
            <p:nvPr/>
          </p:nvSpPr>
          <p:spPr>
            <a:xfrm>
              <a:off x="0" y="597159"/>
              <a:ext cx="12192000" cy="6260841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colaScript_N" panose="00000400000000000000" pitchFamily="2" charset="0"/>
              </a:endParaRPr>
            </a:p>
          </p:txBody>
        </p:sp>
        <p:sp>
          <p:nvSpPr>
            <p:cNvPr id="33" name="Google Shape;186;ga8fa120639_0_193">
              <a:extLst>
                <a:ext uri="{FF2B5EF4-FFF2-40B4-BE49-F238E27FC236}">
                  <a16:creationId xmlns:a16="http://schemas.microsoft.com/office/drawing/2014/main" id="{0EEF6398-7F17-4F2E-9729-10EE52BB54F1}"/>
                </a:ext>
              </a:extLst>
            </p:cNvPr>
            <p:cNvSpPr txBox="1"/>
            <p:nvPr/>
          </p:nvSpPr>
          <p:spPr>
            <a:xfrm>
              <a:off x="376330" y="710414"/>
              <a:ext cx="11430000" cy="58554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 typeface="Arial"/>
                <a:buNone/>
                <a:tabLst/>
                <a:defRPr/>
              </a:pPr>
              <a:r>
                <a:rPr kumimoji="0" lang="fr-FR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La rentrée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Dani passe des vacances agréables à la campagne, dans la ferme de ses grands-parents. Trois mois de pur bonheur! Son grand-père lui apprend à s’occuper des volailles, à traire les vaches et à monter à cheval. Mais, chaque chose a une fin. C’est bientôt la rentrée des classes, Dani doit bientôt reprendre le chemin de l’école.</a:t>
              </a: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Se promener en pleine nature, s’amuser toute la journée, dormir à la belle étoile, tout est fini ! L’été est terminé trop vite, tel un rêve !</a:t>
              </a: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Il faut s’habituer de nouveau à se tenir tranquille en classe, à faire d’interminables devoirs et, surtout, à respirer l’air pollué de la ville!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</a:rPr>
                <a:t>Une seule idée le console : il va revoir ses camarades de classe. Ils lui ont bien manqué !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</p:grpSp>
      <p:grpSp>
        <p:nvGrpSpPr>
          <p:cNvPr id="34" name="close-icon">
            <a:extLst>
              <a:ext uri="{FF2B5EF4-FFF2-40B4-BE49-F238E27FC236}">
                <a16:creationId xmlns:a16="http://schemas.microsoft.com/office/drawing/2014/main" id="{E550CB18-C704-40C3-AA43-6E091ECB6A4B}"/>
              </a:ext>
            </a:extLst>
          </p:cNvPr>
          <p:cNvGrpSpPr/>
          <p:nvPr/>
        </p:nvGrpSpPr>
        <p:grpSpPr>
          <a:xfrm>
            <a:off x="11107510" y="653490"/>
            <a:ext cx="398690" cy="398690"/>
            <a:chOff x="10897960" y="467113"/>
            <a:chExt cx="475866" cy="47586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0704CB5-078C-4CA7-AE17-A4FF94D24BAE}"/>
                </a:ext>
              </a:extLst>
            </p:cNvPr>
            <p:cNvSpPr/>
            <p:nvPr/>
          </p:nvSpPr>
          <p:spPr>
            <a:xfrm>
              <a:off x="10897960" y="467113"/>
              <a:ext cx="475866" cy="475866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colaScript_N" panose="00000400000000000000" pitchFamily="2" charset="0"/>
              </a:endParaRPr>
            </a:p>
          </p:txBody>
        </p:sp>
        <p:pic>
          <p:nvPicPr>
            <p:cNvPr id="36" name="Graphic 35" descr="Close with solid fill">
              <a:extLst>
                <a:ext uri="{FF2B5EF4-FFF2-40B4-BE49-F238E27FC236}">
                  <a16:creationId xmlns:a16="http://schemas.microsoft.com/office/drawing/2014/main" id="{B0A95013-CC75-4C5F-8190-6AB5FC517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0910596" y="475866"/>
              <a:ext cx="457200" cy="4572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6;ga8fa120639_0_193">
            <a:extLst>
              <a:ext uri="{FF2B5EF4-FFF2-40B4-BE49-F238E27FC236}">
                <a16:creationId xmlns:a16="http://schemas.microsoft.com/office/drawing/2014/main" id="{3DB1118A-2256-48CE-ABFB-45BE1C897DFB}"/>
              </a:ext>
            </a:extLst>
          </p:cNvPr>
          <p:cNvSpPr txBox="1"/>
          <p:nvPr/>
        </p:nvSpPr>
        <p:spPr>
          <a:xfrm>
            <a:off x="478584" y="1543652"/>
            <a:ext cx="9619067" cy="1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 startAt="2"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Comment occupe-t-il ses journées à la ferme ?   </a:t>
            </a:r>
            <a:br>
              <a:rPr lang="fr-FR" sz="28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  <a:ea typeface="Calibri"/>
                <a:cs typeface="Calibri"/>
                <a:sym typeface="Calibri"/>
              </a:rPr>
            </a:b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Il : </a:t>
            </a: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AA7A63-7707-4732-8064-DAC3A26E15F2}"/>
              </a:ext>
            </a:extLst>
          </p:cNvPr>
          <p:cNvSpPr txBox="1"/>
          <p:nvPr/>
        </p:nvSpPr>
        <p:spPr>
          <a:xfrm>
            <a:off x="0" y="548521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Lecture et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compréhension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écrite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5" name="dog">
            <a:extLst>
              <a:ext uri="{FF2B5EF4-FFF2-40B4-BE49-F238E27FC236}">
                <a16:creationId xmlns:a16="http://schemas.microsoft.com/office/drawing/2014/main" id="{FD82FA90-6713-47B1-8E72-53B7CBF0AAA2}"/>
              </a:ext>
            </a:extLst>
          </p:cNvPr>
          <p:cNvGrpSpPr/>
          <p:nvPr/>
        </p:nvGrpSpPr>
        <p:grpSpPr>
          <a:xfrm>
            <a:off x="477218" y="3365571"/>
            <a:ext cx="4032738" cy="2686776"/>
            <a:chOff x="5486400" y="1788019"/>
            <a:chExt cx="4032738" cy="2686776"/>
          </a:xfrm>
        </p:grpSpPr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0D134FC9-38FE-4901-8851-D89CFF92A7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81514" y="1788019"/>
              <a:ext cx="2447302" cy="216355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204B38E-9A40-4994-A8B3-35D9C25CFED0}"/>
                </a:ext>
              </a:extLst>
            </p:cNvPr>
            <p:cNvSpPr txBox="1"/>
            <p:nvPr/>
          </p:nvSpPr>
          <p:spPr>
            <a:xfrm>
              <a:off x="5486400" y="3951575"/>
              <a:ext cx="403273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prend soin des animaux.</a:t>
              </a:r>
            </a:p>
          </p:txBody>
        </p:sp>
      </p:grpSp>
      <p:grpSp>
        <p:nvGrpSpPr>
          <p:cNvPr id="10" name="music">
            <a:extLst>
              <a:ext uri="{FF2B5EF4-FFF2-40B4-BE49-F238E27FC236}">
                <a16:creationId xmlns:a16="http://schemas.microsoft.com/office/drawing/2014/main" id="{5E90D373-F00C-45C9-B7C3-7D39CF47B212}"/>
              </a:ext>
            </a:extLst>
          </p:cNvPr>
          <p:cNvGrpSpPr/>
          <p:nvPr/>
        </p:nvGrpSpPr>
        <p:grpSpPr>
          <a:xfrm>
            <a:off x="4410280" y="3291985"/>
            <a:ext cx="4032738" cy="2760362"/>
            <a:chOff x="5486400" y="1714433"/>
            <a:chExt cx="4032738" cy="2760362"/>
          </a:xfrm>
        </p:grpSpPr>
        <p:pic>
          <p:nvPicPr>
            <p:cNvPr id="11" name="Graphic 2">
              <a:extLst>
                <a:ext uri="{FF2B5EF4-FFF2-40B4-BE49-F238E27FC236}">
                  <a16:creationId xmlns:a16="http://schemas.microsoft.com/office/drawing/2014/main" id="{7C997A98-FC76-4A13-9086-FE3FD95C2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50095" y="1714433"/>
              <a:ext cx="1505347" cy="216355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73B03A7-D255-4CDD-8A1C-C47B6B36A835}"/>
                </a:ext>
              </a:extLst>
            </p:cNvPr>
            <p:cNvSpPr txBox="1"/>
            <p:nvPr/>
          </p:nvSpPr>
          <p:spPr>
            <a:xfrm>
              <a:off x="5486400" y="3951575"/>
              <a:ext cx="403273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joue de la musique.</a:t>
              </a:r>
            </a:p>
          </p:txBody>
        </p:sp>
      </p:grpSp>
      <p:grpSp>
        <p:nvGrpSpPr>
          <p:cNvPr id="13" name="plant">
            <a:extLst>
              <a:ext uri="{FF2B5EF4-FFF2-40B4-BE49-F238E27FC236}">
                <a16:creationId xmlns:a16="http://schemas.microsoft.com/office/drawing/2014/main" id="{36F20B26-0796-4A1D-9F37-8CAF0B6379B3}"/>
              </a:ext>
            </a:extLst>
          </p:cNvPr>
          <p:cNvGrpSpPr/>
          <p:nvPr/>
        </p:nvGrpSpPr>
        <p:grpSpPr>
          <a:xfrm>
            <a:off x="8118452" y="3506431"/>
            <a:ext cx="4032738" cy="2545916"/>
            <a:chOff x="5486400" y="1928879"/>
            <a:chExt cx="4032738" cy="2545916"/>
          </a:xfrm>
        </p:grpSpPr>
        <p:pic>
          <p:nvPicPr>
            <p:cNvPr id="14" name="Graphic 2">
              <a:extLst>
                <a:ext uri="{FF2B5EF4-FFF2-40B4-BE49-F238E27FC236}">
                  <a16:creationId xmlns:a16="http://schemas.microsoft.com/office/drawing/2014/main" id="{A59AF01B-05BD-461F-BC98-A14FB3042B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6076300" y="1928879"/>
              <a:ext cx="2743200" cy="202269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929D738-D807-41EC-AB1D-E433910BA7C2}"/>
                </a:ext>
              </a:extLst>
            </p:cNvPr>
            <p:cNvSpPr txBox="1"/>
            <p:nvPr/>
          </p:nvSpPr>
          <p:spPr>
            <a:xfrm>
              <a:off x="5486400" y="3951575"/>
              <a:ext cx="403273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plante des légumes.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0627C13E-737A-4EC1-BCC7-68B182AF615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1829" y="4870083"/>
            <a:ext cx="537312" cy="63185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8FEDA1F-158C-4790-ACF8-BB27D3817B1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409" y="4944352"/>
            <a:ext cx="629740" cy="5847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B8493A3-4046-4F49-B6B8-759FE4894B1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0309" y="4944352"/>
            <a:ext cx="537312" cy="63185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AF9EA8F-D191-45F4-B3F4-CEEA5647F8B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1246" y="6028912"/>
            <a:ext cx="628670" cy="743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3" name="pop-icon">
            <a:extLst>
              <a:ext uri="{FF2B5EF4-FFF2-40B4-BE49-F238E27FC236}">
                <a16:creationId xmlns:a16="http://schemas.microsoft.com/office/drawing/2014/main" id="{5F905743-E865-434B-9417-D2E74CC058FB}"/>
              </a:ext>
            </a:extLst>
          </p:cNvPr>
          <p:cNvGrpSpPr/>
          <p:nvPr/>
        </p:nvGrpSpPr>
        <p:grpSpPr>
          <a:xfrm>
            <a:off x="10713145" y="300338"/>
            <a:ext cx="1106713" cy="1043213"/>
            <a:chOff x="10729782" y="314931"/>
            <a:chExt cx="1106713" cy="1043213"/>
          </a:xfrm>
        </p:grpSpPr>
        <p:sp>
          <p:nvSpPr>
            <p:cNvPr id="24" name="Oval 23">
              <a:hlinkClick r:id="rId11" action="ppaction://hlinksldjump"/>
              <a:extLst>
                <a:ext uri="{FF2B5EF4-FFF2-40B4-BE49-F238E27FC236}">
                  <a16:creationId xmlns:a16="http://schemas.microsoft.com/office/drawing/2014/main" id="{4FACD204-265B-425B-B7C5-C760BE91B05D}"/>
                </a:ext>
              </a:extLst>
            </p:cNvPr>
            <p:cNvSpPr/>
            <p:nvPr/>
          </p:nvSpPr>
          <p:spPr>
            <a:xfrm>
              <a:off x="10729782" y="314931"/>
              <a:ext cx="1106713" cy="1043213"/>
            </a:xfrm>
            <a:prstGeom prst="ellipse">
              <a:avLst/>
            </a:prstGeom>
            <a:solidFill>
              <a:srgbClr val="A1C4E3"/>
            </a:solidFill>
            <a:ln w="25400" cap="flat" cmpd="sng" algn="ctr">
              <a:solidFill>
                <a:srgbClr val="4A66AC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  <a:sym typeface="Arial"/>
              </a:endParaRPr>
            </a:p>
          </p:txBody>
        </p:sp>
        <p:pic>
          <p:nvPicPr>
            <p:cNvPr id="25" name="Picture 24" descr="Icon&#10;&#10;Description automatically generated">
              <a:extLst>
                <a:ext uri="{FF2B5EF4-FFF2-40B4-BE49-F238E27FC236}">
                  <a16:creationId xmlns:a16="http://schemas.microsoft.com/office/drawing/2014/main" id="{36835C59-7117-4E10-9425-7F0ECEC3F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38561" y="558825"/>
              <a:ext cx="912529" cy="505390"/>
            </a:xfrm>
            <a:prstGeom prst="rect">
              <a:avLst/>
            </a:prstGeom>
          </p:spPr>
        </p:pic>
      </p:grpSp>
      <p:grpSp>
        <p:nvGrpSpPr>
          <p:cNvPr id="26" name="pop-txt">
            <a:extLst>
              <a:ext uri="{FF2B5EF4-FFF2-40B4-BE49-F238E27FC236}">
                <a16:creationId xmlns:a16="http://schemas.microsoft.com/office/drawing/2014/main" id="{BB90A5E8-79C6-45F6-B1A1-F7FDB68CD1E7}"/>
              </a:ext>
            </a:extLst>
          </p:cNvPr>
          <p:cNvGrpSpPr/>
          <p:nvPr/>
        </p:nvGrpSpPr>
        <p:grpSpPr>
          <a:xfrm>
            <a:off x="0" y="404964"/>
            <a:ext cx="12192000" cy="5999583"/>
            <a:chOff x="0" y="597159"/>
            <a:chExt cx="12192000" cy="6260841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FE5ECA14-383D-4BD6-888A-7DB2C30A3CAA}"/>
                </a:ext>
              </a:extLst>
            </p:cNvPr>
            <p:cNvSpPr/>
            <p:nvPr/>
          </p:nvSpPr>
          <p:spPr>
            <a:xfrm>
              <a:off x="0" y="597159"/>
              <a:ext cx="12192000" cy="6260841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colaScript_N" panose="00000400000000000000" pitchFamily="2" charset="0"/>
              </a:endParaRPr>
            </a:p>
          </p:txBody>
        </p:sp>
        <p:sp>
          <p:nvSpPr>
            <p:cNvPr id="28" name="Google Shape;186;ga8fa120639_0_193">
              <a:extLst>
                <a:ext uri="{FF2B5EF4-FFF2-40B4-BE49-F238E27FC236}">
                  <a16:creationId xmlns:a16="http://schemas.microsoft.com/office/drawing/2014/main" id="{EB17E30A-7F7F-472D-9B5A-9A7F0AFC48CE}"/>
                </a:ext>
              </a:extLst>
            </p:cNvPr>
            <p:cNvSpPr txBox="1"/>
            <p:nvPr/>
          </p:nvSpPr>
          <p:spPr>
            <a:xfrm>
              <a:off x="376330" y="710414"/>
              <a:ext cx="11430000" cy="58554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 typeface="Arial"/>
                <a:buNone/>
                <a:tabLst/>
                <a:defRPr/>
              </a:pPr>
              <a:r>
                <a:rPr kumimoji="0" lang="fr-FR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La rentrée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Dani passe des vacances agréables à la campagne, dans la ferme de ses grands-parents. Trois mois de pur bonheur! Son grand-père lui apprend à s’occuper des volailles, à traire les vaches et à monter à cheval. Mais, chaque chose a une fin. C’est bientôt la rentrée des classes, Dani doit bientôt reprendre le chemin de l’école.</a:t>
              </a: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Se promener en pleine nature, s’amuser toute la journée, dormir à la belle étoile, tout est fini ! L’été est terminé trop vite, tel un rêve !</a:t>
              </a: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Il faut s’habituer de nouveau à se tenir tranquille en classe, à faire d’interminables devoirs et, surtout, à respirer l’air pollué de la ville!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</a:rPr>
                <a:t>Une seule idée le console : il va revoir ses camarades de classe. Ils lui ont bien manqué !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</p:grpSp>
      <p:grpSp>
        <p:nvGrpSpPr>
          <p:cNvPr id="29" name="close-icon">
            <a:extLst>
              <a:ext uri="{FF2B5EF4-FFF2-40B4-BE49-F238E27FC236}">
                <a16:creationId xmlns:a16="http://schemas.microsoft.com/office/drawing/2014/main" id="{1DAF98CE-B196-4C29-8DF4-A74DB32E8B67}"/>
              </a:ext>
            </a:extLst>
          </p:cNvPr>
          <p:cNvGrpSpPr/>
          <p:nvPr/>
        </p:nvGrpSpPr>
        <p:grpSpPr>
          <a:xfrm>
            <a:off x="11107510" y="653490"/>
            <a:ext cx="398690" cy="398690"/>
            <a:chOff x="10897960" y="467113"/>
            <a:chExt cx="475866" cy="47586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4EF1FA-48F0-4EA1-84E5-4ACE33C94774}"/>
                </a:ext>
              </a:extLst>
            </p:cNvPr>
            <p:cNvSpPr/>
            <p:nvPr/>
          </p:nvSpPr>
          <p:spPr>
            <a:xfrm>
              <a:off x="10897960" y="467113"/>
              <a:ext cx="475866" cy="475866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colaScript_N" panose="00000400000000000000" pitchFamily="2" charset="0"/>
              </a:endParaRPr>
            </a:p>
          </p:txBody>
        </p:sp>
        <p:pic>
          <p:nvPicPr>
            <p:cNvPr id="31" name="Graphic 30" descr="Close with solid fill">
              <a:extLst>
                <a:ext uri="{FF2B5EF4-FFF2-40B4-BE49-F238E27FC236}">
                  <a16:creationId xmlns:a16="http://schemas.microsoft.com/office/drawing/2014/main" id="{B756CF26-3104-4EFC-B47B-E68CA9A69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0910596" y="475866"/>
              <a:ext cx="457200" cy="4572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10766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6;ga8fa120639_0_193">
            <a:extLst>
              <a:ext uri="{FF2B5EF4-FFF2-40B4-BE49-F238E27FC236}">
                <a16:creationId xmlns:a16="http://schemas.microsoft.com/office/drawing/2014/main" id="{E2C6AACE-E075-46B1-8BE0-4735CF30AEFA}"/>
              </a:ext>
            </a:extLst>
          </p:cNvPr>
          <p:cNvSpPr txBox="1"/>
          <p:nvPr/>
        </p:nvSpPr>
        <p:spPr>
          <a:xfrm>
            <a:off x="469232" y="1370826"/>
            <a:ext cx="10207646" cy="1119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 startAt="3"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Qu’est-ce qui dérange le plus le jeune garçon ?</a:t>
            </a:r>
            <a:b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</a:b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Il est gêné par :</a:t>
            </a: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E3DA58-4FCC-44E1-92B2-08E74236DEFE}"/>
              </a:ext>
            </a:extLst>
          </p:cNvPr>
          <p:cNvSpPr txBox="1"/>
          <p:nvPr/>
        </p:nvSpPr>
        <p:spPr>
          <a:xfrm>
            <a:off x="0" y="548521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Lecture et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compréhension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écrite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7" name="boy">
            <a:extLst>
              <a:ext uri="{FF2B5EF4-FFF2-40B4-BE49-F238E27FC236}">
                <a16:creationId xmlns:a16="http://schemas.microsoft.com/office/drawing/2014/main" id="{FD6B985A-EE65-439E-AA29-78EBFB71D69A}"/>
              </a:ext>
            </a:extLst>
          </p:cNvPr>
          <p:cNvGrpSpPr/>
          <p:nvPr/>
        </p:nvGrpSpPr>
        <p:grpSpPr>
          <a:xfrm>
            <a:off x="7924800" y="2965958"/>
            <a:ext cx="4211886" cy="3077481"/>
            <a:chOff x="-4678157" y="-3012864"/>
            <a:chExt cx="4211886" cy="3077481"/>
          </a:xfrm>
        </p:grpSpPr>
        <p:sp>
          <p:nvSpPr>
            <p:cNvPr id="11" name="Google Shape;186;ga8fa120639_0_193">
              <a:extLst>
                <a:ext uri="{FF2B5EF4-FFF2-40B4-BE49-F238E27FC236}">
                  <a16:creationId xmlns:a16="http://schemas.microsoft.com/office/drawing/2014/main" id="{2D554B45-8083-4E09-8B7D-D642EA65F2B6}"/>
                </a:ext>
              </a:extLst>
            </p:cNvPr>
            <p:cNvSpPr txBox="1"/>
            <p:nvPr/>
          </p:nvSpPr>
          <p:spPr>
            <a:xfrm>
              <a:off x="-4678157" y="-520158"/>
              <a:ext cx="4211886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les devoirs interminables. </a:t>
              </a:r>
              <a:endPara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DB3615F2-E81B-4E91-B228-6D5A31A47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3693895" y="-3012864"/>
              <a:ext cx="2243363" cy="2462009"/>
            </a:xfrm>
            <a:prstGeom prst="rect">
              <a:avLst/>
            </a:prstGeom>
          </p:spPr>
        </p:pic>
      </p:grpSp>
      <p:grpSp>
        <p:nvGrpSpPr>
          <p:cNvPr id="18" name="books">
            <a:extLst>
              <a:ext uri="{FF2B5EF4-FFF2-40B4-BE49-F238E27FC236}">
                <a16:creationId xmlns:a16="http://schemas.microsoft.com/office/drawing/2014/main" id="{34570749-8CB0-4E6A-A205-A19C841BD366}"/>
              </a:ext>
            </a:extLst>
          </p:cNvPr>
          <p:cNvGrpSpPr/>
          <p:nvPr/>
        </p:nvGrpSpPr>
        <p:grpSpPr>
          <a:xfrm>
            <a:off x="3929910" y="3646383"/>
            <a:ext cx="3871908" cy="2397056"/>
            <a:chOff x="6442744" y="3660711"/>
            <a:chExt cx="3871908" cy="2397056"/>
          </a:xfrm>
        </p:grpSpPr>
        <p:sp>
          <p:nvSpPr>
            <p:cNvPr id="10" name="Google Shape;186;ga8fa120639_0_193">
              <a:extLst>
                <a:ext uri="{FF2B5EF4-FFF2-40B4-BE49-F238E27FC236}">
                  <a16:creationId xmlns:a16="http://schemas.microsoft.com/office/drawing/2014/main" id="{4EDE5B2E-0BDC-4DFC-9A69-ABA8E16E460C}"/>
                </a:ext>
              </a:extLst>
            </p:cNvPr>
            <p:cNvSpPr txBox="1"/>
            <p:nvPr/>
          </p:nvSpPr>
          <p:spPr>
            <a:xfrm>
              <a:off x="6442744" y="5472992"/>
              <a:ext cx="3871908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les leçons de français. </a:t>
              </a:r>
              <a:endPara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C34ECE09-550C-44E0-A7E3-408FCD045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105927" y="3660711"/>
              <a:ext cx="2545543" cy="1577238"/>
            </a:xfrm>
            <a:prstGeom prst="rect">
              <a:avLst/>
            </a:prstGeom>
          </p:spPr>
        </p:pic>
      </p:grpSp>
      <p:grpSp>
        <p:nvGrpSpPr>
          <p:cNvPr id="16" name="pollution">
            <a:extLst>
              <a:ext uri="{FF2B5EF4-FFF2-40B4-BE49-F238E27FC236}">
                <a16:creationId xmlns:a16="http://schemas.microsoft.com/office/drawing/2014/main" id="{4D3BF89B-35D4-43A5-9A63-C63A9F08802A}"/>
              </a:ext>
            </a:extLst>
          </p:cNvPr>
          <p:cNvGrpSpPr/>
          <p:nvPr/>
        </p:nvGrpSpPr>
        <p:grpSpPr>
          <a:xfrm>
            <a:off x="473793" y="2965958"/>
            <a:ext cx="3333135" cy="3077481"/>
            <a:chOff x="619142" y="3146914"/>
            <a:chExt cx="3333135" cy="3077481"/>
          </a:xfrm>
        </p:grpSpPr>
        <p:sp>
          <p:nvSpPr>
            <p:cNvPr id="8" name="Google Shape;186;ga8fa120639_0_193">
              <a:extLst>
                <a:ext uri="{FF2B5EF4-FFF2-40B4-BE49-F238E27FC236}">
                  <a16:creationId xmlns:a16="http://schemas.microsoft.com/office/drawing/2014/main" id="{54F81A71-4D09-4A71-ADA2-6F5B54876748}"/>
                </a:ext>
              </a:extLst>
            </p:cNvPr>
            <p:cNvSpPr txBox="1"/>
            <p:nvPr/>
          </p:nvSpPr>
          <p:spPr>
            <a:xfrm>
              <a:off x="619142" y="5639620"/>
              <a:ext cx="3333135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la pollution de l’air. </a:t>
              </a:r>
            </a:p>
          </p:txBody>
        </p: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0CC4A78F-0C51-491C-B286-7327C5D62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010640" y="3146914"/>
              <a:ext cx="2550138" cy="2808559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0F280235-6F7A-4A18-A62C-3033DD65E8B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4159" y="5109972"/>
            <a:ext cx="537312" cy="63185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A393635-BD0E-424F-9638-0B7E1442515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153" y="5031816"/>
            <a:ext cx="629740" cy="5847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DA4EA24-74BE-41AA-8DE2-3BC3DEE5242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1711" y="5116228"/>
            <a:ext cx="537312" cy="63185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4F6CCB3-770A-476F-AA8A-D6AF5F2C700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1246" y="6028912"/>
            <a:ext cx="628670" cy="743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8" name="pop-icon">
            <a:extLst>
              <a:ext uri="{FF2B5EF4-FFF2-40B4-BE49-F238E27FC236}">
                <a16:creationId xmlns:a16="http://schemas.microsoft.com/office/drawing/2014/main" id="{ECBA8A7E-2BE5-435B-9A2F-1A1EB97ADF82}"/>
              </a:ext>
            </a:extLst>
          </p:cNvPr>
          <p:cNvGrpSpPr/>
          <p:nvPr/>
        </p:nvGrpSpPr>
        <p:grpSpPr>
          <a:xfrm>
            <a:off x="10713145" y="300338"/>
            <a:ext cx="1106713" cy="1043213"/>
            <a:chOff x="10729782" y="314931"/>
            <a:chExt cx="1106713" cy="1043213"/>
          </a:xfrm>
        </p:grpSpPr>
        <p:sp>
          <p:nvSpPr>
            <p:cNvPr id="29" name="Oval 28">
              <a:hlinkClick r:id="rId13" action="ppaction://hlinksldjump"/>
              <a:extLst>
                <a:ext uri="{FF2B5EF4-FFF2-40B4-BE49-F238E27FC236}">
                  <a16:creationId xmlns:a16="http://schemas.microsoft.com/office/drawing/2014/main" id="{A43D4A29-F480-4457-A9E0-E544992465A0}"/>
                </a:ext>
              </a:extLst>
            </p:cNvPr>
            <p:cNvSpPr/>
            <p:nvPr/>
          </p:nvSpPr>
          <p:spPr>
            <a:xfrm>
              <a:off x="10729782" y="314931"/>
              <a:ext cx="1106713" cy="1043213"/>
            </a:xfrm>
            <a:prstGeom prst="ellipse">
              <a:avLst/>
            </a:prstGeom>
            <a:solidFill>
              <a:srgbClr val="A1C4E3"/>
            </a:solidFill>
            <a:ln w="25400" cap="flat" cmpd="sng" algn="ctr">
              <a:solidFill>
                <a:srgbClr val="4A66AC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  <a:sym typeface="Arial"/>
              </a:endParaRPr>
            </a:p>
          </p:txBody>
        </p:sp>
        <p:pic>
          <p:nvPicPr>
            <p:cNvPr id="30" name="Picture 29" descr="Icon&#10;&#10;Description automatically generated">
              <a:extLst>
                <a:ext uri="{FF2B5EF4-FFF2-40B4-BE49-F238E27FC236}">
                  <a16:creationId xmlns:a16="http://schemas.microsoft.com/office/drawing/2014/main" id="{FC78E26C-C965-4D25-B41D-C647EC486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38561" y="558825"/>
              <a:ext cx="912529" cy="505390"/>
            </a:xfrm>
            <a:prstGeom prst="rect">
              <a:avLst/>
            </a:prstGeom>
          </p:spPr>
        </p:pic>
      </p:grpSp>
      <p:grpSp>
        <p:nvGrpSpPr>
          <p:cNvPr id="31" name="pop-txt">
            <a:extLst>
              <a:ext uri="{FF2B5EF4-FFF2-40B4-BE49-F238E27FC236}">
                <a16:creationId xmlns:a16="http://schemas.microsoft.com/office/drawing/2014/main" id="{21569277-BAAF-440D-AA27-88D1E63D2224}"/>
              </a:ext>
            </a:extLst>
          </p:cNvPr>
          <p:cNvGrpSpPr/>
          <p:nvPr/>
        </p:nvGrpSpPr>
        <p:grpSpPr>
          <a:xfrm>
            <a:off x="0" y="404964"/>
            <a:ext cx="12192000" cy="5999583"/>
            <a:chOff x="0" y="597159"/>
            <a:chExt cx="12192000" cy="6260841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14D448B-C3CE-4C85-904C-D132A338C991}"/>
                </a:ext>
              </a:extLst>
            </p:cNvPr>
            <p:cNvSpPr/>
            <p:nvPr/>
          </p:nvSpPr>
          <p:spPr>
            <a:xfrm>
              <a:off x="0" y="597159"/>
              <a:ext cx="12192000" cy="6260841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colaScript_N" panose="00000400000000000000" pitchFamily="2" charset="0"/>
              </a:endParaRPr>
            </a:p>
          </p:txBody>
        </p:sp>
        <p:sp>
          <p:nvSpPr>
            <p:cNvPr id="33" name="Google Shape;186;ga8fa120639_0_193">
              <a:extLst>
                <a:ext uri="{FF2B5EF4-FFF2-40B4-BE49-F238E27FC236}">
                  <a16:creationId xmlns:a16="http://schemas.microsoft.com/office/drawing/2014/main" id="{CBA7C098-CFD2-4708-8F2F-AF338B592A28}"/>
                </a:ext>
              </a:extLst>
            </p:cNvPr>
            <p:cNvSpPr txBox="1"/>
            <p:nvPr/>
          </p:nvSpPr>
          <p:spPr>
            <a:xfrm>
              <a:off x="376330" y="710414"/>
              <a:ext cx="11430000" cy="58554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 typeface="Arial"/>
                <a:buNone/>
                <a:tabLst/>
                <a:defRPr/>
              </a:pPr>
              <a:r>
                <a:rPr kumimoji="0" lang="fr-FR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La rentrée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Dani passe des vacances agréables à la campagne, dans la ferme de ses grands-parents. Trois mois de pur bonheur! Son grand-père lui apprend à s’occuper des volailles, à traire les vaches et à monter à cheval. Mais, chaque chose a une fin. C’est bientôt la rentrée des classes, Dani doit bientôt reprendre le chemin de l’école.</a:t>
              </a: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Se promener en pleine nature, s’amuser toute la journée, dormir à la belle étoile, tout est fini ! L’été est terminé trop vite, tel un rêve !</a:t>
              </a: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Il faut s’habituer de nouveau à se tenir tranquille en classe, à faire d’interminables devoirs et, surtout, à respirer l’air pollué de la ville!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</a:rPr>
                <a:t>Une seule idée le console : il va revoir ses camarades de classe. Ils lui ont bien manqué !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</p:grpSp>
      <p:grpSp>
        <p:nvGrpSpPr>
          <p:cNvPr id="34" name="close-icon">
            <a:extLst>
              <a:ext uri="{FF2B5EF4-FFF2-40B4-BE49-F238E27FC236}">
                <a16:creationId xmlns:a16="http://schemas.microsoft.com/office/drawing/2014/main" id="{8C30F3E2-C6EA-4ADB-8521-A97587DAD5CF}"/>
              </a:ext>
            </a:extLst>
          </p:cNvPr>
          <p:cNvGrpSpPr/>
          <p:nvPr/>
        </p:nvGrpSpPr>
        <p:grpSpPr>
          <a:xfrm>
            <a:off x="11107510" y="653490"/>
            <a:ext cx="398690" cy="398690"/>
            <a:chOff x="10897960" y="467113"/>
            <a:chExt cx="475866" cy="47586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6380C31-43F3-47CE-B062-F4A58C9DDC63}"/>
                </a:ext>
              </a:extLst>
            </p:cNvPr>
            <p:cNvSpPr/>
            <p:nvPr/>
          </p:nvSpPr>
          <p:spPr>
            <a:xfrm>
              <a:off x="10897960" y="467113"/>
              <a:ext cx="475866" cy="475866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colaScript_N" panose="00000400000000000000" pitchFamily="2" charset="0"/>
              </a:endParaRPr>
            </a:p>
          </p:txBody>
        </p:sp>
        <p:pic>
          <p:nvPicPr>
            <p:cNvPr id="36" name="Graphic 35" descr="Close with solid fill">
              <a:extLst>
                <a:ext uri="{FF2B5EF4-FFF2-40B4-BE49-F238E27FC236}">
                  <a16:creationId xmlns:a16="http://schemas.microsoft.com/office/drawing/2014/main" id="{58268715-9FF8-4420-B68A-03C03672E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10910596" y="475866"/>
              <a:ext cx="457200" cy="4572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223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Teacher">
            <a:extLst>
              <a:ext uri="{FF2B5EF4-FFF2-40B4-BE49-F238E27FC236}">
                <a16:creationId xmlns:a16="http://schemas.microsoft.com/office/drawing/2014/main" id="{8E61999D-ACB1-4F79-81C2-D7B95E99A631}"/>
              </a:ext>
            </a:extLst>
          </p:cNvPr>
          <p:cNvGrpSpPr/>
          <p:nvPr/>
        </p:nvGrpSpPr>
        <p:grpSpPr>
          <a:xfrm>
            <a:off x="8990426" y="2666524"/>
            <a:ext cx="2722227" cy="3581835"/>
            <a:chOff x="9392179" y="3308769"/>
            <a:chExt cx="2722227" cy="3581835"/>
          </a:xfrm>
        </p:grpSpPr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F5DBCBDA-C755-464D-91AD-AA6C4E8D1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765754" y="3308769"/>
              <a:ext cx="2277393" cy="2542592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49F0B60-CF0D-4E87-A149-A7F6EDE27F4E}"/>
                </a:ext>
              </a:extLst>
            </p:cNvPr>
            <p:cNvSpPr txBox="1"/>
            <p:nvPr/>
          </p:nvSpPr>
          <p:spPr>
            <a:xfrm>
              <a:off x="9392179" y="6087307"/>
              <a:ext cx="2722227" cy="803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buClr>
                  <a:srgbClr val="0070C0"/>
                </a:buClr>
                <a:buSzPct val="50000"/>
                <a:buFontTx/>
                <a:buNone/>
                <a:tabLst/>
                <a:defRPr kumimoji="0" sz="2800" b="0" i="0" u="none" strike="noStrike" kern="0" cap="none" spc="-100" normalizeH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</a:defRPr>
              </a:lvl1pPr>
            </a:lstStyle>
            <a:p>
              <a:r>
                <a:rPr lang="fr-FR" dirty="0">
                  <a:sym typeface="Arial"/>
                </a:rPr>
                <a:t>revoir ses </a:t>
              </a:r>
            </a:p>
            <a:p>
              <a:r>
                <a:rPr lang="fr-FR" dirty="0">
                  <a:sym typeface="Arial"/>
                </a:rPr>
                <a:t>professeurs.</a:t>
              </a:r>
              <a:endParaRPr lang="fr-FR" dirty="0"/>
            </a:p>
          </p:txBody>
        </p:sp>
      </p:grpSp>
      <p:grpSp>
        <p:nvGrpSpPr>
          <p:cNvPr id="9" name="Friend">
            <a:extLst>
              <a:ext uri="{FF2B5EF4-FFF2-40B4-BE49-F238E27FC236}">
                <a16:creationId xmlns:a16="http://schemas.microsoft.com/office/drawing/2014/main" id="{664DE9B5-4C96-4B60-B726-9579FD37DBF0}"/>
              </a:ext>
            </a:extLst>
          </p:cNvPr>
          <p:cNvGrpSpPr/>
          <p:nvPr/>
        </p:nvGrpSpPr>
        <p:grpSpPr>
          <a:xfrm>
            <a:off x="4846111" y="3046674"/>
            <a:ext cx="3628158" cy="3204899"/>
            <a:chOff x="4766032" y="3656859"/>
            <a:chExt cx="3628158" cy="3204899"/>
          </a:xfrm>
        </p:grpSpPr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8B65896E-E96B-4E11-AB3C-3F69424DB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473372" y="3656859"/>
              <a:ext cx="2665067" cy="2073218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EE5C2C0-EFA6-4AF9-8894-5B62E53D35FF}"/>
                </a:ext>
              </a:extLst>
            </p:cNvPr>
            <p:cNvSpPr txBox="1"/>
            <p:nvPr/>
          </p:nvSpPr>
          <p:spPr>
            <a:xfrm>
              <a:off x="4766032" y="6058461"/>
              <a:ext cx="3628158" cy="803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buClr>
                  <a:srgbClr val="0070C0"/>
                </a:buClr>
                <a:buSzPct val="50000"/>
                <a:buFontTx/>
                <a:buNone/>
                <a:tabLst/>
                <a:defRPr kumimoji="0" sz="2800" b="0" i="0" u="none" strike="noStrike" kern="0" cap="none" spc="-100" normalizeH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</a:defRPr>
              </a:lvl1pPr>
            </a:lstStyle>
            <a:p>
              <a:r>
                <a:rPr lang="fr-FR" dirty="0">
                  <a:sym typeface="Arial"/>
                </a:rPr>
                <a:t>revoir ses camarades</a:t>
              </a:r>
            </a:p>
            <a:p>
              <a:r>
                <a:rPr lang="fr-FR" dirty="0">
                  <a:sym typeface="Arial"/>
                </a:rPr>
                <a:t> de classe.</a:t>
              </a:r>
            </a:p>
          </p:txBody>
        </p:sp>
      </p:grpSp>
      <p:grpSp>
        <p:nvGrpSpPr>
          <p:cNvPr id="3" name="Walk">
            <a:extLst>
              <a:ext uri="{FF2B5EF4-FFF2-40B4-BE49-F238E27FC236}">
                <a16:creationId xmlns:a16="http://schemas.microsoft.com/office/drawing/2014/main" id="{2BDDD9AB-72D0-4BE7-95D1-A0493E5F0315}"/>
              </a:ext>
            </a:extLst>
          </p:cNvPr>
          <p:cNvGrpSpPr/>
          <p:nvPr/>
        </p:nvGrpSpPr>
        <p:grpSpPr>
          <a:xfrm>
            <a:off x="526817" y="3122352"/>
            <a:ext cx="3801105" cy="3151357"/>
            <a:chOff x="750851" y="4088695"/>
            <a:chExt cx="3801105" cy="3151357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FB83B0A7-26B8-41F1-9466-A36600709C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 l="14080" t="57071" r="14262"/>
            <a:stretch/>
          </p:blipFill>
          <p:spPr>
            <a:xfrm>
              <a:off x="1024712" y="4088695"/>
              <a:ext cx="3398282" cy="2035910"/>
            </a:xfrm>
            <a:prstGeom prst="round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08688C7-7FBD-4CF3-A1B7-8E2765FA174F}"/>
                </a:ext>
              </a:extLst>
            </p:cNvPr>
            <p:cNvSpPr txBox="1"/>
            <p:nvPr/>
          </p:nvSpPr>
          <p:spPr>
            <a:xfrm>
              <a:off x="750851" y="6436755"/>
              <a:ext cx="3801105" cy="803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-100" normalizeH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faire des promenades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-100" normalizeH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 en ville.</a:t>
              </a:r>
              <a:endParaRPr kumimoji="0" lang="fr-FR" sz="2800" b="0" i="0" u="none" strike="noStrike" kern="0" cap="none" spc="-10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6" name="Google Shape;186;ga8fa120639_0_193">
            <a:extLst>
              <a:ext uri="{FF2B5EF4-FFF2-40B4-BE49-F238E27FC236}">
                <a16:creationId xmlns:a16="http://schemas.microsoft.com/office/drawing/2014/main" id="{E2C6AACE-E075-46B1-8BE0-4735CF30AEFA}"/>
              </a:ext>
            </a:extLst>
          </p:cNvPr>
          <p:cNvSpPr txBox="1"/>
          <p:nvPr/>
        </p:nvSpPr>
        <p:spPr>
          <a:xfrm>
            <a:off x="486438" y="1328625"/>
            <a:ext cx="8411013" cy="168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 startAt="4"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Qu’est-ce qui, malgré tout, le rend content de retourner à l’école ?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50000"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Il est content de 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E3DA58-4FCC-44E1-92B2-08E74236DEFE}"/>
              </a:ext>
            </a:extLst>
          </p:cNvPr>
          <p:cNvSpPr txBox="1"/>
          <p:nvPr/>
        </p:nvSpPr>
        <p:spPr>
          <a:xfrm>
            <a:off x="0" y="548521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Lecture et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compréhension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écrite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10CCCC7-5ADF-4B51-8978-B105CF1EEFF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1620" y="5536743"/>
            <a:ext cx="537312" cy="6318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192C05-BBA2-4918-A4D3-FDD87364D9FD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8778" y="5557538"/>
            <a:ext cx="629740" cy="5847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36DFF4B-ABCC-48C0-B64D-A70CBEE7324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2546" y="5536743"/>
            <a:ext cx="537312" cy="63185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BF39253-5F10-4BE3-A87A-6525E112FDE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1246" y="6028912"/>
            <a:ext cx="628670" cy="743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6" name="pop-icon">
            <a:extLst>
              <a:ext uri="{FF2B5EF4-FFF2-40B4-BE49-F238E27FC236}">
                <a16:creationId xmlns:a16="http://schemas.microsoft.com/office/drawing/2014/main" id="{FD40B779-C37E-4A96-ACA4-6B3A8013581D}"/>
              </a:ext>
            </a:extLst>
          </p:cNvPr>
          <p:cNvGrpSpPr/>
          <p:nvPr/>
        </p:nvGrpSpPr>
        <p:grpSpPr>
          <a:xfrm>
            <a:off x="10713145" y="300338"/>
            <a:ext cx="1106713" cy="1043213"/>
            <a:chOff x="10729782" y="314931"/>
            <a:chExt cx="1106713" cy="1043213"/>
          </a:xfrm>
        </p:grpSpPr>
        <p:sp>
          <p:nvSpPr>
            <p:cNvPr id="27" name="Oval 26">
              <a:hlinkClick r:id="rId13" action="ppaction://hlinksldjump"/>
              <a:extLst>
                <a:ext uri="{FF2B5EF4-FFF2-40B4-BE49-F238E27FC236}">
                  <a16:creationId xmlns:a16="http://schemas.microsoft.com/office/drawing/2014/main" id="{761DC073-FB8A-4494-AF47-6BF07AB40E1B}"/>
                </a:ext>
              </a:extLst>
            </p:cNvPr>
            <p:cNvSpPr/>
            <p:nvPr/>
          </p:nvSpPr>
          <p:spPr>
            <a:xfrm>
              <a:off x="10729782" y="314931"/>
              <a:ext cx="1106713" cy="1043213"/>
            </a:xfrm>
            <a:prstGeom prst="ellipse">
              <a:avLst/>
            </a:prstGeom>
            <a:solidFill>
              <a:srgbClr val="A1C4E3"/>
            </a:solidFill>
            <a:ln w="25400" cap="flat" cmpd="sng" algn="ctr">
              <a:solidFill>
                <a:srgbClr val="4A66AC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  <a:sym typeface="Arial"/>
              </a:endParaRPr>
            </a:p>
          </p:txBody>
        </p:sp>
        <p:pic>
          <p:nvPicPr>
            <p:cNvPr id="28" name="Picture 27" descr="Icon&#10;&#10;Description automatically generated">
              <a:extLst>
                <a:ext uri="{FF2B5EF4-FFF2-40B4-BE49-F238E27FC236}">
                  <a16:creationId xmlns:a16="http://schemas.microsoft.com/office/drawing/2014/main" id="{654C34F8-98AC-4BEA-A03B-744FEA54A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38561" y="558825"/>
              <a:ext cx="912529" cy="505390"/>
            </a:xfrm>
            <a:prstGeom prst="rect">
              <a:avLst/>
            </a:prstGeom>
          </p:spPr>
        </p:pic>
      </p:grpSp>
      <p:grpSp>
        <p:nvGrpSpPr>
          <p:cNvPr id="29" name="pop-txt">
            <a:extLst>
              <a:ext uri="{FF2B5EF4-FFF2-40B4-BE49-F238E27FC236}">
                <a16:creationId xmlns:a16="http://schemas.microsoft.com/office/drawing/2014/main" id="{7B3CEC4B-872B-4D8A-8F2D-350C68BB5AA9}"/>
              </a:ext>
            </a:extLst>
          </p:cNvPr>
          <p:cNvGrpSpPr/>
          <p:nvPr/>
        </p:nvGrpSpPr>
        <p:grpSpPr>
          <a:xfrm>
            <a:off x="0" y="404964"/>
            <a:ext cx="12192000" cy="5999583"/>
            <a:chOff x="0" y="597159"/>
            <a:chExt cx="12192000" cy="6260841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D5A6C6A6-C9D4-4330-889E-F518241EB708}"/>
                </a:ext>
              </a:extLst>
            </p:cNvPr>
            <p:cNvSpPr/>
            <p:nvPr/>
          </p:nvSpPr>
          <p:spPr>
            <a:xfrm>
              <a:off x="0" y="597159"/>
              <a:ext cx="12192000" cy="6260841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colaScript_N" panose="00000400000000000000" pitchFamily="2" charset="0"/>
              </a:endParaRPr>
            </a:p>
          </p:txBody>
        </p:sp>
        <p:sp>
          <p:nvSpPr>
            <p:cNvPr id="31" name="Google Shape;186;ga8fa120639_0_193">
              <a:extLst>
                <a:ext uri="{FF2B5EF4-FFF2-40B4-BE49-F238E27FC236}">
                  <a16:creationId xmlns:a16="http://schemas.microsoft.com/office/drawing/2014/main" id="{901837CF-0D70-41FF-A1F3-FA757BDA5506}"/>
                </a:ext>
              </a:extLst>
            </p:cNvPr>
            <p:cNvSpPr txBox="1"/>
            <p:nvPr/>
          </p:nvSpPr>
          <p:spPr>
            <a:xfrm>
              <a:off x="376330" y="710414"/>
              <a:ext cx="11430000" cy="58554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 typeface="Arial"/>
                <a:buNone/>
                <a:tabLst/>
                <a:defRPr/>
              </a:pPr>
              <a:r>
                <a:rPr kumimoji="0" lang="fr-FR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La rentrée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Dani passe des vacances agréables à la campagne, dans la ferme de ses grands-parents. Trois mois de pur bonheur! Son grand-père lui apprend à s’occuper des volailles, à traire les vaches et à monter à cheval. Mais, chaque chose a une fin. C’est bientôt la rentrée des classes, Dani doit bientôt reprendre le chemin de l’école.</a:t>
              </a: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Se promener en pleine nature, s’amuser toute la journée, dormir à la belle étoile, tout est fini ! L’été est terminé trop vite, tel un rêve !</a:t>
              </a: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Il faut s’habituer de nouveau à se tenir tranquille en classe, à faire d’interminables devoirs et, surtout, à respirer l’air pollué de la ville!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</a:rPr>
                <a:t>Une seule idée le console : il va revoir ses camarades de classe. Ils lui ont bien manqué !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</p:grpSp>
      <p:grpSp>
        <p:nvGrpSpPr>
          <p:cNvPr id="32" name="close-icon">
            <a:extLst>
              <a:ext uri="{FF2B5EF4-FFF2-40B4-BE49-F238E27FC236}">
                <a16:creationId xmlns:a16="http://schemas.microsoft.com/office/drawing/2014/main" id="{A3F3A6B2-7646-42B2-A07C-C5C1F010481A}"/>
              </a:ext>
            </a:extLst>
          </p:cNvPr>
          <p:cNvGrpSpPr/>
          <p:nvPr/>
        </p:nvGrpSpPr>
        <p:grpSpPr>
          <a:xfrm>
            <a:off x="11107510" y="653490"/>
            <a:ext cx="398690" cy="398690"/>
            <a:chOff x="10897960" y="467113"/>
            <a:chExt cx="475866" cy="475866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91DB8F2-DDF3-4A64-90A3-05B2885F91A4}"/>
                </a:ext>
              </a:extLst>
            </p:cNvPr>
            <p:cNvSpPr/>
            <p:nvPr/>
          </p:nvSpPr>
          <p:spPr>
            <a:xfrm>
              <a:off x="10897960" y="467113"/>
              <a:ext cx="475866" cy="475866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colaScript_N" panose="00000400000000000000" pitchFamily="2" charset="0"/>
              </a:endParaRPr>
            </a:p>
          </p:txBody>
        </p:sp>
        <p:pic>
          <p:nvPicPr>
            <p:cNvPr id="34" name="Graphic 33" descr="Close with solid fill">
              <a:extLst>
                <a:ext uri="{FF2B5EF4-FFF2-40B4-BE49-F238E27FC236}">
                  <a16:creationId xmlns:a16="http://schemas.microsoft.com/office/drawing/2014/main" id="{39161BEC-DA9F-4B46-A027-97CDE116C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10910596" y="475866"/>
              <a:ext cx="457200" cy="4572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8422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53F632-FEC7-4F53-86AC-CC358E594292}"/>
              </a:ext>
            </a:extLst>
          </p:cNvPr>
          <p:cNvSpPr txBox="1"/>
          <p:nvPr/>
        </p:nvSpPr>
        <p:spPr>
          <a:xfrm>
            <a:off x="0" y="548521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Lecture et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compréhension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écrite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5222" y="1532158"/>
            <a:ext cx="40008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 startAt="5"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L’air de la ville est :</a:t>
            </a: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</p:txBody>
      </p:sp>
      <p:grpSp>
        <p:nvGrpSpPr>
          <p:cNvPr id="6" name="Poll">
            <a:extLst>
              <a:ext uri="{FF2B5EF4-FFF2-40B4-BE49-F238E27FC236}">
                <a16:creationId xmlns:a16="http://schemas.microsoft.com/office/drawing/2014/main" id="{688D7C8D-6961-4E91-832C-069262B45B4F}"/>
              </a:ext>
            </a:extLst>
          </p:cNvPr>
          <p:cNvGrpSpPr/>
          <p:nvPr/>
        </p:nvGrpSpPr>
        <p:grpSpPr>
          <a:xfrm>
            <a:off x="2280144" y="2659661"/>
            <a:ext cx="2551176" cy="3333748"/>
            <a:chOff x="2756394" y="3078761"/>
            <a:chExt cx="2551176" cy="3333748"/>
          </a:xfrm>
        </p:grpSpPr>
        <p:sp>
          <p:nvSpPr>
            <p:cNvPr id="5" name="Rectangle 4"/>
            <p:cNvSpPr/>
            <p:nvPr/>
          </p:nvSpPr>
          <p:spPr>
            <a:xfrm>
              <a:off x="3490808" y="5889289"/>
              <a:ext cx="10935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pollué</a:t>
              </a:r>
              <a:endPara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  <p:pic>
          <p:nvPicPr>
            <p:cNvPr id="8" name="Graphic 2">
              <a:extLst>
                <a:ext uri="{FF2B5EF4-FFF2-40B4-BE49-F238E27FC236}">
                  <a16:creationId xmlns:a16="http://schemas.microsoft.com/office/drawing/2014/main" id="{B530A667-0A43-4164-BCF1-4F3D726A1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56394" y="3078761"/>
              <a:ext cx="2551176" cy="2810528"/>
            </a:xfrm>
            <a:prstGeom prst="rect">
              <a:avLst/>
            </a:prstGeom>
          </p:spPr>
        </p:pic>
      </p:grpSp>
      <p:grpSp>
        <p:nvGrpSpPr>
          <p:cNvPr id="14" name="Pur">
            <a:extLst>
              <a:ext uri="{FF2B5EF4-FFF2-40B4-BE49-F238E27FC236}">
                <a16:creationId xmlns:a16="http://schemas.microsoft.com/office/drawing/2014/main" id="{56F690BD-9A83-4FD5-BA72-FFB1A6DE003B}"/>
              </a:ext>
            </a:extLst>
          </p:cNvPr>
          <p:cNvGrpSpPr/>
          <p:nvPr/>
        </p:nvGrpSpPr>
        <p:grpSpPr>
          <a:xfrm>
            <a:off x="6649212" y="2792915"/>
            <a:ext cx="2551176" cy="3200494"/>
            <a:chOff x="6204444" y="2792915"/>
            <a:chExt cx="2551176" cy="3200494"/>
          </a:xfrm>
        </p:grpSpPr>
        <p:sp>
          <p:nvSpPr>
            <p:cNvPr id="7" name="Rectangle 6"/>
            <p:cNvSpPr/>
            <p:nvPr/>
          </p:nvSpPr>
          <p:spPr>
            <a:xfrm>
              <a:off x="7128013" y="5470189"/>
              <a:ext cx="7040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500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pur</a:t>
              </a:r>
              <a:endPara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  <p:pic>
          <p:nvPicPr>
            <p:cNvPr id="9" name="Graphic 2">
              <a:extLst>
                <a:ext uri="{FF2B5EF4-FFF2-40B4-BE49-F238E27FC236}">
                  <a16:creationId xmlns:a16="http://schemas.microsoft.com/office/drawing/2014/main" id="{13D5A6B9-2067-4093-9477-BD0C7930F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04444" y="2792915"/>
              <a:ext cx="2551176" cy="254402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FB17BBD-D322-4103-ADAB-1C2762186BB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7195" y="5361551"/>
            <a:ext cx="537312" cy="6318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CFDF6C-F880-4CE1-826E-E0261992273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1242" y="5372357"/>
            <a:ext cx="629740" cy="5847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F130BF4-96A8-4B67-8A58-FBA2383BB82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1246" y="6028912"/>
            <a:ext cx="628670" cy="743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9" name="pop-icon">
            <a:extLst>
              <a:ext uri="{FF2B5EF4-FFF2-40B4-BE49-F238E27FC236}">
                <a16:creationId xmlns:a16="http://schemas.microsoft.com/office/drawing/2014/main" id="{8FFC09EA-C17D-4BB0-A2B3-9446C4664602}"/>
              </a:ext>
            </a:extLst>
          </p:cNvPr>
          <p:cNvGrpSpPr/>
          <p:nvPr/>
        </p:nvGrpSpPr>
        <p:grpSpPr>
          <a:xfrm>
            <a:off x="10713145" y="300338"/>
            <a:ext cx="1106713" cy="1043213"/>
            <a:chOff x="10729782" y="314931"/>
            <a:chExt cx="1106713" cy="1043213"/>
          </a:xfrm>
        </p:grpSpPr>
        <p:sp>
          <p:nvSpPr>
            <p:cNvPr id="20" name="Oval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41E568D-A5D0-4A34-9F48-B105F2EF4FC1}"/>
                </a:ext>
              </a:extLst>
            </p:cNvPr>
            <p:cNvSpPr/>
            <p:nvPr/>
          </p:nvSpPr>
          <p:spPr>
            <a:xfrm>
              <a:off x="10729782" y="314931"/>
              <a:ext cx="1106713" cy="1043213"/>
            </a:xfrm>
            <a:prstGeom prst="ellipse">
              <a:avLst/>
            </a:prstGeom>
            <a:solidFill>
              <a:srgbClr val="A1C4E3"/>
            </a:solidFill>
            <a:ln w="25400" cap="flat" cmpd="sng" algn="ctr">
              <a:solidFill>
                <a:srgbClr val="4A66AC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  <a:sym typeface="Arial"/>
              </a:endParaRPr>
            </a:p>
          </p:txBody>
        </p:sp>
        <p:pic>
          <p:nvPicPr>
            <p:cNvPr id="21" name="Picture 20" descr="Icon&#10;&#10;Description automatically generated">
              <a:extLst>
                <a:ext uri="{FF2B5EF4-FFF2-40B4-BE49-F238E27FC236}">
                  <a16:creationId xmlns:a16="http://schemas.microsoft.com/office/drawing/2014/main" id="{CDE51359-CA52-412F-A805-359CED7865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38561" y="558825"/>
              <a:ext cx="912529" cy="505390"/>
            </a:xfrm>
            <a:prstGeom prst="rect">
              <a:avLst/>
            </a:prstGeom>
          </p:spPr>
        </p:pic>
      </p:grpSp>
      <p:grpSp>
        <p:nvGrpSpPr>
          <p:cNvPr id="22" name="pop-txt">
            <a:extLst>
              <a:ext uri="{FF2B5EF4-FFF2-40B4-BE49-F238E27FC236}">
                <a16:creationId xmlns:a16="http://schemas.microsoft.com/office/drawing/2014/main" id="{94836B5E-7283-4355-A7B1-490B7EDFF434}"/>
              </a:ext>
            </a:extLst>
          </p:cNvPr>
          <p:cNvGrpSpPr/>
          <p:nvPr/>
        </p:nvGrpSpPr>
        <p:grpSpPr>
          <a:xfrm>
            <a:off x="0" y="404964"/>
            <a:ext cx="12192000" cy="5999583"/>
            <a:chOff x="0" y="597159"/>
            <a:chExt cx="12192000" cy="6260841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FC92C518-CB01-43C5-A7A4-D335EA6C1FE0}"/>
                </a:ext>
              </a:extLst>
            </p:cNvPr>
            <p:cNvSpPr/>
            <p:nvPr/>
          </p:nvSpPr>
          <p:spPr>
            <a:xfrm>
              <a:off x="0" y="597159"/>
              <a:ext cx="12192000" cy="6260841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colaScript_N" panose="00000400000000000000" pitchFamily="2" charset="0"/>
              </a:endParaRPr>
            </a:p>
          </p:txBody>
        </p:sp>
        <p:sp>
          <p:nvSpPr>
            <p:cNvPr id="24" name="Google Shape;186;ga8fa120639_0_193">
              <a:extLst>
                <a:ext uri="{FF2B5EF4-FFF2-40B4-BE49-F238E27FC236}">
                  <a16:creationId xmlns:a16="http://schemas.microsoft.com/office/drawing/2014/main" id="{3DFDFA06-B695-49E3-9414-B3B881BD8319}"/>
                </a:ext>
              </a:extLst>
            </p:cNvPr>
            <p:cNvSpPr txBox="1"/>
            <p:nvPr/>
          </p:nvSpPr>
          <p:spPr>
            <a:xfrm>
              <a:off x="376330" y="710414"/>
              <a:ext cx="11430000" cy="58554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 typeface="Arial"/>
                <a:buNone/>
                <a:tabLst/>
                <a:defRPr/>
              </a:pPr>
              <a:r>
                <a:rPr kumimoji="0" lang="fr-FR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La rentrée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Dani passe des vacances agréables à la campagne, dans la ferme de ses grands-parents. Trois mois de pur bonheur! Son grand-père lui apprend à s’occuper des volailles, à traire les vaches et à monter à cheval. Mais, chaque chose a une fin. C’est bientôt la rentrée des classes, Dani doit bientôt reprendre le chemin de l’école.</a:t>
              </a: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Se promener en pleine nature, s’amuser toute la journée, dormir à la belle étoile, tout est fini ! L’été est terminé trop vite, tel un rêve !</a:t>
              </a: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Il faut s’habituer de nouveau à se tenir tranquille en classe, à faire d’interminables devoirs et, surtout, à respirer l’air pollué de la ville!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</a:rPr>
                <a:t>Une seule idée le console : il va revoir ses camarades de classe. Ils lui ont bien manqué !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endPara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</p:grpSp>
      <p:grpSp>
        <p:nvGrpSpPr>
          <p:cNvPr id="25" name="close-icon">
            <a:extLst>
              <a:ext uri="{FF2B5EF4-FFF2-40B4-BE49-F238E27FC236}">
                <a16:creationId xmlns:a16="http://schemas.microsoft.com/office/drawing/2014/main" id="{B729A5E6-0084-4A4E-BBD8-AC72E1543AEF}"/>
              </a:ext>
            </a:extLst>
          </p:cNvPr>
          <p:cNvGrpSpPr/>
          <p:nvPr/>
        </p:nvGrpSpPr>
        <p:grpSpPr>
          <a:xfrm>
            <a:off x="11107510" y="653490"/>
            <a:ext cx="398690" cy="398690"/>
            <a:chOff x="10897960" y="467113"/>
            <a:chExt cx="475866" cy="47586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2A41E91-11B4-48C6-8DF3-96F4D385838F}"/>
                </a:ext>
              </a:extLst>
            </p:cNvPr>
            <p:cNvSpPr/>
            <p:nvPr/>
          </p:nvSpPr>
          <p:spPr>
            <a:xfrm>
              <a:off x="10897960" y="467113"/>
              <a:ext cx="475866" cy="475866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colaScript_N" panose="00000400000000000000" pitchFamily="2" charset="0"/>
              </a:endParaRPr>
            </a:p>
          </p:txBody>
        </p:sp>
        <p:pic>
          <p:nvPicPr>
            <p:cNvPr id="27" name="Graphic 26" descr="Close with solid fill">
              <a:extLst>
                <a:ext uri="{FF2B5EF4-FFF2-40B4-BE49-F238E27FC236}">
                  <a16:creationId xmlns:a16="http://schemas.microsoft.com/office/drawing/2014/main" id="{F11E083E-53BB-4A24-B052-5758F45A5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0910596" y="475866"/>
              <a:ext cx="457200" cy="4572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95710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836CF86-F001-49FF-A608-62DC60D85F2D}"/>
              </a:ext>
            </a:extLst>
          </p:cNvPr>
          <p:cNvSpPr/>
          <p:nvPr/>
        </p:nvSpPr>
        <p:spPr>
          <a:xfrm>
            <a:off x="571500" y="4858468"/>
            <a:ext cx="11029950" cy="8477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D95B533-C59D-49ED-8512-7EB9CE0CA4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263" y="1413478"/>
            <a:ext cx="3110153" cy="311015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94549D-D91C-4E12-AC4A-1A7F45CF6A00}"/>
              </a:ext>
            </a:extLst>
          </p:cNvPr>
          <p:cNvSpPr txBox="1"/>
          <p:nvPr/>
        </p:nvSpPr>
        <p:spPr>
          <a:xfrm>
            <a:off x="4329317" y="2044928"/>
            <a:ext cx="7954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DEBA5E-6FD4-44A9-833E-F3F58C39A124}"/>
              </a:ext>
            </a:extLst>
          </p:cNvPr>
          <p:cNvSpPr txBox="1"/>
          <p:nvPr/>
        </p:nvSpPr>
        <p:spPr>
          <a:xfrm>
            <a:off x="5233427" y="2063025"/>
            <a:ext cx="22793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lang="en-US" sz="3200" b="1" noProof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r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écréation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0810F6-E517-4C08-9D58-0CFC35E331EC}"/>
              </a:ext>
            </a:extLst>
          </p:cNvPr>
          <p:cNvSpPr txBox="1"/>
          <p:nvPr/>
        </p:nvSpPr>
        <p:spPr>
          <a:xfrm>
            <a:off x="7566675" y="2063025"/>
            <a:ext cx="11728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cour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FD3CA3-8538-4120-B018-D195EB9A1724}"/>
              </a:ext>
            </a:extLst>
          </p:cNvPr>
          <p:cNvSpPr txBox="1"/>
          <p:nvPr/>
        </p:nvSpPr>
        <p:spPr>
          <a:xfrm>
            <a:off x="8812210" y="2063025"/>
            <a:ext cx="7954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E25FAC-F972-4930-91CA-633CCE721BF7}"/>
              </a:ext>
            </a:extLst>
          </p:cNvPr>
          <p:cNvSpPr txBox="1"/>
          <p:nvPr/>
        </p:nvSpPr>
        <p:spPr>
          <a:xfrm>
            <a:off x="5287355" y="2844225"/>
            <a:ext cx="22793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bavardent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3C03B0-144C-4A9C-9A80-3C6FFB88E4EE}"/>
              </a:ext>
            </a:extLst>
          </p:cNvPr>
          <p:cNvSpPr txBox="1"/>
          <p:nvPr/>
        </p:nvSpPr>
        <p:spPr>
          <a:xfrm>
            <a:off x="7778337" y="2844225"/>
            <a:ext cx="7087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de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B7A6CF-6DB5-44CF-B622-D01EED35CC58}"/>
              </a:ext>
            </a:extLst>
          </p:cNvPr>
          <p:cNvSpPr txBox="1"/>
          <p:nvPr/>
        </p:nvSpPr>
        <p:spPr>
          <a:xfrm>
            <a:off x="9715555" y="2044928"/>
            <a:ext cx="15550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élèves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D3E3B0-F3C6-45D9-A75A-C91C869AFF7D}"/>
              </a:ext>
            </a:extLst>
          </p:cNvPr>
          <p:cNvSpPr txBox="1"/>
          <p:nvPr/>
        </p:nvSpPr>
        <p:spPr>
          <a:xfrm>
            <a:off x="8698762" y="2844225"/>
            <a:ext cx="11728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dans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0AB94E-7119-4024-8FEC-9D07B01036BD}"/>
              </a:ext>
            </a:extLst>
          </p:cNvPr>
          <p:cNvSpPr txBox="1"/>
          <p:nvPr/>
        </p:nvSpPr>
        <p:spPr>
          <a:xfrm>
            <a:off x="13568568" y="1783318"/>
            <a:ext cx="3903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7EB8F4-9579-47E3-9B87-1CCE067F8425}"/>
              </a:ext>
            </a:extLst>
          </p:cNvPr>
          <p:cNvSpPr txBox="1"/>
          <p:nvPr/>
        </p:nvSpPr>
        <p:spPr>
          <a:xfrm>
            <a:off x="538465" y="5044029"/>
            <a:ext cx="7954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0ACF6E-60D8-45CA-A895-88AA576ACA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/>
              <a:t>Mets les mots en ordre pour décrire ce que tu vois dans les images.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-0.00463 L -0.67031 0.434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77" y="219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7.40741E-7 L -0.68737 0.43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75" y="2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2.59259E-6 L -0.21536 0.3203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29" y="16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59259E-6 L -0.32787 0.3203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93" y="16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7.40741E-7 L 0.11992 0.4370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0" y="2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1 0.00486 L -0.09844 0.4342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18" y="2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044 L -0.02904 0.3203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1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2 1.48148E-6 L 0.22955 0.4342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23" y="2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  <p:bldP spid="19" grpId="1"/>
      <p:bldP spid="20" grpId="0"/>
      <p:bldP spid="21" grpId="0"/>
      <p:bldP spid="22" grpId="0"/>
      <p:bldP spid="23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836CF86-F001-49FF-A608-62DC60D85F2D}"/>
              </a:ext>
            </a:extLst>
          </p:cNvPr>
          <p:cNvSpPr/>
          <p:nvPr/>
        </p:nvSpPr>
        <p:spPr>
          <a:xfrm>
            <a:off x="657216" y="4870726"/>
            <a:ext cx="11029950" cy="8477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94549D-D91C-4E12-AC4A-1A7F45CF6A00}"/>
              </a:ext>
            </a:extLst>
          </p:cNvPr>
          <p:cNvSpPr txBox="1"/>
          <p:nvPr/>
        </p:nvSpPr>
        <p:spPr>
          <a:xfrm>
            <a:off x="4218241" y="2063024"/>
            <a:ext cx="10408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vers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DEBA5E-6FD4-44A9-833E-F3F58C39A124}"/>
              </a:ext>
            </a:extLst>
          </p:cNvPr>
          <p:cNvSpPr txBox="1"/>
          <p:nvPr/>
        </p:nvSpPr>
        <p:spPr>
          <a:xfrm>
            <a:off x="5681522" y="2044927"/>
            <a:ext cx="18336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la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classe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0810F6-E517-4C08-9D58-0CFC35E331EC}"/>
              </a:ext>
            </a:extLst>
          </p:cNvPr>
          <p:cNvSpPr txBox="1"/>
          <p:nvPr/>
        </p:nvSpPr>
        <p:spPr>
          <a:xfrm>
            <a:off x="7937582" y="2063025"/>
            <a:ext cx="13164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rang.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FD3CA3-8538-4120-B018-D195EB9A1724}"/>
              </a:ext>
            </a:extLst>
          </p:cNvPr>
          <p:cNvSpPr txBox="1"/>
          <p:nvPr/>
        </p:nvSpPr>
        <p:spPr>
          <a:xfrm>
            <a:off x="6405707" y="2779944"/>
            <a:ext cx="7673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E25FAC-F972-4930-91CA-633CCE721BF7}"/>
              </a:ext>
            </a:extLst>
          </p:cNvPr>
          <p:cNvSpPr txBox="1"/>
          <p:nvPr/>
        </p:nvSpPr>
        <p:spPr>
          <a:xfrm>
            <a:off x="4388786" y="2779943"/>
            <a:ext cx="6636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3C03B0-144C-4A9C-9A80-3C6FFB88E4EE}"/>
              </a:ext>
            </a:extLst>
          </p:cNvPr>
          <p:cNvSpPr txBox="1"/>
          <p:nvPr/>
        </p:nvSpPr>
        <p:spPr>
          <a:xfrm>
            <a:off x="8196656" y="2779944"/>
            <a:ext cx="6336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en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B7A6CF-6DB5-44CF-B622-D01EED35CC58}"/>
              </a:ext>
            </a:extLst>
          </p:cNvPr>
          <p:cNvSpPr txBox="1"/>
          <p:nvPr/>
        </p:nvSpPr>
        <p:spPr>
          <a:xfrm>
            <a:off x="9582272" y="2044928"/>
            <a:ext cx="16827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élèves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D3E3B0-F3C6-45D9-A75A-C91C869AFF7D}"/>
              </a:ext>
            </a:extLst>
          </p:cNvPr>
          <p:cNvSpPr txBox="1"/>
          <p:nvPr/>
        </p:nvSpPr>
        <p:spPr>
          <a:xfrm>
            <a:off x="9741266" y="2779944"/>
            <a:ext cx="16827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dirigent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0AB94E-7119-4024-8FEC-9D07B01036BD}"/>
              </a:ext>
            </a:extLst>
          </p:cNvPr>
          <p:cNvSpPr txBox="1"/>
          <p:nvPr/>
        </p:nvSpPr>
        <p:spPr>
          <a:xfrm>
            <a:off x="13568568" y="1783318"/>
            <a:ext cx="3903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-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72A0A4E4-2197-4D57-A3D0-5E2516A83B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9963" t="11784" r="11560" b="12380"/>
          <a:stretch/>
        </p:blipFill>
        <p:spPr>
          <a:xfrm>
            <a:off x="487387" y="1783318"/>
            <a:ext cx="3541485" cy="2287955"/>
          </a:xfrm>
          <a:prstGeom prst="ellipse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3919387-FB34-417B-A8C5-072E6A0EA043}"/>
              </a:ext>
            </a:extLst>
          </p:cNvPr>
          <p:cNvSpPr txBox="1"/>
          <p:nvPr/>
        </p:nvSpPr>
        <p:spPr>
          <a:xfrm>
            <a:off x="672935" y="5003389"/>
            <a:ext cx="7954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2EFB6F9-7799-430F-AB03-6C5E84E0E0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/>
              <a:t>Mets les mots en ordre pour décrire ce que tu vois dans les images.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8505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1.85185E-6 L -0.47005 0.323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3" y="1599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 -7.40741E-7 L -0.67084 0.4314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23" y="2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3 3.33333E-6 L -0.13828 0.324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22" y="1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 -0.00417 L -0.528 0.3293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66" y="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9 0.00324 L 0.05235 0.428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" y="2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67 -7.40741E-7 L 0.00885 0.4314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2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67 3.33333E-6 L -0.05157 0.324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8" y="1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 0.00972 L 0.01927 0.428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2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  <p:bldP spid="19" grpId="1"/>
      <p:bldP spid="20" grpId="0"/>
      <p:bldP spid="21" grpId="0"/>
      <p:bldP spid="22" grpId="0"/>
      <p:bldP spid="23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836CF86-F001-49FF-A608-62DC60D85F2D}"/>
              </a:ext>
            </a:extLst>
          </p:cNvPr>
          <p:cNvSpPr/>
          <p:nvPr/>
        </p:nvSpPr>
        <p:spPr>
          <a:xfrm>
            <a:off x="603428" y="4859664"/>
            <a:ext cx="11256878" cy="8477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94549D-D91C-4E12-AC4A-1A7F45CF6A00}"/>
              </a:ext>
            </a:extLst>
          </p:cNvPr>
          <p:cNvSpPr txBox="1"/>
          <p:nvPr/>
        </p:nvSpPr>
        <p:spPr>
          <a:xfrm>
            <a:off x="3627085" y="2071791"/>
            <a:ext cx="24548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l’explication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DEBA5E-6FD4-44A9-833E-F3F58C39A124}"/>
              </a:ext>
            </a:extLst>
          </p:cNvPr>
          <p:cNvSpPr txBox="1"/>
          <p:nvPr/>
        </p:nvSpPr>
        <p:spPr>
          <a:xfrm>
            <a:off x="6025777" y="2053694"/>
            <a:ext cx="23600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professeur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0810F6-E517-4C08-9D58-0CFC35E331EC}"/>
              </a:ext>
            </a:extLst>
          </p:cNvPr>
          <p:cNvSpPr txBox="1"/>
          <p:nvPr/>
        </p:nvSpPr>
        <p:spPr>
          <a:xfrm>
            <a:off x="8347287" y="2035597"/>
            <a:ext cx="7022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du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FD3CA3-8538-4120-B018-D195EB9A1724}"/>
              </a:ext>
            </a:extLst>
          </p:cNvPr>
          <p:cNvSpPr txBox="1"/>
          <p:nvPr/>
        </p:nvSpPr>
        <p:spPr>
          <a:xfrm>
            <a:off x="9242982" y="2053694"/>
            <a:ext cx="7881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E25FAC-F972-4930-91CA-633CCE721BF7}"/>
              </a:ext>
            </a:extLst>
          </p:cNvPr>
          <p:cNvSpPr txBox="1"/>
          <p:nvPr/>
        </p:nvSpPr>
        <p:spPr>
          <a:xfrm>
            <a:off x="6233820" y="2642949"/>
            <a:ext cx="1911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écoutent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3C03B0-144C-4A9C-9A80-3C6FFB88E4EE}"/>
              </a:ext>
            </a:extLst>
          </p:cNvPr>
          <p:cNvSpPr txBox="1"/>
          <p:nvPr/>
        </p:nvSpPr>
        <p:spPr>
          <a:xfrm>
            <a:off x="8408693" y="2642949"/>
            <a:ext cx="7022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en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B7A6CF-6DB5-44CF-B622-D01EED35CC58}"/>
              </a:ext>
            </a:extLst>
          </p:cNvPr>
          <p:cNvSpPr txBox="1"/>
          <p:nvPr/>
        </p:nvSpPr>
        <p:spPr>
          <a:xfrm>
            <a:off x="10146326" y="2035597"/>
            <a:ext cx="15408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élèves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D3E3B0-F3C6-45D9-A75A-C91C869AFF7D}"/>
              </a:ext>
            </a:extLst>
          </p:cNvPr>
          <p:cNvSpPr txBox="1"/>
          <p:nvPr/>
        </p:nvSpPr>
        <p:spPr>
          <a:xfrm>
            <a:off x="9374276" y="2642949"/>
            <a:ext cx="176533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classe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.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1BDF56B-ACD6-4E69-9FD2-D02558BF2A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1500" y="1584587"/>
            <a:ext cx="2940439" cy="28159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1952EF5-2A8B-4896-84D0-682B4C5D5E82}"/>
              </a:ext>
            </a:extLst>
          </p:cNvPr>
          <p:cNvSpPr txBox="1"/>
          <p:nvPr/>
        </p:nvSpPr>
        <p:spPr>
          <a:xfrm>
            <a:off x="592253" y="5003389"/>
            <a:ext cx="7954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4EB31F-4334-48DC-9150-2228D402FF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/>
              <a:t>Mets les mots en ordre pour décrire ce que tu vois dans les images.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738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 3.7037E-7 L -0.70625 0.431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17" y="2157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 -1.85185E-6 L -0.72721 0.4335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172" y="2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12 7.40741E-7 L -0.30169 0.349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91" y="17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3 4.07407E-6 L 0.05429 0.433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3" y="2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487 0.17917 L -0.15338 0.4384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1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23 0.00417 L 0.08424 0.4356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1" y="2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57 -0.00833 L 0.05039 0.3497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" y="1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7.40741E-7 L 0.0177 0.3497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" y="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  <p:bldP spid="19" grpId="1"/>
      <p:bldP spid="20" grpId="0"/>
      <p:bldP spid="21" grpId="0"/>
      <p:bldP spid="22" grpId="0"/>
      <p:bldP spid="23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836CF86-F001-49FF-A608-62DC60D85F2D}"/>
              </a:ext>
            </a:extLst>
          </p:cNvPr>
          <p:cNvSpPr/>
          <p:nvPr/>
        </p:nvSpPr>
        <p:spPr>
          <a:xfrm>
            <a:off x="599341" y="4859154"/>
            <a:ext cx="11029950" cy="8477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94549D-D91C-4E12-AC4A-1A7F45CF6A00}"/>
              </a:ext>
            </a:extLst>
          </p:cNvPr>
          <p:cNvSpPr txBox="1"/>
          <p:nvPr/>
        </p:nvSpPr>
        <p:spPr>
          <a:xfrm>
            <a:off x="3889094" y="2608701"/>
            <a:ext cx="17217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jouent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DEBA5E-6FD4-44A9-833E-F3F58C39A124}"/>
              </a:ext>
            </a:extLst>
          </p:cNvPr>
          <p:cNvSpPr txBox="1"/>
          <p:nvPr/>
        </p:nvSpPr>
        <p:spPr>
          <a:xfrm>
            <a:off x="4576849" y="1966282"/>
            <a:ext cx="23812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mangent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0810F6-E517-4C08-9D58-0CFC35E331EC}"/>
              </a:ext>
            </a:extLst>
          </p:cNvPr>
          <p:cNvSpPr txBox="1"/>
          <p:nvPr/>
        </p:nvSpPr>
        <p:spPr>
          <a:xfrm>
            <a:off x="6863280" y="2033517"/>
            <a:ext cx="14912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dans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FD3CA3-8538-4120-B018-D195EB9A1724}"/>
              </a:ext>
            </a:extLst>
          </p:cNvPr>
          <p:cNvSpPr txBox="1"/>
          <p:nvPr/>
        </p:nvSpPr>
        <p:spPr>
          <a:xfrm>
            <a:off x="6252310" y="2651794"/>
            <a:ext cx="9152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E25FAC-F972-4930-91CA-633CCE721BF7}"/>
              </a:ext>
            </a:extLst>
          </p:cNvPr>
          <p:cNvSpPr txBox="1"/>
          <p:nvPr/>
        </p:nvSpPr>
        <p:spPr>
          <a:xfrm>
            <a:off x="8424441" y="2028722"/>
            <a:ext cx="7321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B7A6CF-6DB5-44CF-B622-D01EED35CC58}"/>
              </a:ext>
            </a:extLst>
          </p:cNvPr>
          <p:cNvSpPr txBox="1"/>
          <p:nvPr/>
        </p:nvSpPr>
        <p:spPr>
          <a:xfrm>
            <a:off x="9601218" y="2033517"/>
            <a:ext cx="17891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élèves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D3E3B0-F3C6-45D9-A75A-C91C869AFF7D}"/>
              </a:ext>
            </a:extLst>
          </p:cNvPr>
          <p:cNvSpPr txBox="1"/>
          <p:nvPr/>
        </p:nvSpPr>
        <p:spPr>
          <a:xfrm>
            <a:off x="7665294" y="2608701"/>
            <a:ext cx="14912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cour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.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1BDF56B-ACD6-4E69-9FD2-D02558BF2A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3912" y="1576646"/>
            <a:ext cx="2754175" cy="27541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D6CDE56-6AEA-42F3-B85B-113661093911}"/>
              </a:ext>
            </a:extLst>
          </p:cNvPr>
          <p:cNvSpPr txBox="1"/>
          <p:nvPr/>
        </p:nvSpPr>
        <p:spPr>
          <a:xfrm>
            <a:off x="9189255" y="2640869"/>
            <a:ext cx="11771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7E546A-8865-4D89-9585-6E1A80589213}"/>
              </a:ext>
            </a:extLst>
          </p:cNvPr>
          <p:cNvSpPr/>
          <p:nvPr/>
        </p:nvSpPr>
        <p:spPr>
          <a:xfrm>
            <a:off x="599341" y="5827653"/>
            <a:ext cx="11029950" cy="8477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655DEF-1697-45B8-9D0C-74D3A4FFFD28}"/>
              </a:ext>
            </a:extLst>
          </p:cNvPr>
          <p:cNvSpPr txBox="1"/>
          <p:nvPr/>
        </p:nvSpPr>
        <p:spPr>
          <a:xfrm>
            <a:off x="630088" y="5956887"/>
            <a:ext cx="109030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lang="en-US" sz="3200" b="1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Les </a:t>
            </a:r>
            <a:r>
              <a:rPr lang="en-US" sz="3200" b="1" dirty="0" err="1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élèves</a:t>
            </a:r>
            <a:r>
              <a:rPr lang="en-US" sz="3200" b="1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mangent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et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jouent</a:t>
            </a:r>
            <a:r>
              <a:rPr kumimoji="0" lang="en-US" sz="3200" b="1" i="0" u="none" strike="noStrike" kern="1200" cap="none" spc="0" normalizeH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 </a:t>
            </a:r>
            <a:r>
              <a:rPr kumimoji="0" lang="en-US" sz="3200" b="1" i="0" u="none" strike="noStrike" kern="1200" cap="none" spc="0" normalizeH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dans la </a:t>
            </a:r>
            <a:r>
              <a:rPr kumimoji="0" lang="en-US" sz="3200" b="1" i="0" u="none" strike="noStrike" kern="1200" cap="none" spc="0" normalizeH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cour</a:t>
            </a:r>
            <a:r>
              <a:rPr kumimoji="0" lang="en-US" sz="3200" b="1" i="0" u="none" strike="noStrike" kern="1200" cap="none" spc="0" normalizeH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.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D3C868-E6A2-427A-BB8E-A1052940753A}"/>
              </a:ext>
            </a:extLst>
          </p:cNvPr>
          <p:cNvSpPr txBox="1"/>
          <p:nvPr/>
        </p:nvSpPr>
        <p:spPr>
          <a:xfrm>
            <a:off x="565359" y="5003389"/>
            <a:ext cx="7954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ECB9BD-B619-4585-B967-F7AA6FA246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/>
              <a:t>Mets les mots en ordre pour décrire ce que tu vois dans les images.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320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0.00162 L -0.46003 0.346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8" y="1738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3.7037E-7 L -0.68047 0.43634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23" y="2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162 L -0.11718 0.3525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59" y="1770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0.00162 L -0.4457 0.34282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92" y="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0.00162 L -0.02461 0.4430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22222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0.00162 L -0.07513 0.43542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3" y="2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0.00162 L -0.12226 0.4361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0" y="2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0162 L -0.01119 0.35162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" y="17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7" grpId="0"/>
      <p:bldP spid="17" grpId="1"/>
      <p:bldP spid="18" grpId="0"/>
      <p:bldP spid="19" grpId="0"/>
      <p:bldP spid="19" grpId="1"/>
      <p:bldP spid="20" grpId="0"/>
      <p:bldP spid="22" grpId="0"/>
      <p:bldP spid="23" grpId="0"/>
      <p:bldP spid="24" grpId="0"/>
      <p:bldP spid="13" grpId="0" animBg="1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836CF86-F001-49FF-A608-62DC60D85F2D}"/>
              </a:ext>
            </a:extLst>
          </p:cNvPr>
          <p:cNvSpPr/>
          <p:nvPr/>
        </p:nvSpPr>
        <p:spPr>
          <a:xfrm>
            <a:off x="616875" y="4870102"/>
            <a:ext cx="11029950" cy="8477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94549D-D91C-4E12-AC4A-1A7F45CF6A00}"/>
              </a:ext>
            </a:extLst>
          </p:cNvPr>
          <p:cNvSpPr txBox="1"/>
          <p:nvPr/>
        </p:nvSpPr>
        <p:spPr>
          <a:xfrm>
            <a:off x="8985155" y="2035597"/>
            <a:ext cx="5442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DEBA5E-6FD4-44A9-833E-F3F58C39A124}"/>
              </a:ext>
            </a:extLst>
          </p:cNvPr>
          <p:cNvSpPr txBox="1"/>
          <p:nvPr/>
        </p:nvSpPr>
        <p:spPr>
          <a:xfrm>
            <a:off x="4542346" y="2058174"/>
            <a:ext cx="2647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se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préparent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0810F6-E517-4C08-9D58-0CFC35E331EC}"/>
              </a:ext>
            </a:extLst>
          </p:cNvPr>
          <p:cNvSpPr txBox="1"/>
          <p:nvPr/>
        </p:nvSpPr>
        <p:spPr>
          <a:xfrm>
            <a:off x="7316665" y="2035597"/>
            <a:ext cx="10704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pour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FD3CA3-8538-4120-B018-D195EB9A1724}"/>
              </a:ext>
            </a:extLst>
          </p:cNvPr>
          <p:cNvSpPr txBox="1"/>
          <p:nvPr/>
        </p:nvSpPr>
        <p:spPr>
          <a:xfrm>
            <a:off x="4938206" y="2665750"/>
            <a:ext cx="6569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E25FAC-F972-4930-91CA-633CCE721BF7}"/>
              </a:ext>
            </a:extLst>
          </p:cNvPr>
          <p:cNvSpPr txBox="1"/>
          <p:nvPr/>
        </p:nvSpPr>
        <p:spPr>
          <a:xfrm>
            <a:off x="6009311" y="2642949"/>
            <a:ext cx="12359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pièce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B7A6CF-6DB5-44CF-B622-D01EED35CC58}"/>
              </a:ext>
            </a:extLst>
          </p:cNvPr>
          <p:cNvSpPr txBox="1"/>
          <p:nvPr/>
        </p:nvSpPr>
        <p:spPr>
          <a:xfrm>
            <a:off x="10146325" y="2035597"/>
            <a:ext cx="15408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élèves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D3E3B0-F3C6-45D9-A75A-C91C869AFF7D}"/>
              </a:ext>
            </a:extLst>
          </p:cNvPr>
          <p:cNvSpPr txBox="1"/>
          <p:nvPr/>
        </p:nvSpPr>
        <p:spPr>
          <a:xfrm>
            <a:off x="7582366" y="2665750"/>
            <a:ext cx="16031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théâtre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.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1BDF56B-ACD6-4E69-9FD2-D02558BF2A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33354" y="1789081"/>
            <a:ext cx="2754175" cy="27541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E9B2A36-CB0C-46B3-8D26-4371ADA091CA}"/>
              </a:ext>
            </a:extLst>
          </p:cNvPr>
          <p:cNvSpPr txBox="1"/>
          <p:nvPr/>
        </p:nvSpPr>
        <p:spPr>
          <a:xfrm>
            <a:off x="9509414" y="2642949"/>
            <a:ext cx="6369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2D022B-5407-4F0A-B66E-C15CC0E986A5}"/>
              </a:ext>
            </a:extLst>
          </p:cNvPr>
          <p:cNvSpPr txBox="1"/>
          <p:nvPr/>
        </p:nvSpPr>
        <p:spPr>
          <a:xfrm>
            <a:off x="592253" y="5003389"/>
            <a:ext cx="7954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9C1A53-EEDC-44BC-8687-B8C851F84E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/>
              <a:t>Mets les mots en ordre pour décrire ce que tu vois dans les images.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084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0 L -0.3526 0.340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30" y="1703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-0.72747 0.4356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80" y="2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59259E-6 L -0.16862 0.4351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38" y="2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1.85185E-6 L -0.18672 0.4384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36" y="2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85185E-6 L -0.23997 0.4384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5" y="2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7.40741E-7 L 0.05078 0.3497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9" y="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7.40741E-7 L -0.14844 0.3497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22" y="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 L 0.06523 0.3481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5" y="17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  <p:bldP spid="19" grpId="1"/>
      <p:bldP spid="20" grpId="0"/>
      <p:bldP spid="22" grpId="0"/>
      <p:bldP spid="23" grpId="0"/>
      <p:bldP spid="3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>
            <a:extLst>
              <a:ext uri="{FF2B5EF4-FFF2-40B4-BE49-F238E27FC236}">
                <a16:creationId xmlns:a16="http://schemas.microsoft.com/office/drawing/2014/main" id="{71ED5E08-2CF7-4ED3-87DB-DF2A43FEFB54}"/>
              </a:ext>
            </a:extLst>
          </p:cNvPr>
          <p:cNvSpPr>
            <a:spLocks noChangeArrowheads="1"/>
          </p:cNvSpPr>
          <p:nvPr/>
        </p:nvSpPr>
        <p:spPr bwMode="gray">
          <a:xfrm>
            <a:off x="1024501" y="4414390"/>
            <a:ext cx="10142998" cy="1749339"/>
          </a:xfrm>
          <a:prstGeom prst="rect">
            <a:avLst/>
          </a:prstGeom>
          <a:solidFill>
            <a:srgbClr val="578CC3"/>
          </a:solidFill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Arial"/>
                <a:sym typeface="Arial"/>
              </a:rPr>
              <a:t>Mes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Arial"/>
                <a:sym typeface="Arial"/>
              </a:rPr>
              <a:t> premiers pas 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Arial"/>
                <a:sym typeface="Arial"/>
              </a:rPr>
              <a:t>vers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Arial"/>
                <a:sym typeface="Arial"/>
              </a:rPr>
              <a:t> 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Arial"/>
                <a:sym typeface="Arial"/>
              </a:rPr>
              <a:t>l’unité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Arial"/>
              <a:sym typeface="Arial"/>
            </a:endParaRPr>
          </a:p>
        </p:txBody>
      </p:sp>
      <p:pic>
        <p:nvPicPr>
          <p:cNvPr id="4" name="Graphic 3" descr="Door Open with solid fill">
            <a:extLst>
              <a:ext uri="{FF2B5EF4-FFF2-40B4-BE49-F238E27FC236}">
                <a16:creationId xmlns:a16="http://schemas.microsoft.com/office/drawing/2014/main" id="{D010783D-31D7-4204-8B9B-56766AD124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93432" y="-29272"/>
            <a:ext cx="4443662" cy="444366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9FD67BB-9518-4C8F-A62A-ABE49FDC75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3706" y="2314515"/>
            <a:ext cx="2185416" cy="2185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1AA7DB-5ACB-4C64-84C7-B8117DC566C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9" r="3643"/>
          <a:stretch/>
        </p:blipFill>
        <p:spPr>
          <a:xfrm>
            <a:off x="2608049" y="2312858"/>
            <a:ext cx="2155535" cy="21887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5F8354-65C2-4EF0-A8EC-6CB39DA52D7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72" r="4003"/>
          <a:stretch/>
        </p:blipFill>
        <p:spPr>
          <a:xfrm>
            <a:off x="4992511" y="2313385"/>
            <a:ext cx="2128865" cy="2187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677D52F-6DB1-4621-AF53-70E75B4824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50303" y="2314515"/>
            <a:ext cx="2185416" cy="218541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2F55A9-5DC1-40BA-BDE6-91F560EFD78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64647" y="2314515"/>
            <a:ext cx="2185416" cy="2185416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7945BA0-62F2-4974-92AF-BC61340394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1002496"/>
          </a:xfrm>
        </p:spPr>
        <p:txBody>
          <a:bodyPr>
            <a:normAutofit/>
          </a:bodyPr>
          <a:lstStyle/>
          <a:p>
            <a:r>
              <a:rPr lang="fr-FR" dirty="0"/>
              <a:t>Regarde ces images et écris ce que font les enfants. Tu écriras une phrase par image.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046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9" y="1465729"/>
            <a:ext cx="12187263" cy="39945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4" y="5490753"/>
            <a:ext cx="12181172" cy="13672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5328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1D0C4CE-363D-4527-B1DC-765C98E8819C}"/>
              </a:ext>
            </a:extLst>
          </p:cNvPr>
          <p:cNvGrpSpPr/>
          <p:nvPr/>
        </p:nvGrpSpPr>
        <p:grpSpPr>
          <a:xfrm>
            <a:off x="-3" y="1048839"/>
            <a:ext cx="12192002" cy="5882216"/>
            <a:chOff x="-3" y="1009650"/>
            <a:chExt cx="12192002" cy="5882216"/>
          </a:xfrm>
        </p:grpSpPr>
        <p:sp>
          <p:nvSpPr>
            <p:cNvPr id="20" name="Phrase 1">
              <a:extLst>
                <a:ext uri="{FF2B5EF4-FFF2-40B4-BE49-F238E27FC236}">
                  <a16:creationId xmlns:a16="http://schemas.microsoft.com/office/drawing/2014/main" id="{E3B08CFB-1405-491B-8805-0DFB4AF17A2A}"/>
                </a:ext>
              </a:extLst>
            </p:cNvPr>
            <p:cNvSpPr/>
            <p:nvPr/>
          </p:nvSpPr>
          <p:spPr>
            <a:xfrm>
              <a:off x="609869" y="2005343"/>
              <a:ext cx="5355953" cy="5878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1. C’est la rentrée des classes. 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  <p:sp>
          <p:nvSpPr>
            <p:cNvPr id="21" name="Phrase 2">
              <a:extLst>
                <a:ext uri="{FF2B5EF4-FFF2-40B4-BE49-F238E27FC236}">
                  <a16:creationId xmlns:a16="http://schemas.microsoft.com/office/drawing/2014/main" id="{F8786318-4DD6-4309-9B55-60A5C6E7FF7B}"/>
                </a:ext>
              </a:extLst>
            </p:cNvPr>
            <p:cNvSpPr/>
            <p:nvPr/>
          </p:nvSpPr>
          <p:spPr>
            <a:xfrm>
              <a:off x="609869" y="2870200"/>
              <a:ext cx="650723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2. Les élèves savent déjà ce qu’est le   règlement de classe. 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  <p:sp>
          <p:nvSpPr>
            <p:cNvPr id="22" name="Phrase 3">
              <a:extLst>
                <a:ext uri="{FF2B5EF4-FFF2-40B4-BE49-F238E27FC236}">
                  <a16:creationId xmlns:a16="http://schemas.microsoft.com/office/drawing/2014/main" id="{16B64271-1B43-42C9-8BE2-E6D21AEDFA5E}"/>
                </a:ext>
              </a:extLst>
            </p:cNvPr>
            <p:cNvSpPr/>
            <p:nvPr/>
          </p:nvSpPr>
          <p:spPr>
            <a:xfrm>
              <a:off x="609869" y="3977522"/>
              <a:ext cx="476604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3. Chadi ne sait pas nager. 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  <p:sp>
          <p:nvSpPr>
            <p:cNvPr id="23" name="Phrase 4">
              <a:extLst>
                <a:ext uri="{FF2B5EF4-FFF2-40B4-BE49-F238E27FC236}">
                  <a16:creationId xmlns:a16="http://schemas.microsoft.com/office/drawing/2014/main" id="{60CA5B33-DEF5-4538-9748-8BC2D4E6FB28}"/>
                </a:ext>
              </a:extLst>
            </p:cNvPr>
            <p:cNvSpPr/>
            <p:nvPr/>
          </p:nvSpPr>
          <p:spPr>
            <a:xfrm flipH="1">
              <a:off x="609869" y="4756201"/>
              <a:ext cx="822252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4. Karim joue du piano tous les jours</a:t>
              </a: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highlight>
                    <a:srgbClr val="FFFFFF"/>
                  </a:highlight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endParaRPr>
            </a:p>
          </p:txBody>
        </p:sp>
        <p:sp>
          <p:nvSpPr>
            <p:cNvPr id="24" name="Phrase 5">
              <a:extLst>
                <a:ext uri="{FF2B5EF4-FFF2-40B4-BE49-F238E27FC236}">
                  <a16:creationId xmlns:a16="http://schemas.microsoft.com/office/drawing/2014/main" id="{797EDFBD-0771-4A70-B701-57F726A94E65}"/>
                </a:ext>
              </a:extLst>
            </p:cNvPr>
            <p:cNvSpPr/>
            <p:nvPr/>
          </p:nvSpPr>
          <p:spPr>
            <a:xfrm flipH="1">
              <a:off x="609869" y="5499186"/>
              <a:ext cx="641141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5. Alain s’est beaucoup ennuyé pendant les vacances</a:t>
              </a: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highlight>
                    <a:srgbClr val="FFFFFF"/>
                  </a:highlight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endParaRPr>
            </a:p>
          </p:txBody>
        </p:sp>
        <p:sp>
          <p:nvSpPr>
            <p:cNvPr id="25" name="Rect_1_V">
              <a:extLst>
                <a:ext uri="{FF2B5EF4-FFF2-40B4-BE49-F238E27FC236}">
                  <a16:creationId xmlns:a16="http://schemas.microsoft.com/office/drawing/2014/main" id="{0D22307C-77BD-4692-A65C-051E6F81EF13}"/>
                </a:ext>
              </a:extLst>
            </p:cNvPr>
            <p:cNvSpPr/>
            <p:nvPr/>
          </p:nvSpPr>
          <p:spPr>
            <a:xfrm>
              <a:off x="7658184" y="197278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 err="1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Vrai</a:t>
              </a:r>
              <a:endParaRPr lang="en-US" sz="2800" dirty="0">
                <a:solidFill>
                  <a:srgbClr val="000000"/>
                </a:solidFill>
                <a:latin typeface="ScolaScript_N" panose="00000400000000000000" pitchFamily="2" charset="0"/>
              </a:endParaRPr>
            </a:p>
          </p:txBody>
        </p:sp>
        <p:sp>
          <p:nvSpPr>
            <p:cNvPr id="26" name="Rect_1_F">
              <a:extLst>
                <a:ext uri="{FF2B5EF4-FFF2-40B4-BE49-F238E27FC236}">
                  <a16:creationId xmlns:a16="http://schemas.microsoft.com/office/drawing/2014/main" id="{B6D5C5E6-F9F0-4ED4-BC2C-32BAA9BE9656}"/>
                </a:ext>
              </a:extLst>
            </p:cNvPr>
            <p:cNvSpPr/>
            <p:nvPr/>
          </p:nvSpPr>
          <p:spPr>
            <a:xfrm>
              <a:off x="9768200" y="197278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+mn-ea"/>
                  <a:cs typeface="+mn-cs"/>
                </a:rPr>
                <a:t>Faux</a:t>
              </a:r>
            </a:p>
          </p:txBody>
        </p:sp>
        <p:sp>
          <p:nvSpPr>
            <p:cNvPr id="27" name="Rect_2_V">
              <a:extLst>
                <a:ext uri="{FF2B5EF4-FFF2-40B4-BE49-F238E27FC236}">
                  <a16:creationId xmlns:a16="http://schemas.microsoft.com/office/drawing/2014/main" id="{9B084001-D0F3-4B82-8721-CD387186E5BA}"/>
                </a:ext>
              </a:extLst>
            </p:cNvPr>
            <p:cNvSpPr/>
            <p:nvPr/>
          </p:nvSpPr>
          <p:spPr>
            <a:xfrm>
              <a:off x="7658184" y="2899772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 err="1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Vrai</a:t>
              </a:r>
              <a:endParaRPr lang="en-US" sz="2800" dirty="0">
                <a:solidFill>
                  <a:srgbClr val="000000"/>
                </a:solidFill>
                <a:latin typeface="ScolaScript_N" panose="00000400000000000000" pitchFamily="2" charset="0"/>
              </a:endParaRPr>
            </a:p>
          </p:txBody>
        </p:sp>
        <p:sp>
          <p:nvSpPr>
            <p:cNvPr id="28" name="Rect_2_F">
              <a:extLst>
                <a:ext uri="{FF2B5EF4-FFF2-40B4-BE49-F238E27FC236}">
                  <a16:creationId xmlns:a16="http://schemas.microsoft.com/office/drawing/2014/main" id="{8C59C292-3D1E-47A7-A8B2-A6DF7E997331}"/>
                </a:ext>
              </a:extLst>
            </p:cNvPr>
            <p:cNvSpPr/>
            <p:nvPr/>
          </p:nvSpPr>
          <p:spPr>
            <a:xfrm>
              <a:off x="9759940" y="2894982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Faux</a:t>
              </a:r>
            </a:p>
          </p:txBody>
        </p:sp>
        <p:sp>
          <p:nvSpPr>
            <p:cNvPr id="29" name="Rect_3_V">
              <a:extLst>
                <a:ext uri="{FF2B5EF4-FFF2-40B4-BE49-F238E27FC236}">
                  <a16:creationId xmlns:a16="http://schemas.microsoft.com/office/drawing/2014/main" id="{AE748064-A80F-453A-9B2F-C64C61E01208}"/>
                </a:ext>
              </a:extLst>
            </p:cNvPr>
            <p:cNvSpPr/>
            <p:nvPr/>
          </p:nvSpPr>
          <p:spPr>
            <a:xfrm>
              <a:off x="7658184" y="379367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 err="1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Vrai</a:t>
              </a:r>
              <a:endParaRPr lang="en-US" sz="2800" dirty="0">
                <a:solidFill>
                  <a:srgbClr val="000000"/>
                </a:solidFill>
                <a:latin typeface="ScolaScript_N" panose="00000400000000000000" pitchFamily="2" charset="0"/>
              </a:endParaRPr>
            </a:p>
          </p:txBody>
        </p:sp>
        <p:sp>
          <p:nvSpPr>
            <p:cNvPr id="30" name="Rect_3_F">
              <a:extLst>
                <a:ext uri="{FF2B5EF4-FFF2-40B4-BE49-F238E27FC236}">
                  <a16:creationId xmlns:a16="http://schemas.microsoft.com/office/drawing/2014/main" id="{E60CF118-4EED-497D-B200-EEC34330EAD7}"/>
                </a:ext>
              </a:extLst>
            </p:cNvPr>
            <p:cNvSpPr/>
            <p:nvPr/>
          </p:nvSpPr>
          <p:spPr>
            <a:xfrm>
              <a:off x="9768200" y="379367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Faux</a:t>
              </a:r>
            </a:p>
          </p:txBody>
        </p:sp>
        <p:sp>
          <p:nvSpPr>
            <p:cNvPr id="31" name="Rect_4_V">
              <a:extLst>
                <a:ext uri="{FF2B5EF4-FFF2-40B4-BE49-F238E27FC236}">
                  <a16:creationId xmlns:a16="http://schemas.microsoft.com/office/drawing/2014/main" id="{2F097EA8-F5D4-43C8-B76D-B5182C1EF4E1}"/>
                </a:ext>
              </a:extLst>
            </p:cNvPr>
            <p:cNvSpPr/>
            <p:nvPr/>
          </p:nvSpPr>
          <p:spPr>
            <a:xfrm>
              <a:off x="7658184" y="468987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 err="1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Vrai</a:t>
              </a:r>
              <a:endParaRPr lang="en-US" sz="2800" dirty="0">
                <a:solidFill>
                  <a:srgbClr val="000000"/>
                </a:solidFill>
                <a:latin typeface="ScolaScript_N" panose="00000400000000000000" pitchFamily="2" charset="0"/>
              </a:endParaRPr>
            </a:p>
          </p:txBody>
        </p:sp>
        <p:sp>
          <p:nvSpPr>
            <p:cNvPr id="32" name="Rect_4_F">
              <a:extLst>
                <a:ext uri="{FF2B5EF4-FFF2-40B4-BE49-F238E27FC236}">
                  <a16:creationId xmlns:a16="http://schemas.microsoft.com/office/drawing/2014/main" id="{D3B9D16F-1C44-408F-91AF-DA578D92BE04}"/>
                </a:ext>
              </a:extLst>
            </p:cNvPr>
            <p:cNvSpPr/>
            <p:nvPr/>
          </p:nvSpPr>
          <p:spPr>
            <a:xfrm>
              <a:off x="9768200" y="470817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Faux</a:t>
              </a:r>
            </a:p>
          </p:txBody>
        </p:sp>
        <p:sp>
          <p:nvSpPr>
            <p:cNvPr id="33" name="Rect_5_V">
              <a:extLst>
                <a:ext uri="{FF2B5EF4-FFF2-40B4-BE49-F238E27FC236}">
                  <a16:creationId xmlns:a16="http://schemas.microsoft.com/office/drawing/2014/main" id="{8AB1EBA2-773C-4433-91A9-64A16BC06DA2}"/>
                </a:ext>
              </a:extLst>
            </p:cNvPr>
            <p:cNvSpPr/>
            <p:nvPr/>
          </p:nvSpPr>
          <p:spPr>
            <a:xfrm>
              <a:off x="7658184" y="5582875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 err="1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Vrai</a:t>
              </a:r>
              <a:endParaRPr lang="en-US" sz="2800" dirty="0">
                <a:solidFill>
                  <a:srgbClr val="000000"/>
                </a:solidFill>
                <a:latin typeface="ScolaScript_N" panose="00000400000000000000" pitchFamily="2" charset="0"/>
              </a:endParaRPr>
            </a:p>
          </p:txBody>
        </p:sp>
        <p:sp>
          <p:nvSpPr>
            <p:cNvPr id="34" name="Rect_5_F">
              <a:extLst>
                <a:ext uri="{FF2B5EF4-FFF2-40B4-BE49-F238E27FC236}">
                  <a16:creationId xmlns:a16="http://schemas.microsoft.com/office/drawing/2014/main" id="{758996F6-0782-4128-9D22-3C8078E1EC06}"/>
                </a:ext>
              </a:extLst>
            </p:cNvPr>
            <p:cNvSpPr/>
            <p:nvPr/>
          </p:nvSpPr>
          <p:spPr>
            <a:xfrm>
              <a:off x="9768200" y="5576629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Faux</a:t>
              </a:r>
            </a:p>
          </p:txBody>
        </p:sp>
        <p:sp>
          <p:nvSpPr>
            <p:cNvPr id="35" name="title">
              <a:extLst>
                <a:ext uri="{FF2B5EF4-FFF2-40B4-BE49-F238E27FC236}">
                  <a16:creationId xmlns:a16="http://schemas.microsoft.com/office/drawing/2014/main" id="{87F87BBD-02F9-4509-A7A5-58D32F86A163}"/>
                </a:ext>
              </a:extLst>
            </p:cNvPr>
            <p:cNvSpPr/>
            <p:nvPr/>
          </p:nvSpPr>
          <p:spPr>
            <a:xfrm>
              <a:off x="4972935" y="1042927"/>
              <a:ext cx="2246128" cy="5878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Vrai ou Faux</a:t>
              </a:r>
            </a:p>
          </p:txBody>
        </p:sp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7860E086-7CF0-4BEE-9F2C-E143B48D22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721129" y="1654822"/>
              <a:ext cx="2789466" cy="261512"/>
            </a:xfrm>
            <a:prstGeom prst="rect">
              <a:avLst/>
            </a:prstGeom>
          </p:spPr>
        </p:pic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EC8F98FF-69CD-45BC-BEC6-DFDD229C80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alphaModFix amt="60000"/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24442" y="1177182"/>
              <a:ext cx="1508017" cy="670704"/>
            </a:xfrm>
            <a:prstGeom prst="rect">
              <a:avLst/>
            </a:prstGeom>
          </p:spPr>
        </p:pic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5972BF68-BBE9-4C40-95E3-E59686AA8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alphaModFix amt="60000"/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655567" y="1113403"/>
              <a:ext cx="1508017" cy="670704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8DDAFD6-EF97-4A15-AD1A-F0896DB1C80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1116394" y="2155953"/>
              <a:ext cx="375379" cy="44297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7CC16902-5CF6-468F-8793-40B21C940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8963683" y="2145411"/>
              <a:ext cx="500502" cy="46421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5" name="Picture 53">
              <a:extLst>
                <a:ext uri="{FF2B5EF4-FFF2-40B4-BE49-F238E27FC236}">
                  <a16:creationId xmlns:a16="http://schemas.microsoft.com/office/drawing/2014/main" id="{5135B956-E02D-4A2D-ABDE-7DA8D7FD0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8963683" y="3084627"/>
              <a:ext cx="500502" cy="46421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6" name="Picture 53">
              <a:extLst>
                <a:ext uri="{FF2B5EF4-FFF2-40B4-BE49-F238E27FC236}">
                  <a16:creationId xmlns:a16="http://schemas.microsoft.com/office/drawing/2014/main" id="{CC65B556-8C94-434D-B078-D12E1EB8E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0991271" y="3995797"/>
              <a:ext cx="500502" cy="46421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7" name="Picture 53">
              <a:extLst>
                <a:ext uri="{FF2B5EF4-FFF2-40B4-BE49-F238E27FC236}">
                  <a16:creationId xmlns:a16="http://schemas.microsoft.com/office/drawing/2014/main" id="{81676628-6C6E-4FA1-9370-A32A02AEB6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0992897" y="4910297"/>
              <a:ext cx="500502" cy="46421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8" name="Picture 53">
              <a:extLst>
                <a:ext uri="{FF2B5EF4-FFF2-40B4-BE49-F238E27FC236}">
                  <a16:creationId xmlns:a16="http://schemas.microsoft.com/office/drawing/2014/main" id="{982E64C1-D1CD-4664-A40B-FB15F0F3E79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8963582" y="5744133"/>
              <a:ext cx="500502" cy="46421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9" name="Picture 51">
              <a:extLst>
                <a:ext uri="{FF2B5EF4-FFF2-40B4-BE49-F238E27FC236}">
                  <a16:creationId xmlns:a16="http://schemas.microsoft.com/office/drawing/2014/main" id="{1DC83AF1-D10E-4744-B701-C41BFBFAB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1117740" y="3056195"/>
              <a:ext cx="375379" cy="44297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0" name="Picture 51">
              <a:extLst>
                <a:ext uri="{FF2B5EF4-FFF2-40B4-BE49-F238E27FC236}">
                  <a16:creationId xmlns:a16="http://schemas.microsoft.com/office/drawing/2014/main" id="{8A235807-CBF9-4526-AFA4-000B8325C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9020511" y="3966225"/>
              <a:ext cx="375379" cy="44297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1" name="Picture 51">
              <a:extLst>
                <a:ext uri="{FF2B5EF4-FFF2-40B4-BE49-F238E27FC236}">
                  <a16:creationId xmlns:a16="http://schemas.microsoft.com/office/drawing/2014/main" id="{AC8E005A-6421-4B69-8E9B-9EA1E356431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9020510" y="4876567"/>
              <a:ext cx="375379" cy="44297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2" name="Picture 51">
              <a:extLst>
                <a:ext uri="{FF2B5EF4-FFF2-40B4-BE49-F238E27FC236}">
                  <a16:creationId xmlns:a16="http://schemas.microsoft.com/office/drawing/2014/main" id="{EE7E14AA-D001-4A60-A3C0-C261FE125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1116393" y="5789368"/>
              <a:ext cx="375379" cy="44297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4" name="Graphic 63">
              <a:extLst>
                <a:ext uri="{FF2B5EF4-FFF2-40B4-BE49-F238E27FC236}">
                  <a16:creationId xmlns:a16="http://schemas.microsoft.com/office/drawing/2014/main" id="{F8424EFE-B7C5-4C4D-BE8B-133E620F1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1829783" y="6293069"/>
              <a:ext cx="292438" cy="534633"/>
            </a:xfrm>
            <a:prstGeom prst="rect">
              <a:avLst/>
            </a:prstGeom>
          </p:spPr>
        </p:pic>
        <p:sp>
          <p:nvSpPr>
            <p:cNvPr id="84" name="Rectangle 4">
              <a:extLst>
                <a:ext uri="{FF2B5EF4-FFF2-40B4-BE49-F238E27FC236}">
                  <a16:creationId xmlns:a16="http://schemas.microsoft.com/office/drawing/2014/main" id="{9F5B9201-6C16-4F9D-9F0E-0EFB106E245A}"/>
                </a:ext>
              </a:extLst>
            </p:cNvPr>
            <p:cNvSpPr/>
            <p:nvPr/>
          </p:nvSpPr>
          <p:spPr>
            <a:xfrm>
              <a:off x="-2" y="1009650"/>
              <a:ext cx="12192000" cy="58483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endParaRPr>
            </a:p>
          </p:txBody>
        </p:sp>
        <p:pic>
          <p:nvPicPr>
            <p:cNvPr id="85" name="Graphic 84">
              <a:extLst>
                <a:ext uri="{FF2B5EF4-FFF2-40B4-BE49-F238E27FC236}">
                  <a16:creationId xmlns:a16="http://schemas.microsoft.com/office/drawing/2014/main" id="{0D686017-DB23-4275-BE08-D4524CABB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-2" y="1043516"/>
              <a:ext cx="12192000" cy="3457575"/>
            </a:xfrm>
            <a:prstGeom prst="rect">
              <a:avLst/>
            </a:prstGeom>
          </p:spPr>
        </p:pic>
        <p:pic>
          <p:nvPicPr>
            <p:cNvPr id="86" name="Graphic 85">
              <a:extLst>
                <a:ext uri="{FF2B5EF4-FFF2-40B4-BE49-F238E27FC236}">
                  <a16:creationId xmlns:a16="http://schemas.microsoft.com/office/drawing/2014/main" id="{4E1AC6C8-A21E-4010-8AA1-E8ECB3E39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-2" y="3541994"/>
              <a:ext cx="12192000" cy="3349872"/>
            </a:xfrm>
            <a:prstGeom prst="rect">
              <a:avLst/>
            </a:prstGeom>
          </p:spPr>
        </p:pic>
        <p:pic>
          <p:nvPicPr>
            <p:cNvPr id="88" name="Graphic 87">
              <a:extLst>
                <a:ext uri="{FF2B5EF4-FFF2-40B4-BE49-F238E27FC236}">
                  <a16:creationId xmlns:a16="http://schemas.microsoft.com/office/drawing/2014/main" id="{DF087AF9-ED1C-40DD-A790-7B6CCCAA2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-2" y="5593418"/>
              <a:ext cx="12192001" cy="1298448"/>
            </a:xfrm>
            <a:prstGeom prst="rect">
              <a:avLst/>
            </a:prstGeom>
          </p:spPr>
        </p:pic>
        <p:pic>
          <p:nvPicPr>
            <p:cNvPr id="96" name="Graphic 95">
              <a:extLst>
                <a:ext uri="{FF2B5EF4-FFF2-40B4-BE49-F238E27FC236}">
                  <a16:creationId xmlns:a16="http://schemas.microsoft.com/office/drawing/2014/main" id="{EDFBD24A-87D6-43FF-B2FE-D6B2E4EF6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-3" y="4882091"/>
              <a:ext cx="2860600" cy="1643323"/>
            </a:xfrm>
            <a:prstGeom prst="rect">
              <a:avLst/>
            </a:prstGeom>
          </p:spPr>
        </p:pic>
        <p:pic>
          <p:nvPicPr>
            <p:cNvPr id="95" name="Graphic 94">
              <a:extLst>
                <a:ext uri="{FF2B5EF4-FFF2-40B4-BE49-F238E27FC236}">
                  <a16:creationId xmlns:a16="http://schemas.microsoft.com/office/drawing/2014/main" id="{77E52D50-06FE-4446-9B43-3378170625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8718364" y="4283238"/>
              <a:ext cx="293320" cy="293320"/>
            </a:xfrm>
            <a:prstGeom prst="rect">
              <a:avLst/>
            </a:prstGeom>
          </p:spPr>
        </p:pic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D9ABF79C-7B73-447D-BA8D-4599989D0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8691204" y="3265811"/>
              <a:ext cx="3472380" cy="890777"/>
            </a:xfrm>
            <a:prstGeom prst="rect">
              <a:avLst/>
            </a:prstGeom>
          </p:spPr>
        </p:pic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EBBCDE45-C1A2-49AD-B456-BBA4DA4D3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655396" y="1677247"/>
              <a:ext cx="2269885" cy="2320894"/>
            </a:xfrm>
            <a:prstGeom prst="rect">
              <a:avLst/>
            </a:prstGeom>
          </p:spPr>
        </p:pic>
        <p:pic>
          <p:nvPicPr>
            <p:cNvPr id="90" name="Graphic 89">
              <a:extLst>
                <a:ext uri="{FF2B5EF4-FFF2-40B4-BE49-F238E27FC236}">
                  <a16:creationId xmlns:a16="http://schemas.microsoft.com/office/drawing/2014/main" id="{33E8EC0F-2477-485B-855C-3F73517E11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7672380" y="3406545"/>
              <a:ext cx="842242" cy="546319"/>
            </a:xfrm>
            <a:prstGeom prst="rect">
              <a:avLst/>
            </a:prstGeom>
          </p:spPr>
        </p:pic>
        <p:pic>
          <p:nvPicPr>
            <p:cNvPr id="83" name="Graphic 82">
              <a:extLst>
                <a:ext uri="{FF2B5EF4-FFF2-40B4-BE49-F238E27FC236}">
                  <a16:creationId xmlns:a16="http://schemas.microsoft.com/office/drawing/2014/main" id="{819E1E62-FD22-45DE-B2E0-A4CBBD620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518000" y="2182933"/>
              <a:ext cx="4381877" cy="4381877"/>
            </a:xfrm>
            <a:prstGeom prst="rect">
              <a:avLst/>
            </a:prstGeom>
          </p:spPr>
        </p:pic>
        <p:pic>
          <p:nvPicPr>
            <p:cNvPr id="50" name="Picture 49" descr="A picture containing tripod&#10;&#10;Description automatically generated">
              <a:extLst>
                <a:ext uri="{FF2B5EF4-FFF2-40B4-BE49-F238E27FC236}">
                  <a16:creationId xmlns:a16="http://schemas.microsoft.com/office/drawing/2014/main" id="{726A1ECA-FBB6-4C8E-8683-9D311FE32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22117" y="3506497"/>
              <a:ext cx="1866900" cy="1316582"/>
            </a:xfrm>
            <a:prstGeom prst="rect">
              <a:avLst/>
            </a:prstGeom>
          </p:spPr>
        </p:pic>
        <p:grpSp>
          <p:nvGrpSpPr>
            <p:cNvPr id="94" name="Group 15">
              <a:extLst>
                <a:ext uri="{FF2B5EF4-FFF2-40B4-BE49-F238E27FC236}">
                  <a16:creationId xmlns:a16="http://schemas.microsoft.com/office/drawing/2014/main" id="{161252A5-D066-4D57-AB8A-8057C6A3D01F}"/>
                </a:ext>
              </a:extLst>
            </p:cNvPr>
            <p:cNvGrpSpPr/>
            <p:nvPr/>
          </p:nvGrpSpPr>
          <p:grpSpPr>
            <a:xfrm>
              <a:off x="4250912" y="1197579"/>
              <a:ext cx="4944131" cy="1807751"/>
              <a:chOff x="3946112" y="-1682019"/>
              <a:chExt cx="4944131" cy="1807751"/>
            </a:xfrm>
          </p:grpSpPr>
          <p:sp>
            <p:nvSpPr>
              <p:cNvPr id="97" name="Speech Bubble: Oval 96">
                <a:extLst>
                  <a:ext uri="{FF2B5EF4-FFF2-40B4-BE49-F238E27FC236}">
                    <a16:creationId xmlns:a16="http://schemas.microsoft.com/office/drawing/2014/main" id="{69972061-13BB-4D55-AAED-B803501C2114}"/>
                  </a:ext>
                </a:extLst>
              </p:cNvPr>
              <p:cNvSpPr/>
              <p:nvPr/>
            </p:nvSpPr>
            <p:spPr>
              <a:xfrm>
                <a:off x="3946112" y="-1682019"/>
                <a:ext cx="1295400" cy="762000"/>
              </a:xfrm>
              <a:prstGeom prst="wedgeEllipseCallout">
                <a:avLst>
                  <a:gd name="adj1" fmla="val -26602"/>
                  <a:gd name="adj2" fmla="val 134914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colaScript_N" panose="00000400000000000000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98" name="Speech Bubble: Oval 97">
                <a:extLst>
                  <a:ext uri="{FF2B5EF4-FFF2-40B4-BE49-F238E27FC236}">
                    <a16:creationId xmlns:a16="http://schemas.microsoft.com/office/drawing/2014/main" id="{BF7A8C43-535A-48C7-BAD3-D7CB82158A3E}"/>
                  </a:ext>
                </a:extLst>
              </p:cNvPr>
              <p:cNvSpPr/>
              <p:nvPr/>
            </p:nvSpPr>
            <p:spPr>
              <a:xfrm>
                <a:off x="7594843" y="-1119829"/>
                <a:ext cx="1295400" cy="762000"/>
              </a:xfrm>
              <a:prstGeom prst="wedgeEllipseCallout">
                <a:avLst>
                  <a:gd name="adj1" fmla="val -58955"/>
                  <a:gd name="adj2" fmla="val 122414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colaScript_N" panose="00000400000000000000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99" name="Speech Bubble: Oval 98">
                <a:extLst>
                  <a:ext uri="{FF2B5EF4-FFF2-40B4-BE49-F238E27FC236}">
                    <a16:creationId xmlns:a16="http://schemas.microsoft.com/office/drawing/2014/main" id="{8D1C4806-53D3-40E1-8AFD-D6950B524EB2}"/>
                  </a:ext>
                </a:extLst>
              </p:cNvPr>
              <p:cNvSpPr/>
              <p:nvPr/>
            </p:nvSpPr>
            <p:spPr>
              <a:xfrm>
                <a:off x="4682493" y="-636268"/>
                <a:ext cx="1295400" cy="762000"/>
              </a:xfrm>
              <a:prstGeom prst="wedgeEllipseCallout">
                <a:avLst>
                  <a:gd name="adj1" fmla="val 37909"/>
                  <a:gd name="adj2" fmla="val 63657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colaScript_N" panose="00000400000000000000" pitchFamily="2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5CF1122-3838-46A8-BF01-2FC893B18413}"/>
              </a:ext>
            </a:extLst>
          </p:cNvPr>
          <p:cNvSpPr txBox="1"/>
          <p:nvPr/>
        </p:nvSpPr>
        <p:spPr>
          <a:xfrm>
            <a:off x="-1" y="533050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Compréhension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orale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endParaRPr kumimoji="0" lang="fr-FR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4593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hrase 1">
            <a:extLst>
              <a:ext uri="{FF2B5EF4-FFF2-40B4-BE49-F238E27FC236}">
                <a16:creationId xmlns:a16="http://schemas.microsoft.com/office/drawing/2014/main" id="{E3B08CFB-1405-491B-8805-0DFB4AF17A2A}"/>
              </a:ext>
            </a:extLst>
          </p:cNvPr>
          <p:cNvSpPr/>
          <p:nvPr/>
        </p:nvSpPr>
        <p:spPr>
          <a:xfrm>
            <a:off x="609869" y="1847297"/>
            <a:ext cx="5642891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C’est la rentrée des classes. 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</p:txBody>
      </p:sp>
      <p:sp>
        <p:nvSpPr>
          <p:cNvPr id="21" name="Phrase 2">
            <a:extLst>
              <a:ext uri="{FF2B5EF4-FFF2-40B4-BE49-F238E27FC236}">
                <a16:creationId xmlns:a16="http://schemas.microsoft.com/office/drawing/2014/main" id="{F8786318-4DD6-4309-9B55-60A5C6E7FF7B}"/>
              </a:ext>
            </a:extLst>
          </p:cNvPr>
          <p:cNvSpPr/>
          <p:nvPr/>
        </p:nvSpPr>
        <p:spPr>
          <a:xfrm>
            <a:off x="609869" y="2701022"/>
            <a:ext cx="59418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 startAt="2"/>
            </a:pPr>
            <a:r>
              <a:rPr lang="fr-FR" sz="28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  <a:cs typeface="Calibri"/>
                <a:sym typeface="Calibri"/>
              </a:rPr>
              <a:t>Les élèves savent déjà ce qu’est le règlement de classe. </a:t>
            </a:r>
            <a:endParaRPr lang="en-US" sz="2800" kern="0" dirty="0">
              <a:solidFill>
                <a:srgbClr val="000000">
                  <a:lumMod val="65000"/>
                  <a:lumOff val="35000"/>
                </a:srgbClr>
              </a:solidFill>
              <a:latin typeface="ScolaScript_N" panose="00000400000000000000" pitchFamily="2" charset="0"/>
              <a:cs typeface="Calibri"/>
            </a:endParaRPr>
          </a:p>
        </p:txBody>
      </p:sp>
      <p:sp>
        <p:nvSpPr>
          <p:cNvPr id="22" name="Phrase 3">
            <a:extLst>
              <a:ext uri="{FF2B5EF4-FFF2-40B4-BE49-F238E27FC236}">
                <a16:creationId xmlns:a16="http://schemas.microsoft.com/office/drawing/2014/main" id="{16B64271-1B43-42C9-8BE2-E6D21AEDFA5E}"/>
              </a:ext>
            </a:extLst>
          </p:cNvPr>
          <p:cNvSpPr/>
          <p:nvPr/>
        </p:nvSpPr>
        <p:spPr>
          <a:xfrm>
            <a:off x="609869" y="3921001"/>
            <a:ext cx="4857420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 startAt="3"/>
            </a:pPr>
            <a:r>
              <a:rPr lang="fr-FR" sz="28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  <a:cs typeface="Calibri"/>
                <a:sym typeface="Calibri"/>
              </a:rPr>
              <a:t>Chadi ne sait pas nager. </a:t>
            </a:r>
            <a:endParaRPr lang="en-US" sz="2800" kern="0" dirty="0">
              <a:solidFill>
                <a:srgbClr val="000000">
                  <a:lumMod val="65000"/>
                  <a:lumOff val="35000"/>
                </a:srgbClr>
              </a:solidFill>
              <a:latin typeface="ScolaScript_N" panose="00000400000000000000" pitchFamily="2" charset="0"/>
              <a:cs typeface="Calibri"/>
            </a:endParaRPr>
          </a:p>
        </p:txBody>
      </p:sp>
      <p:sp>
        <p:nvSpPr>
          <p:cNvPr id="23" name="Phrase 4">
            <a:extLst>
              <a:ext uri="{FF2B5EF4-FFF2-40B4-BE49-F238E27FC236}">
                <a16:creationId xmlns:a16="http://schemas.microsoft.com/office/drawing/2014/main" id="{60CA5B33-DEF5-4538-9748-8BC2D4E6FB28}"/>
              </a:ext>
            </a:extLst>
          </p:cNvPr>
          <p:cNvSpPr/>
          <p:nvPr/>
        </p:nvSpPr>
        <p:spPr>
          <a:xfrm flipH="1">
            <a:off x="609869" y="4710093"/>
            <a:ext cx="6336991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 startAt="4"/>
            </a:pPr>
            <a:r>
              <a:rPr lang="fr-FR" sz="28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  <a:cs typeface="Calibri"/>
                <a:sym typeface="Calibri"/>
              </a:rPr>
              <a:t>Karim joue du piano tous les jours.</a:t>
            </a:r>
            <a:endParaRPr lang="en-US" sz="2800" kern="0" dirty="0">
              <a:solidFill>
                <a:srgbClr val="000000">
                  <a:lumMod val="65000"/>
                  <a:lumOff val="35000"/>
                </a:srgbClr>
              </a:solidFill>
              <a:latin typeface="ScolaScript_N" panose="00000400000000000000" pitchFamily="2" charset="0"/>
              <a:cs typeface="Calibri"/>
            </a:endParaRPr>
          </a:p>
        </p:txBody>
      </p:sp>
      <p:sp>
        <p:nvSpPr>
          <p:cNvPr id="24" name="Phrase 5">
            <a:extLst>
              <a:ext uri="{FF2B5EF4-FFF2-40B4-BE49-F238E27FC236}">
                <a16:creationId xmlns:a16="http://schemas.microsoft.com/office/drawing/2014/main" id="{797EDFBD-0771-4A70-B701-57F726A94E65}"/>
              </a:ext>
            </a:extLst>
          </p:cNvPr>
          <p:cNvSpPr/>
          <p:nvPr/>
        </p:nvSpPr>
        <p:spPr>
          <a:xfrm flipH="1">
            <a:off x="609868" y="5499186"/>
            <a:ext cx="59845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 startAt="5"/>
            </a:pPr>
            <a:r>
              <a:rPr lang="fr-FR" sz="28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  <a:cs typeface="Calibri"/>
                <a:sym typeface="Calibri"/>
              </a:rPr>
              <a:t>Alain s’est beaucoup ennuyé pendant les vacances.</a:t>
            </a:r>
            <a:endParaRPr lang="en-US" sz="2800" kern="0" dirty="0">
              <a:solidFill>
                <a:srgbClr val="000000">
                  <a:lumMod val="65000"/>
                  <a:lumOff val="35000"/>
                </a:srgbClr>
              </a:solidFill>
              <a:latin typeface="ScolaScript_N" panose="00000400000000000000" pitchFamily="2" charset="0"/>
              <a:cs typeface="Calibri"/>
            </a:endParaRPr>
          </a:p>
        </p:txBody>
      </p:sp>
      <p:sp>
        <p:nvSpPr>
          <p:cNvPr id="25" name="Rect_1_V">
            <a:extLst>
              <a:ext uri="{FF2B5EF4-FFF2-40B4-BE49-F238E27FC236}">
                <a16:creationId xmlns:a16="http://schemas.microsoft.com/office/drawing/2014/main" id="{0D22307C-77BD-4692-A65C-051E6F81EF13}"/>
              </a:ext>
            </a:extLst>
          </p:cNvPr>
          <p:cNvSpPr/>
          <p:nvPr/>
        </p:nvSpPr>
        <p:spPr>
          <a:xfrm>
            <a:off x="7658184" y="1813810"/>
            <a:ext cx="1866900" cy="6362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8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</a:rPr>
              <a:t>Vrai</a:t>
            </a:r>
            <a:endParaRPr lang="en-US" sz="2800" dirty="0">
              <a:solidFill>
                <a:srgbClr val="000000"/>
              </a:solidFill>
              <a:latin typeface="ScolaScript_N" panose="00000400000000000000" pitchFamily="2" charset="0"/>
            </a:endParaRPr>
          </a:p>
        </p:txBody>
      </p:sp>
      <p:sp>
        <p:nvSpPr>
          <p:cNvPr id="26" name="Rect_1_F">
            <a:extLst>
              <a:ext uri="{FF2B5EF4-FFF2-40B4-BE49-F238E27FC236}">
                <a16:creationId xmlns:a16="http://schemas.microsoft.com/office/drawing/2014/main" id="{B6D5C5E6-F9F0-4ED4-BC2C-32BAA9BE9656}"/>
              </a:ext>
            </a:extLst>
          </p:cNvPr>
          <p:cNvSpPr/>
          <p:nvPr/>
        </p:nvSpPr>
        <p:spPr>
          <a:xfrm>
            <a:off x="9768200" y="1813810"/>
            <a:ext cx="1866900" cy="6362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Faux</a:t>
            </a:r>
          </a:p>
        </p:txBody>
      </p:sp>
      <p:sp>
        <p:nvSpPr>
          <p:cNvPr id="27" name="Rect_2_V">
            <a:extLst>
              <a:ext uri="{FF2B5EF4-FFF2-40B4-BE49-F238E27FC236}">
                <a16:creationId xmlns:a16="http://schemas.microsoft.com/office/drawing/2014/main" id="{9B084001-D0F3-4B82-8721-CD387186E5BA}"/>
              </a:ext>
            </a:extLst>
          </p:cNvPr>
          <p:cNvSpPr/>
          <p:nvPr/>
        </p:nvSpPr>
        <p:spPr>
          <a:xfrm>
            <a:off x="7672380" y="2849670"/>
            <a:ext cx="1866900" cy="6843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8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</a:rPr>
              <a:t>Vrai</a:t>
            </a:r>
            <a:endParaRPr lang="en-US" sz="2800" dirty="0">
              <a:solidFill>
                <a:srgbClr val="000000"/>
              </a:solidFill>
              <a:latin typeface="ScolaScript_N" panose="00000400000000000000" pitchFamily="2" charset="0"/>
            </a:endParaRPr>
          </a:p>
        </p:txBody>
      </p:sp>
      <p:sp>
        <p:nvSpPr>
          <p:cNvPr id="28" name="Rect_2_F">
            <a:extLst>
              <a:ext uri="{FF2B5EF4-FFF2-40B4-BE49-F238E27FC236}">
                <a16:creationId xmlns:a16="http://schemas.microsoft.com/office/drawing/2014/main" id="{8C59C292-3D1E-47A7-A8B2-A6DF7E997331}"/>
              </a:ext>
            </a:extLst>
          </p:cNvPr>
          <p:cNvSpPr/>
          <p:nvPr/>
        </p:nvSpPr>
        <p:spPr>
          <a:xfrm>
            <a:off x="9774136" y="2844880"/>
            <a:ext cx="1866900" cy="6843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</a:rPr>
              <a:t>Faux</a:t>
            </a:r>
          </a:p>
        </p:txBody>
      </p:sp>
      <p:sp>
        <p:nvSpPr>
          <p:cNvPr id="29" name="Rect_3_V">
            <a:extLst>
              <a:ext uri="{FF2B5EF4-FFF2-40B4-BE49-F238E27FC236}">
                <a16:creationId xmlns:a16="http://schemas.microsoft.com/office/drawing/2014/main" id="{AE748064-A80F-453A-9B2F-C64C61E01208}"/>
              </a:ext>
            </a:extLst>
          </p:cNvPr>
          <p:cNvSpPr/>
          <p:nvPr/>
        </p:nvSpPr>
        <p:spPr>
          <a:xfrm>
            <a:off x="7658184" y="3875716"/>
            <a:ext cx="1866900" cy="6843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8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</a:rPr>
              <a:t>Vrai</a:t>
            </a:r>
            <a:endParaRPr lang="en-US" sz="2800" dirty="0">
              <a:solidFill>
                <a:srgbClr val="000000"/>
              </a:solidFill>
              <a:latin typeface="ScolaScript_N" panose="00000400000000000000" pitchFamily="2" charset="0"/>
            </a:endParaRPr>
          </a:p>
        </p:txBody>
      </p:sp>
      <p:sp>
        <p:nvSpPr>
          <p:cNvPr id="30" name="Rect_3_F">
            <a:extLst>
              <a:ext uri="{FF2B5EF4-FFF2-40B4-BE49-F238E27FC236}">
                <a16:creationId xmlns:a16="http://schemas.microsoft.com/office/drawing/2014/main" id="{E60CF118-4EED-497D-B200-EEC34330EAD7}"/>
              </a:ext>
            </a:extLst>
          </p:cNvPr>
          <p:cNvSpPr/>
          <p:nvPr/>
        </p:nvSpPr>
        <p:spPr>
          <a:xfrm>
            <a:off x="9768200" y="3875716"/>
            <a:ext cx="1866900" cy="6843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</a:rPr>
              <a:t>Faux</a:t>
            </a:r>
          </a:p>
        </p:txBody>
      </p:sp>
      <p:sp>
        <p:nvSpPr>
          <p:cNvPr id="31" name="Rect_4_V">
            <a:extLst>
              <a:ext uri="{FF2B5EF4-FFF2-40B4-BE49-F238E27FC236}">
                <a16:creationId xmlns:a16="http://schemas.microsoft.com/office/drawing/2014/main" id="{2F097EA8-F5D4-43C8-B76D-B5182C1EF4E1}"/>
              </a:ext>
            </a:extLst>
          </p:cNvPr>
          <p:cNvSpPr/>
          <p:nvPr/>
        </p:nvSpPr>
        <p:spPr>
          <a:xfrm>
            <a:off x="7658184" y="4680845"/>
            <a:ext cx="1866900" cy="6843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8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</a:rPr>
              <a:t>Vrai</a:t>
            </a:r>
            <a:endParaRPr lang="en-US" sz="2800" dirty="0">
              <a:solidFill>
                <a:srgbClr val="000000"/>
              </a:solidFill>
              <a:latin typeface="ScolaScript_N" panose="00000400000000000000" pitchFamily="2" charset="0"/>
            </a:endParaRPr>
          </a:p>
        </p:txBody>
      </p:sp>
      <p:sp>
        <p:nvSpPr>
          <p:cNvPr id="32" name="Rect_4_F">
            <a:extLst>
              <a:ext uri="{FF2B5EF4-FFF2-40B4-BE49-F238E27FC236}">
                <a16:creationId xmlns:a16="http://schemas.microsoft.com/office/drawing/2014/main" id="{D3B9D16F-1C44-408F-91AF-DA578D92BE04}"/>
              </a:ext>
            </a:extLst>
          </p:cNvPr>
          <p:cNvSpPr/>
          <p:nvPr/>
        </p:nvSpPr>
        <p:spPr>
          <a:xfrm>
            <a:off x="9768200" y="4699145"/>
            <a:ext cx="1866900" cy="6843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</a:rPr>
              <a:t>Faux</a:t>
            </a:r>
          </a:p>
        </p:txBody>
      </p:sp>
      <p:sp>
        <p:nvSpPr>
          <p:cNvPr id="33" name="Rect_5_V">
            <a:extLst>
              <a:ext uri="{FF2B5EF4-FFF2-40B4-BE49-F238E27FC236}">
                <a16:creationId xmlns:a16="http://schemas.microsoft.com/office/drawing/2014/main" id="{8AB1EBA2-773C-4433-91A9-64A16BC06DA2}"/>
              </a:ext>
            </a:extLst>
          </p:cNvPr>
          <p:cNvSpPr/>
          <p:nvPr/>
        </p:nvSpPr>
        <p:spPr>
          <a:xfrm>
            <a:off x="7658184" y="5667543"/>
            <a:ext cx="1866900" cy="6843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8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</a:rPr>
              <a:t>Vrai</a:t>
            </a:r>
            <a:endParaRPr lang="en-US" sz="2800" dirty="0">
              <a:solidFill>
                <a:srgbClr val="000000"/>
              </a:solidFill>
              <a:latin typeface="ScolaScript_N" panose="00000400000000000000" pitchFamily="2" charset="0"/>
            </a:endParaRPr>
          </a:p>
        </p:txBody>
      </p:sp>
      <p:sp>
        <p:nvSpPr>
          <p:cNvPr id="34" name="Rect_5_F">
            <a:extLst>
              <a:ext uri="{FF2B5EF4-FFF2-40B4-BE49-F238E27FC236}">
                <a16:creationId xmlns:a16="http://schemas.microsoft.com/office/drawing/2014/main" id="{758996F6-0782-4128-9D22-3C8078E1EC06}"/>
              </a:ext>
            </a:extLst>
          </p:cNvPr>
          <p:cNvSpPr/>
          <p:nvPr/>
        </p:nvSpPr>
        <p:spPr>
          <a:xfrm>
            <a:off x="9768200" y="5672787"/>
            <a:ext cx="1866900" cy="6843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</a:rPr>
              <a:t>Faux</a:t>
            </a:r>
          </a:p>
        </p:txBody>
      </p:sp>
      <p:sp>
        <p:nvSpPr>
          <p:cNvPr id="35" name="title">
            <a:extLst>
              <a:ext uri="{FF2B5EF4-FFF2-40B4-BE49-F238E27FC236}">
                <a16:creationId xmlns:a16="http://schemas.microsoft.com/office/drawing/2014/main" id="{87F87BBD-02F9-4509-A7A5-58D32F86A163}"/>
              </a:ext>
            </a:extLst>
          </p:cNvPr>
          <p:cNvSpPr/>
          <p:nvPr/>
        </p:nvSpPr>
        <p:spPr>
          <a:xfrm>
            <a:off x="4972935" y="1218202"/>
            <a:ext cx="2246128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Vrai ou Faux</a:t>
            </a:r>
          </a:p>
        </p:txBody>
      </p:sp>
      <p:pic>
        <p:nvPicPr>
          <p:cNvPr id="64" name="Graphic 63">
            <a:extLst>
              <a:ext uri="{FF2B5EF4-FFF2-40B4-BE49-F238E27FC236}">
                <a16:creationId xmlns:a16="http://schemas.microsoft.com/office/drawing/2014/main" id="{F8424EFE-B7C5-4C4D-BE8B-133E620F11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829783" y="6293069"/>
            <a:ext cx="292438" cy="534633"/>
          </a:xfrm>
          <a:prstGeom prst="rect">
            <a:avLst/>
          </a:prstGeom>
        </p:spPr>
      </p:pic>
      <p:pic>
        <p:nvPicPr>
          <p:cNvPr id="90" name="Graphic 89" hidden="1">
            <a:extLst>
              <a:ext uri="{FF2B5EF4-FFF2-40B4-BE49-F238E27FC236}">
                <a16:creationId xmlns:a16="http://schemas.microsoft.com/office/drawing/2014/main" id="{33E8EC0F-2477-485B-855C-3F73517E11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93302" y="4013013"/>
            <a:ext cx="842242" cy="546319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5FE8FD7E-5FE6-4B45-A623-5305E1877AD5}"/>
              </a:ext>
            </a:extLst>
          </p:cNvPr>
          <p:cNvGrpSpPr/>
          <p:nvPr/>
        </p:nvGrpSpPr>
        <p:grpSpPr>
          <a:xfrm>
            <a:off x="-3" y="1061902"/>
            <a:ext cx="12192002" cy="5882216"/>
            <a:chOff x="-3" y="1009650"/>
            <a:chExt cx="12192002" cy="5882216"/>
          </a:xfrm>
        </p:grpSpPr>
        <p:sp>
          <p:nvSpPr>
            <p:cNvPr id="38" name="Phrase 1">
              <a:extLst>
                <a:ext uri="{FF2B5EF4-FFF2-40B4-BE49-F238E27FC236}">
                  <a16:creationId xmlns:a16="http://schemas.microsoft.com/office/drawing/2014/main" id="{D42B57FB-64D6-4226-9FB8-04C0DF2C98E6}"/>
                </a:ext>
              </a:extLst>
            </p:cNvPr>
            <p:cNvSpPr/>
            <p:nvPr/>
          </p:nvSpPr>
          <p:spPr>
            <a:xfrm>
              <a:off x="609869" y="2005343"/>
              <a:ext cx="5355953" cy="5878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1. C’est la rentrée des classes. 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  <p:sp>
          <p:nvSpPr>
            <p:cNvPr id="39" name="Phrase 2">
              <a:extLst>
                <a:ext uri="{FF2B5EF4-FFF2-40B4-BE49-F238E27FC236}">
                  <a16:creationId xmlns:a16="http://schemas.microsoft.com/office/drawing/2014/main" id="{2DF0EB69-C1B9-4F43-A11F-82B17674CAF0}"/>
                </a:ext>
              </a:extLst>
            </p:cNvPr>
            <p:cNvSpPr/>
            <p:nvPr/>
          </p:nvSpPr>
          <p:spPr>
            <a:xfrm>
              <a:off x="609869" y="2870200"/>
              <a:ext cx="650723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2. Les élèves savent déjà ce qu’est le   règlement de classe. 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  <p:sp>
          <p:nvSpPr>
            <p:cNvPr id="40" name="Phrase 3">
              <a:extLst>
                <a:ext uri="{FF2B5EF4-FFF2-40B4-BE49-F238E27FC236}">
                  <a16:creationId xmlns:a16="http://schemas.microsoft.com/office/drawing/2014/main" id="{73F84007-A825-4859-A6E8-31FC0837223C}"/>
                </a:ext>
              </a:extLst>
            </p:cNvPr>
            <p:cNvSpPr/>
            <p:nvPr/>
          </p:nvSpPr>
          <p:spPr>
            <a:xfrm>
              <a:off x="609869" y="3977522"/>
              <a:ext cx="476604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3. Chadi ne sait pas nager. 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endParaRPr>
            </a:p>
          </p:txBody>
        </p:sp>
        <p:sp>
          <p:nvSpPr>
            <p:cNvPr id="41" name="Phrase 4">
              <a:extLst>
                <a:ext uri="{FF2B5EF4-FFF2-40B4-BE49-F238E27FC236}">
                  <a16:creationId xmlns:a16="http://schemas.microsoft.com/office/drawing/2014/main" id="{33455E8F-8CBF-41A1-9A10-AC1B24DB2B10}"/>
                </a:ext>
              </a:extLst>
            </p:cNvPr>
            <p:cNvSpPr/>
            <p:nvPr/>
          </p:nvSpPr>
          <p:spPr>
            <a:xfrm flipH="1">
              <a:off x="609869" y="4756201"/>
              <a:ext cx="822252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4. Karim joue du piano tous les jours</a:t>
              </a: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highlight>
                    <a:srgbClr val="FFFFFF"/>
                  </a:highlight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endParaRPr>
            </a:p>
          </p:txBody>
        </p:sp>
        <p:sp>
          <p:nvSpPr>
            <p:cNvPr id="42" name="Phrase 5">
              <a:extLst>
                <a:ext uri="{FF2B5EF4-FFF2-40B4-BE49-F238E27FC236}">
                  <a16:creationId xmlns:a16="http://schemas.microsoft.com/office/drawing/2014/main" id="{604D1499-D61D-4732-8358-A4B723D412AC}"/>
                </a:ext>
              </a:extLst>
            </p:cNvPr>
            <p:cNvSpPr/>
            <p:nvPr/>
          </p:nvSpPr>
          <p:spPr>
            <a:xfrm flipH="1">
              <a:off x="609869" y="5499186"/>
              <a:ext cx="641141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5. Alain s’est beaucoup ennuyé pendant les vacances</a:t>
              </a: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highlight>
                    <a:srgbClr val="FFFFFF"/>
                  </a:highlight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endParaRPr>
            </a:p>
          </p:txBody>
        </p:sp>
        <p:sp>
          <p:nvSpPr>
            <p:cNvPr id="43" name="Rect_1_V">
              <a:extLst>
                <a:ext uri="{FF2B5EF4-FFF2-40B4-BE49-F238E27FC236}">
                  <a16:creationId xmlns:a16="http://schemas.microsoft.com/office/drawing/2014/main" id="{A0A1A034-F7E8-44A3-A206-F5E74772EE86}"/>
                </a:ext>
              </a:extLst>
            </p:cNvPr>
            <p:cNvSpPr/>
            <p:nvPr/>
          </p:nvSpPr>
          <p:spPr>
            <a:xfrm>
              <a:off x="7658184" y="197278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 err="1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Vrai</a:t>
              </a:r>
              <a:endParaRPr lang="en-US" sz="2800" dirty="0">
                <a:solidFill>
                  <a:srgbClr val="000000"/>
                </a:solidFill>
                <a:latin typeface="ScolaScript_N" panose="00000400000000000000" pitchFamily="2" charset="0"/>
              </a:endParaRPr>
            </a:p>
          </p:txBody>
        </p:sp>
        <p:sp>
          <p:nvSpPr>
            <p:cNvPr id="44" name="Rect_1_F">
              <a:extLst>
                <a:ext uri="{FF2B5EF4-FFF2-40B4-BE49-F238E27FC236}">
                  <a16:creationId xmlns:a16="http://schemas.microsoft.com/office/drawing/2014/main" id="{4535A668-9C10-4FDB-9C57-E906DAEDC444}"/>
                </a:ext>
              </a:extLst>
            </p:cNvPr>
            <p:cNvSpPr/>
            <p:nvPr/>
          </p:nvSpPr>
          <p:spPr>
            <a:xfrm>
              <a:off x="9768200" y="197278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+mn-ea"/>
                  <a:cs typeface="+mn-cs"/>
                </a:rPr>
                <a:t>Faux</a:t>
              </a:r>
            </a:p>
          </p:txBody>
        </p:sp>
        <p:sp>
          <p:nvSpPr>
            <p:cNvPr id="45" name="Rect_2_V">
              <a:extLst>
                <a:ext uri="{FF2B5EF4-FFF2-40B4-BE49-F238E27FC236}">
                  <a16:creationId xmlns:a16="http://schemas.microsoft.com/office/drawing/2014/main" id="{4A03C306-25B4-49CE-A184-93EA77D7A6B9}"/>
                </a:ext>
              </a:extLst>
            </p:cNvPr>
            <p:cNvSpPr/>
            <p:nvPr/>
          </p:nvSpPr>
          <p:spPr>
            <a:xfrm>
              <a:off x="7658184" y="2899772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 err="1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Vrai</a:t>
              </a:r>
              <a:endParaRPr lang="en-US" sz="2800" dirty="0">
                <a:solidFill>
                  <a:srgbClr val="000000"/>
                </a:solidFill>
                <a:latin typeface="ScolaScript_N" panose="00000400000000000000" pitchFamily="2" charset="0"/>
              </a:endParaRPr>
            </a:p>
          </p:txBody>
        </p:sp>
        <p:sp>
          <p:nvSpPr>
            <p:cNvPr id="46" name="Rect_2_F">
              <a:extLst>
                <a:ext uri="{FF2B5EF4-FFF2-40B4-BE49-F238E27FC236}">
                  <a16:creationId xmlns:a16="http://schemas.microsoft.com/office/drawing/2014/main" id="{99DE85F5-8353-4B2E-A7BB-A8DECF57F9F5}"/>
                </a:ext>
              </a:extLst>
            </p:cNvPr>
            <p:cNvSpPr/>
            <p:nvPr/>
          </p:nvSpPr>
          <p:spPr>
            <a:xfrm>
              <a:off x="9759940" y="2894982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Faux</a:t>
              </a:r>
            </a:p>
          </p:txBody>
        </p:sp>
        <p:sp>
          <p:nvSpPr>
            <p:cNvPr id="47" name="Rect_3_V">
              <a:extLst>
                <a:ext uri="{FF2B5EF4-FFF2-40B4-BE49-F238E27FC236}">
                  <a16:creationId xmlns:a16="http://schemas.microsoft.com/office/drawing/2014/main" id="{7EA11702-EC13-4082-BA54-B614113CC50B}"/>
                </a:ext>
              </a:extLst>
            </p:cNvPr>
            <p:cNvSpPr/>
            <p:nvPr/>
          </p:nvSpPr>
          <p:spPr>
            <a:xfrm>
              <a:off x="7658184" y="379367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 err="1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Vrai</a:t>
              </a:r>
              <a:endParaRPr lang="en-US" sz="2800" dirty="0">
                <a:solidFill>
                  <a:srgbClr val="000000"/>
                </a:solidFill>
                <a:latin typeface="ScolaScript_N" panose="00000400000000000000" pitchFamily="2" charset="0"/>
              </a:endParaRPr>
            </a:p>
          </p:txBody>
        </p:sp>
        <p:sp>
          <p:nvSpPr>
            <p:cNvPr id="48" name="Rect_3_F">
              <a:extLst>
                <a:ext uri="{FF2B5EF4-FFF2-40B4-BE49-F238E27FC236}">
                  <a16:creationId xmlns:a16="http://schemas.microsoft.com/office/drawing/2014/main" id="{AFD48C42-BE07-4DA5-95F4-DD69CA3D09ED}"/>
                </a:ext>
              </a:extLst>
            </p:cNvPr>
            <p:cNvSpPr/>
            <p:nvPr/>
          </p:nvSpPr>
          <p:spPr>
            <a:xfrm>
              <a:off x="9768200" y="379367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Faux</a:t>
              </a:r>
            </a:p>
          </p:txBody>
        </p:sp>
        <p:sp>
          <p:nvSpPr>
            <p:cNvPr id="49" name="Rect_4_V">
              <a:extLst>
                <a:ext uri="{FF2B5EF4-FFF2-40B4-BE49-F238E27FC236}">
                  <a16:creationId xmlns:a16="http://schemas.microsoft.com/office/drawing/2014/main" id="{7FE84227-5C45-412F-AE49-6C75D5C376DB}"/>
                </a:ext>
              </a:extLst>
            </p:cNvPr>
            <p:cNvSpPr/>
            <p:nvPr/>
          </p:nvSpPr>
          <p:spPr>
            <a:xfrm>
              <a:off x="7658184" y="468987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 err="1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Vrai</a:t>
              </a:r>
              <a:endParaRPr lang="en-US" sz="2800" dirty="0">
                <a:solidFill>
                  <a:srgbClr val="000000"/>
                </a:solidFill>
                <a:latin typeface="ScolaScript_N" panose="00000400000000000000" pitchFamily="2" charset="0"/>
              </a:endParaRPr>
            </a:p>
          </p:txBody>
        </p:sp>
        <p:sp>
          <p:nvSpPr>
            <p:cNvPr id="50" name="Rect_4_F">
              <a:extLst>
                <a:ext uri="{FF2B5EF4-FFF2-40B4-BE49-F238E27FC236}">
                  <a16:creationId xmlns:a16="http://schemas.microsoft.com/office/drawing/2014/main" id="{FEA7BACE-0EC8-4ADB-87CE-673BEB3BC16C}"/>
                </a:ext>
              </a:extLst>
            </p:cNvPr>
            <p:cNvSpPr/>
            <p:nvPr/>
          </p:nvSpPr>
          <p:spPr>
            <a:xfrm>
              <a:off x="9768200" y="4708176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Faux</a:t>
              </a:r>
            </a:p>
          </p:txBody>
        </p:sp>
        <p:sp>
          <p:nvSpPr>
            <p:cNvPr id="51" name="Rect_5_V">
              <a:extLst>
                <a:ext uri="{FF2B5EF4-FFF2-40B4-BE49-F238E27FC236}">
                  <a16:creationId xmlns:a16="http://schemas.microsoft.com/office/drawing/2014/main" id="{CDF5D638-E698-475B-937F-9EC75EECDAE8}"/>
                </a:ext>
              </a:extLst>
            </p:cNvPr>
            <p:cNvSpPr/>
            <p:nvPr/>
          </p:nvSpPr>
          <p:spPr>
            <a:xfrm>
              <a:off x="7658184" y="5582875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 err="1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Vrai</a:t>
              </a:r>
              <a:endParaRPr lang="en-US" sz="2800" dirty="0">
                <a:solidFill>
                  <a:srgbClr val="000000"/>
                </a:solidFill>
                <a:latin typeface="ScolaScript_N" panose="00000400000000000000" pitchFamily="2" charset="0"/>
              </a:endParaRPr>
            </a:p>
          </p:txBody>
        </p:sp>
        <p:sp>
          <p:nvSpPr>
            <p:cNvPr id="52" name="Rect_5_F">
              <a:extLst>
                <a:ext uri="{FF2B5EF4-FFF2-40B4-BE49-F238E27FC236}">
                  <a16:creationId xmlns:a16="http://schemas.microsoft.com/office/drawing/2014/main" id="{CDCA8400-8176-4ED2-86C7-30B37C83C591}"/>
                </a:ext>
              </a:extLst>
            </p:cNvPr>
            <p:cNvSpPr/>
            <p:nvPr/>
          </p:nvSpPr>
          <p:spPr>
            <a:xfrm>
              <a:off x="9768200" y="5576629"/>
              <a:ext cx="1866900" cy="8093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US" sz="2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ScolaScript_N" panose="00000400000000000000" pitchFamily="2" charset="0"/>
                </a:rPr>
                <a:t>Faux</a:t>
              </a:r>
            </a:p>
          </p:txBody>
        </p:sp>
        <p:sp>
          <p:nvSpPr>
            <p:cNvPr id="53" name="title">
              <a:extLst>
                <a:ext uri="{FF2B5EF4-FFF2-40B4-BE49-F238E27FC236}">
                  <a16:creationId xmlns:a16="http://schemas.microsoft.com/office/drawing/2014/main" id="{5FA9E8DF-D0FF-43FD-8A09-D7B618BF4D7A}"/>
                </a:ext>
              </a:extLst>
            </p:cNvPr>
            <p:cNvSpPr/>
            <p:nvPr/>
          </p:nvSpPr>
          <p:spPr>
            <a:xfrm>
              <a:off x="4972935" y="1042927"/>
              <a:ext cx="2246128" cy="5878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0000"/>
                </a:buClr>
                <a:buSzPts val="1100"/>
                <a:buFontTx/>
                <a:buNone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Vrai ou Faux</a:t>
              </a:r>
            </a:p>
          </p:txBody>
        </p:sp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723DD7DE-0CBF-4DA9-8361-61DCE57C174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721129" y="1654822"/>
              <a:ext cx="2789466" cy="261512"/>
            </a:xfrm>
            <a:prstGeom prst="rect">
              <a:avLst/>
            </a:prstGeom>
          </p:spPr>
        </p:pic>
        <p:pic>
          <p:nvPicPr>
            <p:cNvPr id="55" name="Graphic 54">
              <a:extLst>
                <a:ext uri="{FF2B5EF4-FFF2-40B4-BE49-F238E27FC236}">
                  <a16:creationId xmlns:a16="http://schemas.microsoft.com/office/drawing/2014/main" id="{388A921C-F9FB-4052-9865-693E83C789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alphaModFix amt="60000"/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24442" y="1177182"/>
              <a:ext cx="1508017" cy="670704"/>
            </a:xfrm>
            <a:prstGeom prst="rect">
              <a:avLst/>
            </a:prstGeom>
          </p:spPr>
        </p:pic>
        <p:pic>
          <p:nvPicPr>
            <p:cNvPr id="56" name="Graphic 55">
              <a:extLst>
                <a:ext uri="{FF2B5EF4-FFF2-40B4-BE49-F238E27FC236}">
                  <a16:creationId xmlns:a16="http://schemas.microsoft.com/office/drawing/2014/main" id="{675927A3-D77E-4013-B5B9-6B4D10409C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alphaModFix amt="60000"/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655567" y="1113403"/>
              <a:ext cx="1508017" cy="670704"/>
            </a:xfrm>
            <a:prstGeom prst="rect">
              <a:avLst/>
            </a:prstGeom>
          </p:spPr>
        </p:pic>
        <p:pic>
          <p:nvPicPr>
            <p:cNvPr id="57" name="Picture 51">
              <a:extLst>
                <a:ext uri="{FF2B5EF4-FFF2-40B4-BE49-F238E27FC236}">
                  <a16:creationId xmlns:a16="http://schemas.microsoft.com/office/drawing/2014/main" id="{93C1C92D-C37A-4FB7-9563-6E0289978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11116394" y="2155953"/>
              <a:ext cx="375379" cy="44297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8" name="Picture 53">
              <a:extLst>
                <a:ext uri="{FF2B5EF4-FFF2-40B4-BE49-F238E27FC236}">
                  <a16:creationId xmlns:a16="http://schemas.microsoft.com/office/drawing/2014/main" id="{6E2AB204-75C6-4DD6-8EFE-6F3FE0812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8963683" y="2145411"/>
              <a:ext cx="500502" cy="46421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9" name="Picture 53">
              <a:extLst>
                <a:ext uri="{FF2B5EF4-FFF2-40B4-BE49-F238E27FC236}">
                  <a16:creationId xmlns:a16="http://schemas.microsoft.com/office/drawing/2014/main" id="{66D7EF54-E402-4381-96A8-D4B155D0B4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8963683" y="3084627"/>
              <a:ext cx="500502" cy="46421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0" name="Picture 53">
              <a:extLst>
                <a:ext uri="{FF2B5EF4-FFF2-40B4-BE49-F238E27FC236}">
                  <a16:creationId xmlns:a16="http://schemas.microsoft.com/office/drawing/2014/main" id="{E04586A8-D39F-4C7C-A359-72507A30A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10991271" y="3995797"/>
              <a:ext cx="500502" cy="46421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1" name="Picture 53">
              <a:extLst>
                <a:ext uri="{FF2B5EF4-FFF2-40B4-BE49-F238E27FC236}">
                  <a16:creationId xmlns:a16="http://schemas.microsoft.com/office/drawing/2014/main" id="{679FF5FD-7D69-4E05-981A-A7C7B1CCB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10992897" y="4910297"/>
              <a:ext cx="500502" cy="46421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2" name="Picture 53">
              <a:extLst>
                <a:ext uri="{FF2B5EF4-FFF2-40B4-BE49-F238E27FC236}">
                  <a16:creationId xmlns:a16="http://schemas.microsoft.com/office/drawing/2014/main" id="{A1EE17D8-DE21-4264-AB75-EEE6AFB0F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8963582" y="5744133"/>
              <a:ext cx="500502" cy="46421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3" name="Picture 51">
              <a:extLst>
                <a:ext uri="{FF2B5EF4-FFF2-40B4-BE49-F238E27FC236}">
                  <a16:creationId xmlns:a16="http://schemas.microsoft.com/office/drawing/2014/main" id="{3663145B-6748-463D-B440-E9BAC2F32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11117740" y="3056195"/>
              <a:ext cx="375379" cy="44297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5" name="Picture 51">
              <a:extLst>
                <a:ext uri="{FF2B5EF4-FFF2-40B4-BE49-F238E27FC236}">
                  <a16:creationId xmlns:a16="http://schemas.microsoft.com/office/drawing/2014/main" id="{7F571122-D530-4A30-9104-A5FA979F3D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9020511" y="3966225"/>
              <a:ext cx="375379" cy="44297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6" name="Picture 51">
              <a:extLst>
                <a:ext uri="{FF2B5EF4-FFF2-40B4-BE49-F238E27FC236}">
                  <a16:creationId xmlns:a16="http://schemas.microsoft.com/office/drawing/2014/main" id="{7F3F58E9-CC23-43C4-9E67-C7B083F52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9020510" y="4876567"/>
              <a:ext cx="375379" cy="44297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7" name="Picture 51">
              <a:extLst>
                <a:ext uri="{FF2B5EF4-FFF2-40B4-BE49-F238E27FC236}">
                  <a16:creationId xmlns:a16="http://schemas.microsoft.com/office/drawing/2014/main" id="{88B99648-7668-4CA7-BBB1-3209C0FAF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11116393" y="5789368"/>
              <a:ext cx="375379" cy="44297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8" name="Graphic 67">
              <a:extLst>
                <a:ext uri="{FF2B5EF4-FFF2-40B4-BE49-F238E27FC236}">
                  <a16:creationId xmlns:a16="http://schemas.microsoft.com/office/drawing/2014/main" id="{8BFA99FC-D065-44DA-BE54-726C4AAA37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829783" y="6293069"/>
              <a:ext cx="292438" cy="534633"/>
            </a:xfrm>
            <a:prstGeom prst="rect">
              <a:avLst/>
            </a:prstGeom>
          </p:spPr>
        </p:pic>
        <p:sp>
          <p:nvSpPr>
            <p:cNvPr id="69" name="Rectangle 4">
              <a:extLst>
                <a:ext uri="{FF2B5EF4-FFF2-40B4-BE49-F238E27FC236}">
                  <a16:creationId xmlns:a16="http://schemas.microsoft.com/office/drawing/2014/main" id="{12B2B2BF-8F10-4EE2-B03B-C35F1D1B2029}"/>
                </a:ext>
              </a:extLst>
            </p:cNvPr>
            <p:cNvSpPr/>
            <p:nvPr/>
          </p:nvSpPr>
          <p:spPr>
            <a:xfrm>
              <a:off x="-2" y="1009650"/>
              <a:ext cx="12192000" cy="58483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endParaRPr>
            </a:p>
          </p:txBody>
        </p:sp>
        <p:pic>
          <p:nvPicPr>
            <p:cNvPr id="70" name="Graphic 69">
              <a:extLst>
                <a:ext uri="{FF2B5EF4-FFF2-40B4-BE49-F238E27FC236}">
                  <a16:creationId xmlns:a16="http://schemas.microsoft.com/office/drawing/2014/main" id="{E39B8CD5-7A83-4C61-89A1-05DEF9256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-2" y="1043167"/>
              <a:ext cx="12192000" cy="3457575"/>
            </a:xfrm>
            <a:prstGeom prst="rect">
              <a:avLst/>
            </a:prstGeom>
          </p:spPr>
        </p:pic>
        <p:pic>
          <p:nvPicPr>
            <p:cNvPr id="71" name="Graphic 70">
              <a:extLst>
                <a:ext uri="{FF2B5EF4-FFF2-40B4-BE49-F238E27FC236}">
                  <a16:creationId xmlns:a16="http://schemas.microsoft.com/office/drawing/2014/main" id="{816D4313-AADA-4613-852E-26B958F2F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-2" y="3541994"/>
              <a:ext cx="12192000" cy="3349872"/>
            </a:xfrm>
            <a:prstGeom prst="rect">
              <a:avLst/>
            </a:prstGeom>
          </p:spPr>
        </p:pic>
        <p:pic>
          <p:nvPicPr>
            <p:cNvPr id="72" name="Graphic 71">
              <a:extLst>
                <a:ext uri="{FF2B5EF4-FFF2-40B4-BE49-F238E27FC236}">
                  <a16:creationId xmlns:a16="http://schemas.microsoft.com/office/drawing/2014/main" id="{62BC4EC6-8B30-4EC7-A1E1-ADC857035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-2" y="5593418"/>
              <a:ext cx="12192001" cy="1298448"/>
            </a:xfrm>
            <a:prstGeom prst="rect">
              <a:avLst/>
            </a:prstGeom>
          </p:spPr>
        </p:pic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DEA7B1B8-65CE-4D77-91DF-1BEDDB5AE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-3" y="4882091"/>
              <a:ext cx="2860600" cy="1643323"/>
            </a:xfrm>
            <a:prstGeom prst="rect">
              <a:avLst/>
            </a:prstGeom>
          </p:spPr>
        </p:pic>
        <p:pic>
          <p:nvPicPr>
            <p:cNvPr id="82" name="Graphic 81">
              <a:extLst>
                <a:ext uri="{FF2B5EF4-FFF2-40B4-BE49-F238E27FC236}">
                  <a16:creationId xmlns:a16="http://schemas.microsoft.com/office/drawing/2014/main" id="{ED3A9527-CE82-4EC5-8AC6-7B077168F9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8718364" y="4283238"/>
              <a:ext cx="293320" cy="293320"/>
            </a:xfrm>
            <a:prstGeom prst="rect">
              <a:avLst/>
            </a:prstGeom>
          </p:spPr>
        </p:pic>
        <p:pic>
          <p:nvPicPr>
            <p:cNvPr id="83" name="Graphic 82">
              <a:extLst>
                <a:ext uri="{FF2B5EF4-FFF2-40B4-BE49-F238E27FC236}">
                  <a16:creationId xmlns:a16="http://schemas.microsoft.com/office/drawing/2014/main" id="{E5B1C51D-A403-4409-AED9-1459F3F541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8691204" y="3265811"/>
              <a:ext cx="3472380" cy="890777"/>
            </a:xfrm>
            <a:prstGeom prst="rect">
              <a:avLst/>
            </a:prstGeom>
          </p:spPr>
        </p:pic>
        <p:pic>
          <p:nvPicPr>
            <p:cNvPr id="84" name="Graphic 83">
              <a:extLst>
                <a:ext uri="{FF2B5EF4-FFF2-40B4-BE49-F238E27FC236}">
                  <a16:creationId xmlns:a16="http://schemas.microsoft.com/office/drawing/2014/main" id="{BD319B1A-41E5-49A8-A321-C20AFA980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655396" y="1677247"/>
              <a:ext cx="2269885" cy="2320894"/>
            </a:xfrm>
            <a:prstGeom prst="rect">
              <a:avLst/>
            </a:prstGeom>
          </p:spPr>
        </p:pic>
        <p:pic>
          <p:nvPicPr>
            <p:cNvPr id="85" name="Graphic 84">
              <a:extLst>
                <a:ext uri="{FF2B5EF4-FFF2-40B4-BE49-F238E27FC236}">
                  <a16:creationId xmlns:a16="http://schemas.microsoft.com/office/drawing/2014/main" id="{2D8A0B54-39E4-426B-95E8-A7772C4D6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672380" y="3406545"/>
              <a:ext cx="842242" cy="546319"/>
            </a:xfrm>
            <a:prstGeom prst="rect">
              <a:avLst/>
            </a:prstGeom>
          </p:spPr>
        </p:pic>
        <p:pic>
          <p:nvPicPr>
            <p:cNvPr id="86" name="Graphic 82">
              <a:extLst>
                <a:ext uri="{FF2B5EF4-FFF2-40B4-BE49-F238E27FC236}">
                  <a16:creationId xmlns:a16="http://schemas.microsoft.com/office/drawing/2014/main" id="{DE271892-B94D-4B94-818B-4D9A79589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518000" y="2182933"/>
              <a:ext cx="4381877" cy="4381877"/>
            </a:xfrm>
            <a:prstGeom prst="rect">
              <a:avLst/>
            </a:prstGeom>
          </p:spPr>
        </p:pic>
        <p:pic>
          <p:nvPicPr>
            <p:cNvPr id="87" name="Picture 86" descr="A picture containing tripod&#10;&#10;Description automatically generated">
              <a:extLst>
                <a:ext uri="{FF2B5EF4-FFF2-40B4-BE49-F238E27FC236}">
                  <a16:creationId xmlns:a16="http://schemas.microsoft.com/office/drawing/2014/main" id="{D7D56F37-62A5-414C-94F1-F4A181699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22117" y="3506497"/>
              <a:ext cx="1866900" cy="1316582"/>
            </a:xfrm>
            <a:prstGeom prst="rect">
              <a:avLst/>
            </a:prstGeom>
          </p:spPr>
        </p:pic>
        <p:grpSp>
          <p:nvGrpSpPr>
            <p:cNvPr id="88" name="Group 15">
              <a:extLst>
                <a:ext uri="{FF2B5EF4-FFF2-40B4-BE49-F238E27FC236}">
                  <a16:creationId xmlns:a16="http://schemas.microsoft.com/office/drawing/2014/main" id="{FBF10D7C-545F-4C0B-9FA4-FE310E112933}"/>
                </a:ext>
              </a:extLst>
            </p:cNvPr>
            <p:cNvGrpSpPr/>
            <p:nvPr/>
          </p:nvGrpSpPr>
          <p:grpSpPr>
            <a:xfrm>
              <a:off x="4250912" y="1197579"/>
              <a:ext cx="4944131" cy="1807751"/>
              <a:chOff x="3946112" y="-1682019"/>
              <a:chExt cx="4944131" cy="1807751"/>
            </a:xfrm>
          </p:grpSpPr>
          <p:sp>
            <p:nvSpPr>
              <p:cNvPr id="89" name="Speech Bubble: Oval 88">
                <a:extLst>
                  <a:ext uri="{FF2B5EF4-FFF2-40B4-BE49-F238E27FC236}">
                    <a16:creationId xmlns:a16="http://schemas.microsoft.com/office/drawing/2014/main" id="{64A6EDCF-E089-44EC-B8CC-06656E2F450F}"/>
                  </a:ext>
                </a:extLst>
              </p:cNvPr>
              <p:cNvSpPr/>
              <p:nvPr/>
            </p:nvSpPr>
            <p:spPr>
              <a:xfrm>
                <a:off x="3946112" y="-1682019"/>
                <a:ext cx="1295400" cy="762000"/>
              </a:xfrm>
              <a:prstGeom prst="wedgeEllipseCallout">
                <a:avLst>
                  <a:gd name="adj1" fmla="val -26602"/>
                  <a:gd name="adj2" fmla="val 134914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colaScript_N" panose="00000400000000000000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91" name="Speech Bubble: Oval 90">
                <a:extLst>
                  <a:ext uri="{FF2B5EF4-FFF2-40B4-BE49-F238E27FC236}">
                    <a16:creationId xmlns:a16="http://schemas.microsoft.com/office/drawing/2014/main" id="{AAD746FE-CC53-4988-9191-9BAFB08F56CC}"/>
                  </a:ext>
                </a:extLst>
              </p:cNvPr>
              <p:cNvSpPr/>
              <p:nvPr/>
            </p:nvSpPr>
            <p:spPr>
              <a:xfrm>
                <a:off x="7594843" y="-1119829"/>
                <a:ext cx="1295400" cy="762000"/>
              </a:xfrm>
              <a:prstGeom prst="wedgeEllipseCallout">
                <a:avLst>
                  <a:gd name="adj1" fmla="val -58955"/>
                  <a:gd name="adj2" fmla="val 122414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colaScript_N" panose="00000400000000000000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92" name="Speech Bubble: Oval 91">
                <a:extLst>
                  <a:ext uri="{FF2B5EF4-FFF2-40B4-BE49-F238E27FC236}">
                    <a16:creationId xmlns:a16="http://schemas.microsoft.com/office/drawing/2014/main" id="{6F1F730C-131D-4545-9484-012BC440D5CB}"/>
                  </a:ext>
                </a:extLst>
              </p:cNvPr>
              <p:cNvSpPr/>
              <p:nvPr/>
            </p:nvSpPr>
            <p:spPr>
              <a:xfrm>
                <a:off x="4682493" y="-636268"/>
                <a:ext cx="1295400" cy="762000"/>
              </a:xfrm>
              <a:prstGeom prst="wedgeEllipseCallout">
                <a:avLst>
                  <a:gd name="adj1" fmla="val 37909"/>
                  <a:gd name="adj2" fmla="val 63657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colaScript_N" panose="00000400000000000000" pitchFamily="2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5CF1122-3838-46A8-BF01-2FC893B18413}"/>
              </a:ext>
            </a:extLst>
          </p:cNvPr>
          <p:cNvSpPr txBox="1"/>
          <p:nvPr/>
        </p:nvSpPr>
        <p:spPr>
          <a:xfrm>
            <a:off x="-1" y="533050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Compréhension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orale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endParaRPr kumimoji="0" lang="fr-FR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347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50"/>
                            </p:stCondLst>
                            <p:childTnLst>
                              <p:par>
                                <p:cTn id="6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E7A3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7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BBFBF"/>
                                      </p:to>
                                    </p:animClr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E7A3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BBFBF"/>
                                      </p:to>
                                    </p:animClr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8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BBFBF"/>
                                      </p:to>
                                    </p:animClr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8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BBFBF"/>
                                      </p:to>
                                    </p:animClr>
                                    <p:set>
                                      <p:cBhvr>
                                        <p:cTn id="1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8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BBFBF"/>
                                      </p:to>
                                    </p:animClr>
                                    <p:set>
                                      <p:cBhvr>
                                        <p:cTn id="12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E7A3"/>
                                      </p:to>
                                    </p:animClr>
                                    <p:set>
                                      <p:cBhvr>
                                        <p:cTn id="1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E7A3"/>
                                      </p:to>
                                    </p:animClr>
                                    <p:set>
                                      <p:cBhvr>
                                        <p:cTn id="1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5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E7A3"/>
                                      </p:to>
                                    </p:animClr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6" grpId="1" animBg="1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1" grpId="0" animBg="1"/>
      <p:bldP spid="31" grpId="1" animBg="1"/>
      <p:bldP spid="32" grpId="0" animBg="1"/>
      <p:bldP spid="33" grpId="0" animBg="1"/>
      <p:bldP spid="34" grpId="0" animBg="1"/>
      <p:bldP spid="3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xp.O">
            <a:extLst>
              <a:ext uri="{FF2B5EF4-FFF2-40B4-BE49-F238E27FC236}">
                <a16:creationId xmlns:a16="http://schemas.microsoft.com/office/drawing/2014/main" id="{CE1CA46D-A4FA-43C1-ABC8-96D7693C93B8}"/>
              </a:ext>
            </a:extLst>
          </p:cNvPr>
          <p:cNvSpPr txBox="1"/>
          <p:nvPr/>
        </p:nvSpPr>
        <p:spPr>
          <a:xfrm>
            <a:off x="-1" y="538005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Expression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orale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endParaRPr kumimoji="0" lang="fr-FR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2" name="Bonjour"/>
          <p:cNvSpPr/>
          <p:nvPr/>
        </p:nvSpPr>
        <p:spPr>
          <a:xfrm>
            <a:off x="453824" y="1393572"/>
            <a:ext cx="1395663" cy="55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Bonjour,</a:t>
            </a:r>
          </a:p>
        </p:txBody>
      </p:sp>
      <p:sp>
        <p:nvSpPr>
          <p:cNvPr id="3" name="Q 1"/>
          <p:cNvSpPr/>
          <p:nvPr/>
        </p:nvSpPr>
        <p:spPr>
          <a:xfrm>
            <a:off x="453824" y="2032742"/>
            <a:ext cx="4280339" cy="552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>
                  <a:lumMod val="65000"/>
                  <a:lumOff val="35000"/>
                </a:srgbClr>
              </a:buClr>
              <a:buSzPct val="100000"/>
              <a:buFontTx/>
              <a:buNone/>
              <a:tabLst/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1. Comment t’appelles-tu ?</a:t>
            </a:r>
          </a:p>
        </p:txBody>
      </p:sp>
      <p:sp>
        <p:nvSpPr>
          <p:cNvPr id="4" name="Q 2"/>
          <p:cNvSpPr/>
          <p:nvPr/>
        </p:nvSpPr>
        <p:spPr>
          <a:xfrm>
            <a:off x="426733" y="2765285"/>
            <a:ext cx="4730782" cy="552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>
                  <a:lumMod val="65000"/>
                  <a:lumOff val="35000"/>
                </a:srgbClr>
              </a:buClr>
              <a:buSzPct val="100000"/>
              <a:buFontTx/>
              <a:buNone/>
              <a:tabLst/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2. Quelle est ta nationalité ? </a:t>
            </a:r>
          </a:p>
        </p:txBody>
      </p:sp>
      <p:sp>
        <p:nvSpPr>
          <p:cNvPr id="5" name="Q 3"/>
          <p:cNvSpPr/>
          <p:nvPr/>
        </p:nvSpPr>
        <p:spPr>
          <a:xfrm>
            <a:off x="453824" y="3497828"/>
            <a:ext cx="405752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3. Quels sont tes loisirs?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</p:txBody>
      </p:sp>
      <p:sp>
        <p:nvSpPr>
          <p:cNvPr id="8" name="Moi"/>
          <p:cNvSpPr/>
          <p:nvPr/>
        </p:nvSpPr>
        <p:spPr>
          <a:xfrm>
            <a:off x="3949492" y="3508802"/>
            <a:ext cx="83134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  Moi, j’aime lire des contes</a:t>
            </a:r>
            <a:r>
              <a:rPr lang="fr-FR" sz="2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. Et toi ? Qu’est-ce que 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</p:txBody>
      </p:sp>
      <p:sp>
        <p:nvSpPr>
          <p:cNvPr id="10" name="Qu"/>
          <p:cNvSpPr/>
          <p:nvPr/>
        </p:nvSpPr>
        <p:spPr>
          <a:xfrm>
            <a:off x="880929" y="3961170"/>
            <a:ext cx="5915402" cy="552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>
                  <a:lumMod val="65000"/>
                  <a:lumOff val="35000"/>
                </a:srgbClr>
              </a:buClr>
              <a:buSzPct val="100000"/>
              <a:buFontTx/>
              <a:buNone/>
              <a:tabLst/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tu aimes faire dans ton temps libre ? </a:t>
            </a:r>
          </a:p>
        </p:txBody>
      </p:sp>
      <p:sp>
        <p:nvSpPr>
          <p:cNvPr id="11" name="Q 4"/>
          <p:cNvSpPr/>
          <p:nvPr/>
        </p:nvSpPr>
        <p:spPr>
          <a:xfrm>
            <a:off x="453824" y="4729355"/>
            <a:ext cx="9664817" cy="55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>
                  <a:lumMod val="65000"/>
                  <a:lumOff val="35000"/>
                </a:srgbClr>
              </a:buClr>
              <a:buSzPct val="100000"/>
              <a:buFontTx/>
              <a:buNone/>
              <a:tabLst/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4. Comment faut-il se comporter en classe ? (Cite 2 actions)</a:t>
            </a:r>
          </a:p>
        </p:txBody>
      </p:sp>
      <p:sp>
        <p:nvSpPr>
          <p:cNvPr id="12" name="Q 5"/>
          <p:cNvSpPr/>
          <p:nvPr/>
        </p:nvSpPr>
        <p:spPr>
          <a:xfrm>
            <a:off x="453824" y="5434480"/>
            <a:ext cx="9664817" cy="55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>
                  <a:lumMod val="65000"/>
                  <a:lumOff val="35000"/>
                </a:srgbClr>
              </a:buClr>
              <a:buSzPct val="100000"/>
              <a:buFontTx/>
              <a:buNone/>
              <a:tabLst/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5. Que faut-il éviter de faire en classe ? (Cite 2 actions)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8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86;ga8fa120639_0_193">
            <a:extLst>
              <a:ext uri="{FF2B5EF4-FFF2-40B4-BE49-F238E27FC236}">
                <a16:creationId xmlns:a16="http://schemas.microsoft.com/office/drawing/2014/main" id="{22AD8A98-9D07-4A9E-98C8-059CCB79EBAD}"/>
              </a:ext>
            </a:extLst>
          </p:cNvPr>
          <p:cNvSpPr txBox="1"/>
          <p:nvPr/>
        </p:nvSpPr>
        <p:spPr>
          <a:xfrm>
            <a:off x="505575" y="1327453"/>
            <a:ext cx="7317625" cy="4805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fr-FR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La rentrée</a:t>
            </a: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Dani passe des vacances agréables à la campagne, dans la ferme de ses grands-parents. Trois mois de pur bonheur ! Son grand-père lui apprend à s’occuper des volailles, à traire les vaches et à monter à cheval. Mais, chaque chose a une fin. C’est bientôt la rentrée des classes, Dani doit bientôt reprendre le chemin de l’école.</a:t>
            </a: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   </a:t>
            </a: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02C149-83D6-4229-A8B7-C8F6E272F01C}"/>
              </a:ext>
            </a:extLst>
          </p:cNvPr>
          <p:cNvSpPr txBox="1"/>
          <p:nvPr/>
        </p:nvSpPr>
        <p:spPr>
          <a:xfrm>
            <a:off x="0" y="548521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Lecture et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compréhension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écrite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349E47A-878C-4C3A-94E8-30FD3730F612}"/>
              </a:ext>
            </a:extLst>
          </p:cNvPr>
          <p:cNvGrpSpPr/>
          <p:nvPr/>
        </p:nvGrpSpPr>
        <p:grpSpPr>
          <a:xfrm>
            <a:off x="8183301" y="1206746"/>
            <a:ext cx="3865946" cy="5529720"/>
            <a:chOff x="8183301" y="1206746"/>
            <a:chExt cx="3865946" cy="5529720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FCD3636E-266C-4B63-AF31-0877351665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18" r="12009"/>
            <a:stretch/>
          </p:blipFill>
          <p:spPr>
            <a:xfrm>
              <a:off x="8183301" y="1206746"/>
              <a:ext cx="3865946" cy="5529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26" name="Picture 2" descr="Village, Rainbow, Mountains, Forest, Watercolor">
              <a:extLst>
                <a:ext uri="{FF2B5EF4-FFF2-40B4-BE49-F238E27FC236}">
                  <a16:creationId xmlns:a16="http://schemas.microsoft.com/office/drawing/2014/main" id="{93730290-5369-4C4C-9832-A13CD6EC492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16666" r="5556" b="16666"/>
            <a:stretch/>
          </p:blipFill>
          <p:spPr bwMode="auto">
            <a:xfrm>
              <a:off x="8677458" y="1455632"/>
              <a:ext cx="2678555" cy="1607133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2E1131E9-7A1D-4DC0-974F-384A8C3876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506" r="54578"/>
          <a:stretch/>
        </p:blipFill>
        <p:spPr>
          <a:xfrm flipH="1">
            <a:off x="8305800" y="914400"/>
            <a:ext cx="3886200" cy="5943600"/>
          </a:xfrm>
          <a:prstGeom prst="rect">
            <a:avLst/>
          </a:prstGeom>
        </p:spPr>
      </p:pic>
      <p:sp>
        <p:nvSpPr>
          <p:cNvPr id="8" name="Google Shape;186;ga8fa120639_0_193">
            <a:extLst>
              <a:ext uri="{FF2B5EF4-FFF2-40B4-BE49-F238E27FC236}">
                <a16:creationId xmlns:a16="http://schemas.microsoft.com/office/drawing/2014/main" id="{22AD8A98-9D07-4A9E-98C8-059CCB79EBAD}"/>
              </a:ext>
            </a:extLst>
          </p:cNvPr>
          <p:cNvSpPr txBox="1"/>
          <p:nvPr/>
        </p:nvSpPr>
        <p:spPr>
          <a:xfrm>
            <a:off x="499491" y="1197203"/>
            <a:ext cx="7806309" cy="5377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Se promener en pleine nature, s’amuser toute la journée, dormir à la belle étoile, tout est fini ! L’été est terminé trop vite, tel un rêve !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Il faut s’habituer de nouveau à se tenir tranquille en classe, à faire d’interminables devoirs et, surtout, à respirer l’air pollué de la ville !</a:t>
            </a: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Une seule idée le console: il va revoir ses camarades de classe. Ils lui ont bien manqué !</a:t>
            </a: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8DCF55-02FA-4238-9395-E0369BAD08DE}"/>
              </a:ext>
            </a:extLst>
          </p:cNvPr>
          <p:cNvSpPr txBox="1"/>
          <p:nvPr/>
        </p:nvSpPr>
        <p:spPr>
          <a:xfrm>
            <a:off x="0" y="548521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Lecture et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compréhension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écrite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9A60A848-5B33-46F0-954D-2A9394CA3A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8970564" y="1562100"/>
            <a:ext cx="2867025" cy="4838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955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99287C-3EB1-42D5-AEFF-95643A66C549}"/>
              </a:ext>
            </a:extLst>
          </p:cNvPr>
          <p:cNvSpPr txBox="1"/>
          <p:nvPr/>
        </p:nvSpPr>
        <p:spPr>
          <a:xfrm>
            <a:off x="0" y="548521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Lecture et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compréhension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écrite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Q 1"/>
          <p:cNvSpPr/>
          <p:nvPr/>
        </p:nvSpPr>
        <p:spPr>
          <a:xfrm>
            <a:off x="467408" y="1581984"/>
            <a:ext cx="6472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80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Ex: Où Dani passe-t-il ses vacances ?</a:t>
            </a:r>
            <a:endParaRPr kumimoji="0" lang="fr-FR" sz="280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</p:txBody>
      </p:sp>
      <p:sp>
        <p:nvSpPr>
          <p:cNvPr id="5" name="phrase"/>
          <p:cNvSpPr/>
          <p:nvPr/>
        </p:nvSpPr>
        <p:spPr>
          <a:xfrm flipH="1">
            <a:off x="467408" y="2553892"/>
            <a:ext cx="95860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8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Il passe ses vacances </a:t>
            </a:r>
          </a:p>
        </p:txBody>
      </p:sp>
      <p:grpSp>
        <p:nvGrpSpPr>
          <p:cNvPr id="7" name="C1">
            <a:extLst>
              <a:ext uri="{FF2B5EF4-FFF2-40B4-BE49-F238E27FC236}">
                <a16:creationId xmlns:a16="http://schemas.microsoft.com/office/drawing/2014/main" id="{7E3F5D5C-367A-4740-B9E3-1B0204A4AB0C}"/>
              </a:ext>
            </a:extLst>
          </p:cNvPr>
          <p:cNvGrpSpPr/>
          <p:nvPr/>
        </p:nvGrpSpPr>
        <p:grpSpPr>
          <a:xfrm>
            <a:off x="1085394" y="3430989"/>
            <a:ext cx="3257623" cy="2765951"/>
            <a:chOff x="2218636" y="3830283"/>
            <a:chExt cx="3257623" cy="2765951"/>
          </a:xfrm>
        </p:grpSpPr>
        <p:sp>
          <p:nvSpPr>
            <p:cNvPr id="6" name="au bord de la mer"/>
            <p:cNvSpPr/>
            <p:nvPr/>
          </p:nvSpPr>
          <p:spPr>
            <a:xfrm>
              <a:off x="2218636" y="3830283"/>
              <a:ext cx="325762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4A66AC">
                    <a:lumMod val="75000"/>
                  </a:srgbClr>
                </a:buClr>
                <a:buSzPts val="1100"/>
                <a:tabLst/>
                <a:defRPr/>
              </a:pP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au bord de la mer.</a:t>
              </a:r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9F3E59F7-CE46-414A-8C95-1A8FEA1B3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504318" y="4348334"/>
              <a:ext cx="2247900" cy="22479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0" name="C2">
            <a:extLst>
              <a:ext uri="{FF2B5EF4-FFF2-40B4-BE49-F238E27FC236}">
                <a16:creationId xmlns:a16="http://schemas.microsoft.com/office/drawing/2014/main" id="{95214F90-2FEF-4510-89A4-BE3732BBC4C9}"/>
              </a:ext>
            </a:extLst>
          </p:cNvPr>
          <p:cNvGrpSpPr/>
          <p:nvPr/>
        </p:nvGrpSpPr>
        <p:grpSpPr>
          <a:xfrm>
            <a:off x="4933602" y="3429000"/>
            <a:ext cx="2663479" cy="2768721"/>
            <a:chOff x="5552402" y="3830283"/>
            <a:chExt cx="2663479" cy="2768721"/>
          </a:xfrm>
        </p:grpSpPr>
        <p:sp>
          <p:nvSpPr>
            <p:cNvPr id="8" name="a la campagne"/>
            <p:cNvSpPr/>
            <p:nvPr/>
          </p:nvSpPr>
          <p:spPr>
            <a:xfrm>
              <a:off x="5569003" y="3830283"/>
              <a:ext cx="26468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4A66AC">
                    <a:lumMod val="75000"/>
                  </a:srgbClr>
                </a:buClr>
                <a:buSzPts val="1100"/>
              </a:pPr>
              <a:r>
                <a:rPr lang="fr-FR" sz="2800" kern="0" dirty="0">
                  <a:solidFill>
                    <a:srgbClr val="0070C0"/>
                  </a:solidFill>
                  <a:latin typeface="ScolaScript_N" panose="00000400000000000000" pitchFamily="2" charset="0"/>
                  <a:cs typeface="Calibri"/>
                  <a:sym typeface="Calibri"/>
                </a:rPr>
                <a:t>à la campagne.</a:t>
              </a:r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91FA1C57-00C4-4B7C-AD67-8855EDBDC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52402" y="4349580"/>
              <a:ext cx="2249424" cy="224942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1" name="C3">
            <a:extLst>
              <a:ext uri="{FF2B5EF4-FFF2-40B4-BE49-F238E27FC236}">
                <a16:creationId xmlns:a16="http://schemas.microsoft.com/office/drawing/2014/main" id="{1FA8D464-5BCA-4F5E-BFAC-E0BB45568D90}"/>
              </a:ext>
            </a:extLst>
          </p:cNvPr>
          <p:cNvGrpSpPr/>
          <p:nvPr/>
        </p:nvGrpSpPr>
        <p:grpSpPr>
          <a:xfrm>
            <a:off x="8166122" y="3430227"/>
            <a:ext cx="2593980" cy="2766713"/>
            <a:chOff x="8580466" y="3830283"/>
            <a:chExt cx="2593980" cy="2766713"/>
          </a:xfrm>
        </p:grpSpPr>
        <p:sp>
          <p:nvSpPr>
            <p:cNvPr id="9" name="a la montagne"/>
            <p:cNvSpPr/>
            <p:nvPr/>
          </p:nvSpPr>
          <p:spPr>
            <a:xfrm>
              <a:off x="8580466" y="3830283"/>
              <a:ext cx="259398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4A66AC">
                    <a:lumMod val="75000"/>
                  </a:srgbClr>
                </a:buClr>
                <a:buSzPct val="50000"/>
                <a:tabLst/>
                <a:defRPr/>
              </a:pPr>
              <a:r>
                <a:rPr lang="fr-FR" sz="2800" kern="0" dirty="0">
                  <a:solidFill>
                    <a:srgbClr val="0070C0"/>
                  </a:solidFill>
                  <a:latin typeface="ScolaScript_N" panose="00000400000000000000" pitchFamily="2" charset="0"/>
                  <a:cs typeface="Calibri"/>
                  <a:sym typeface="Calibri"/>
                </a:rPr>
                <a:t>à la montagne</a:t>
              </a:r>
              <a:r>
                <a:rPr kumimoji="0" lang="fr-FR" sz="2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</a:schemeClr>
                  </a:solidFill>
                  <a:effectLst/>
                  <a:uLnTx/>
                  <a:uFillTx/>
                  <a:latin typeface="ScolaScript_N" panose="00000400000000000000" pitchFamily="2" charset="0"/>
                  <a:ea typeface="Calibri"/>
                  <a:cs typeface="Calibri"/>
                  <a:sym typeface="Calibri"/>
                </a:rPr>
                <a:t>.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91DA4976-A585-48A2-A421-94B178E0B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602010" y="4347572"/>
              <a:ext cx="2259972" cy="224942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id="{36ADAD4B-1C98-4CEC-A216-5AFCA6B1C6F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43812" y="5949459"/>
            <a:ext cx="393853" cy="72003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27A35DE-87DB-41BA-B473-16D606DC35F5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8733" y="4145951"/>
            <a:ext cx="524256" cy="61650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A3A8214-29B8-4AC9-B991-E939E5E77F6A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6628" y="3883273"/>
            <a:ext cx="675568" cy="62733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BB800F1-F737-42AA-96BA-949268887BF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958" y="3895327"/>
            <a:ext cx="524256" cy="6165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2993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8E98739-B556-4C4D-BCAA-43FA874180B8}"/>
              </a:ext>
            </a:extLst>
          </p:cNvPr>
          <p:cNvSpPr/>
          <p:nvPr/>
        </p:nvSpPr>
        <p:spPr>
          <a:xfrm>
            <a:off x="145773" y="550736"/>
            <a:ext cx="11887200" cy="599958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colaScript_N" panose="00000400000000000000" pitchFamily="2" charset="0"/>
            </a:endParaRPr>
          </a:p>
        </p:txBody>
      </p:sp>
      <p:sp>
        <p:nvSpPr>
          <p:cNvPr id="7" name="Google Shape;186;ga8fa120639_0_193">
            <a:extLst>
              <a:ext uri="{FF2B5EF4-FFF2-40B4-BE49-F238E27FC236}">
                <a16:creationId xmlns:a16="http://schemas.microsoft.com/office/drawing/2014/main" id="{A50A1FD8-10B7-4366-B537-CC3221752CB9}"/>
              </a:ext>
            </a:extLst>
          </p:cNvPr>
          <p:cNvSpPr txBox="1"/>
          <p:nvPr/>
        </p:nvSpPr>
        <p:spPr>
          <a:xfrm>
            <a:off x="416086" y="659265"/>
            <a:ext cx="11430000" cy="5611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fr-FR" sz="2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La rentrée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Dani passe des vacances agréables à la campagne, dans la ferme de ses grands-parents. Trois mois de pur bonheur! Son grand-père lui apprend à s’occuper des volailles, à traire les vaches et à monter à cheval. Mais, chaque chose a une fin. C’est bientôt la rentrée des classes, Dani doit bientôt reprendre le chemin de l’école.</a:t>
            </a:r>
            <a:endParaRPr kumimoji="0" lang="fr-FR" sz="2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Se promener en pleine nature, s’amuser toute la journée, dormir à la belle étoile, tout est fini ! L’été est terminé trop vite, tel un rêve !</a:t>
            </a:r>
            <a:endParaRPr kumimoji="0" lang="fr-FR" sz="2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  <a:sym typeface="Calibri"/>
              </a:rPr>
              <a:t>Il faut s’habituer de nouveau à se tenir tranquille en classe, à faire d’interminables devoirs et, surtout, à respirer l’air pollué de la ville!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fr-FR" sz="26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Calibri"/>
                <a:cs typeface="Calibri"/>
              </a:rPr>
              <a:t>Une seule idée le console : il va revoir ses camarades de classe. Ils lui ont bien manqué !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endParaRPr kumimoji="0" lang="fr-FR" sz="2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endParaRPr kumimoji="0" lang="fr-FR" sz="2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Calibri"/>
              <a:cs typeface="Calibri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JrkwULSa"/>
  <p:tag name="ARTICULATE_DESIGN_ID_6_INTEGRAL" val="mNr3GA4v"/>
  <p:tag name="ARTICULATE_DESIGN_ID_1_OFFICE THEME" val="MbrV11bX"/>
  <p:tag name="ARTICULATE_DESIGN_ID_2_OFFICE THEME" val="lX6E5gXR"/>
  <p:tag name="ARTICULATE_DESIGN_ID_3_OFFICE THEME" val="MAMStHAp"/>
  <p:tag name="ARTICULATE_DESIGN_ID_5_OFFICE THEME" val="qWqJNk62"/>
  <p:tag name="ARTICULATE_DESIGN_ID_8_INTEGRAL" val="RmZ9GHOy"/>
  <p:tag name="ARTICULATE_DESIGN_ID_10_INTEGRAL" val="J2jOkbVs"/>
  <p:tag name="ARTICULATE_DESIGN_ID_1_INTEGRAL" val="t3lVNU6o"/>
  <p:tag name="ARTICULATE_DESIGN_ID_4_OFFICE THEME" val="J5LKjOzy"/>
  <p:tag name="ARTICULATE_SLIDE_COUNT" val="2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98c7912-ebe2-46e8-a5aa-36051bf3e6b6">
      <UserInfo>
        <DisplayName>Dyana Majdalani</DisplayName>
        <AccountId>16</AccountId>
        <AccountType/>
      </UserInfo>
      <UserInfo>
        <DisplayName>Claudine Trad</DisplayName>
        <AccountId>21</AccountId>
        <AccountType/>
      </UserInfo>
      <UserInfo>
        <DisplayName>Aline Halabi</DisplayName>
        <AccountId>25</AccountId>
        <AccountType/>
      </UserInfo>
      <UserInfo>
        <DisplayName>Rania Khalil</DisplayName>
        <AccountId>12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976251A84B88459C310CC578E6716A" ma:contentTypeVersion="6" ma:contentTypeDescription="Create a new document." ma:contentTypeScope="" ma:versionID="ddb218e480147de0ebfc9ccb1e2fa705">
  <xsd:schema xmlns:xsd="http://www.w3.org/2001/XMLSchema" xmlns:xs="http://www.w3.org/2001/XMLSchema" xmlns:p="http://schemas.microsoft.com/office/2006/metadata/properties" xmlns:ns2="a6d6660c-ea67-45dd-b522-6d212ef0ede0" xmlns:ns3="798c7912-ebe2-46e8-a5aa-36051bf3e6b6" targetNamespace="http://schemas.microsoft.com/office/2006/metadata/properties" ma:root="true" ma:fieldsID="441848a4646f74015b1dc0962381cef8" ns2:_="" ns3:_="">
    <xsd:import namespace="a6d6660c-ea67-45dd-b522-6d212ef0ede0"/>
    <xsd:import namespace="798c7912-ebe2-46e8-a5aa-36051bf3e6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d6660c-ea67-45dd-b522-6d212ef0ed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8c7912-ebe2-46e8-a5aa-36051bf3e6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DD1C83-6B8B-49A2-8B5E-360952531278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798c7912-ebe2-46e8-a5aa-36051bf3e6b6"/>
    <ds:schemaRef ds:uri="http://schemas.openxmlformats.org/package/2006/metadata/core-properties"/>
    <ds:schemaRef ds:uri="a6d6660c-ea67-45dd-b522-6d212ef0ede0"/>
  </ds:schemaRefs>
</ds:datastoreItem>
</file>

<file path=customXml/itemProps2.xml><?xml version="1.0" encoding="utf-8"?>
<ds:datastoreItem xmlns:ds="http://schemas.openxmlformats.org/officeDocument/2006/customXml" ds:itemID="{E42EFAB7-AFBB-4D42-9F6C-D7F2E35473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42A0EF-B421-44CD-B178-4162FD3BB006}">
  <ds:schemaRefs>
    <ds:schemaRef ds:uri="798c7912-ebe2-46e8-a5aa-36051bf3e6b6"/>
    <ds:schemaRef ds:uri="a6d6660c-ea67-45dd-b522-6d212ef0ed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1339</TotalTime>
  <Words>3770</Words>
  <Application>Microsoft Office PowerPoint</Application>
  <PresentationFormat>Widescreen</PresentationFormat>
  <Paragraphs>477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Roboto</vt:lpstr>
      <vt:lpstr>ScolaScript_N</vt:lpstr>
      <vt:lpstr>Arial</vt:lpstr>
      <vt:lpstr>Neo Sans</vt:lpstr>
      <vt:lpstr>Calibri</vt:lpstr>
      <vt:lpstr>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FRG5U1-L1-IO1</dc:title>
  <dc:creator>Intern 1</dc:creator>
  <cp:lastModifiedBy>Dany Aouad</cp:lastModifiedBy>
  <cp:revision>11</cp:revision>
  <dcterms:created xsi:type="dcterms:W3CDTF">2021-05-06T14:34:13Z</dcterms:created>
  <dcterms:modified xsi:type="dcterms:W3CDTF">2022-05-26T08:48:07Z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0x010100A0976251A84B88459C310CC578E6716A</vt:lpwstr>
  </property>
  <property fmtid="{D5CDD505-2E9C-101B-9397-08002B2CF9AE}" pid="3" name="ArticulateGUID">
    <vt:lpwstr>AB72C126-FFC7-4E02-992D-8373E830DFD0</vt:lpwstr>
  </property>
  <property fmtid="{D5CDD505-2E9C-101B-9397-08002B2CF9AE}" pid="4" name="ArticulatePath">
    <vt:lpwstr>https://worldlearning.sharepoint.com/sites/Frenchteam/Shared Documents/French_Grade_5/FG5U1L1-Uplifted</vt:lpwstr>
  </property>
</Properties>
</file>