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tags/tag17.xml" ContentType="application/vnd.openxmlformats-officedocument.presentationml.tags+xml"/>
  <Override PartName="/ppt/notesSlides/notesSlide1.xml" ContentType="application/vnd.openxmlformats-officedocument.presentationml.notesSlide+xml"/>
  <Override PartName="/ppt/tags/tag18.xml" ContentType="application/vnd.openxmlformats-officedocument.presentationml.tags+xml"/>
  <Override PartName="/ppt/notesSlides/notesSlide2.xml" ContentType="application/vnd.openxmlformats-officedocument.presentationml.notesSlide+xml"/>
  <Override PartName="/ppt/tags/tag19.xml" ContentType="application/vnd.openxmlformats-officedocument.presentationml.tags+xml"/>
  <Override PartName="/ppt/notesSlides/notesSlide3.xml" ContentType="application/vnd.openxmlformats-officedocument.presentationml.notesSlide+xml"/>
  <Override PartName="/ppt/tags/tag20.xml" ContentType="application/vnd.openxmlformats-officedocument.presentationml.tags+xml"/>
  <Override PartName="/ppt/notesSlides/notesSlide4.xml" ContentType="application/vnd.openxmlformats-officedocument.presentationml.notesSlide+xml"/>
  <Override PartName="/ppt/tags/tag21.xml" ContentType="application/vnd.openxmlformats-officedocument.presentationml.tags+xml"/>
  <Override PartName="/ppt/notesSlides/notesSlide5.xml" ContentType="application/vnd.openxmlformats-officedocument.presentationml.notesSlide+xml"/>
  <Override PartName="/ppt/tags/tag22.xml" ContentType="application/vnd.openxmlformats-officedocument.presentationml.tags+xml"/>
  <Override PartName="/ppt/notesSlides/notesSlide6.xml" ContentType="application/vnd.openxmlformats-officedocument.presentationml.notesSlide+xml"/>
  <Override PartName="/ppt/tags/tag23.xml" ContentType="application/vnd.openxmlformats-officedocument.presentationml.tags+xml"/>
  <Override PartName="/ppt/notesSlides/notesSlide7.xml" ContentType="application/vnd.openxmlformats-officedocument.presentationml.notesSlide+xml"/>
  <Override PartName="/ppt/tags/tag24.xml" ContentType="application/vnd.openxmlformats-officedocument.presentationml.tags+xml"/>
  <Override PartName="/ppt/notesSlides/notesSlide8.xml" ContentType="application/vnd.openxmlformats-officedocument.presentationml.notesSlide+xml"/>
  <Override PartName="/ppt/tags/tag25.xml" ContentType="application/vnd.openxmlformats-officedocument.presentationml.tags+xml"/>
  <Override PartName="/ppt/notesSlides/notesSlide9.xml" ContentType="application/vnd.openxmlformats-officedocument.presentationml.notesSlide+xml"/>
  <Override PartName="/ppt/tags/tag26.xml" ContentType="application/vnd.openxmlformats-officedocument.presentationml.tags+xml"/>
  <Override PartName="/ppt/notesSlides/notesSlide10.xml" ContentType="application/vnd.openxmlformats-officedocument.presentationml.notesSlide+xml"/>
  <Override PartName="/ppt/tags/tag27.xml" ContentType="application/vnd.openxmlformats-officedocument.presentationml.tags+xml"/>
  <Override PartName="/ppt/notesSlides/notesSlide11.xml" ContentType="application/vnd.openxmlformats-officedocument.presentationml.notesSlide+xml"/>
  <Override PartName="/ppt/tags/tag28.xml" ContentType="application/vnd.openxmlformats-officedocument.presentationml.tags+xml"/>
  <Override PartName="/ppt/notesSlides/notesSlide12.xml" ContentType="application/vnd.openxmlformats-officedocument.presentationml.notesSlide+xml"/>
  <Override PartName="/ppt/tags/tag29.xml" ContentType="application/vnd.openxmlformats-officedocument.presentationml.tags+xml"/>
  <Override PartName="/ppt/notesSlides/notesSlide13.xml" ContentType="application/vnd.openxmlformats-officedocument.presentationml.notesSlide+xml"/>
  <Override PartName="/ppt/tags/tag30.xml" ContentType="application/vnd.openxmlformats-officedocument.presentationml.tags+xml"/>
  <Override PartName="/ppt/notesSlides/notesSlide14.xml" ContentType="application/vnd.openxmlformats-officedocument.presentationml.notesSlide+xml"/>
  <Override PartName="/ppt/tags/tag31.xml" ContentType="application/vnd.openxmlformats-officedocument.presentationml.tags+xml"/>
  <Override PartName="/ppt/notesSlides/notesSlide15.xml" ContentType="application/vnd.openxmlformats-officedocument.presentationml.notesSlide+xml"/>
  <Override PartName="/ppt/tags/tag32.xml" ContentType="application/vnd.openxmlformats-officedocument.presentationml.tags+xml"/>
  <Override PartName="/ppt/notesSlides/notesSlide16.xml" ContentType="application/vnd.openxmlformats-officedocument.presentationml.notesSlide+xml"/>
  <Override PartName="/ppt/tags/tag33.xml" ContentType="application/vnd.openxmlformats-officedocument.presentationml.tags+xml"/>
  <Override PartName="/ppt/notesSlides/notesSlide17.xml" ContentType="application/vnd.openxmlformats-officedocument.presentationml.notesSlide+xml"/>
  <Override PartName="/ppt/tags/tag34.xml" ContentType="application/vnd.openxmlformats-officedocument.presentationml.tags+xml"/>
  <Override PartName="/ppt/notesSlides/notesSlide18.xml" ContentType="application/vnd.openxmlformats-officedocument.presentationml.notesSlide+xml"/>
  <Override PartName="/ppt/tags/tag35.xml" ContentType="application/vnd.openxmlformats-officedocument.presentationml.tags+xml"/>
  <Override PartName="/ppt/notesSlides/notesSlide19.xml" ContentType="application/vnd.openxmlformats-officedocument.presentationml.notesSlide+xml"/>
  <Override PartName="/ppt/tags/tag36.xml" ContentType="application/vnd.openxmlformats-officedocument.presentationml.tags+xml"/>
  <Override PartName="/ppt/notesSlides/notesSlide20.xml" ContentType="application/vnd.openxmlformats-officedocument.presentationml.notesSlide+xml"/>
  <Override PartName="/ppt/tags/tag37.xml" ContentType="application/vnd.openxmlformats-officedocument.presentationml.tags+xml"/>
  <Override PartName="/ppt/notesSlides/notesSlide21.xml" ContentType="application/vnd.openxmlformats-officedocument.presentationml.notesSlide+xml"/>
  <Override PartName="/ppt/tags/tag38.xml" ContentType="application/vnd.openxmlformats-officedocument.presentationml.tags+xml"/>
  <Override PartName="/ppt/notesSlides/notesSlide22.xml" ContentType="application/vnd.openxmlformats-officedocument.presentationml.notesSlide+xml"/>
  <Override PartName="/ppt/tags/tag39.xml" ContentType="application/vnd.openxmlformats-officedocument.presentationml.tags+xml"/>
  <Override PartName="/ppt/notesSlides/notesSlide23.xml" ContentType="application/vnd.openxmlformats-officedocument.presentationml.notesSlide+xml"/>
  <Override PartName="/ppt/tags/tag40.xml" ContentType="application/vnd.openxmlformats-officedocument.presentationml.tags+xml"/>
  <Override PartName="/ppt/notesSlides/notesSlide24.xml" ContentType="application/vnd.openxmlformats-officedocument.presentationml.notesSlide+xml"/>
  <Override PartName="/ppt/tags/tag41.xml" ContentType="application/vnd.openxmlformats-officedocument.presentationml.tags+xml"/>
  <Override PartName="/ppt/notesSlides/notesSlide25.xml" ContentType="application/vnd.openxmlformats-officedocument.presentationml.notesSlide+xml"/>
  <Override PartName="/ppt/tags/tag42.xml" ContentType="application/vnd.openxmlformats-officedocument.presentationml.tags+xml"/>
  <Override PartName="/ppt/notesSlides/notesSlide26.xml" ContentType="application/vnd.openxmlformats-officedocument.presentationml.notesSlide+xml"/>
  <Override PartName="/ppt/tags/tag43.xml" ContentType="application/vnd.openxmlformats-officedocument.presentationml.tags+xml"/>
  <Override PartName="/ppt/notesSlides/notesSlide27.xml" ContentType="application/vnd.openxmlformats-officedocument.presentationml.notesSlide+xml"/>
  <Override PartName="/ppt/tags/tag44.xml" ContentType="application/vnd.openxmlformats-officedocument.presentationml.tags+xml"/>
  <Override PartName="/ppt/notesSlides/notesSlide28.xml" ContentType="application/vnd.openxmlformats-officedocument.presentationml.notesSlide+xml"/>
  <Override PartName="/ppt/tags/tag45.xml" ContentType="application/vnd.openxmlformats-officedocument.presentationml.tags+xml"/>
  <Override PartName="/ppt/notesSlides/notesSlide29.xml" ContentType="application/vnd.openxmlformats-officedocument.presentationml.notesSlide+xml"/>
  <Override PartName="/ppt/tags/tag46.xml" ContentType="application/vnd.openxmlformats-officedocument.presentationml.tags+xml"/>
  <Override PartName="/ppt/notesSlides/notesSlide30.xml" ContentType="application/vnd.openxmlformats-officedocument.presentationml.notesSlide+xml"/>
  <Override PartName="/ppt/tags/tag47.xml" ContentType="application/vnd.openxmlformats-officedocument.presentationml.tags+xml"/>
  <Override PartName="/ppt/notesSlides/notesSlide31.xml" ContentType="application/vnd.openxmlformats-officedocument.presentationml.notesSlide+xml"/>
  <Override PartName="/ppt/tags/tag48.xml" ContentType="application/vnd.openxmlformats-officedocument.presentationml.tags+xml"/>
  <Override PartName="/ppt/notesSlides/notesSlide32.xml" ContentType="application/vnd.openxmlformats-officedocument.presentationml.notesSlide+xml"/>
  <Override PartName="/ppt/tags/tag49.xml" ContentType="application/vnd.openxmlformats-officedocument.presentationml.tags+xml"/>
  <Override PartName="/ppt/notesSlides/notesSlide33.xml" ContentType="application/vnd.openxmlformats-officedocument.presentationml.notesSlide+xml"/>
  <Override PartName="/ppt/tags/tag50.xml" ContentType="application/vnd.openxmlformats-officedocument.presentationml.tags+xml"/>
  <Override PartName="/ppt/notesSlides/notesSlide34.xml" ContentType="application/vnd.openxmlformats-officedocument.presentationml.notesSlide+xml"/>
  <Override PartName="/ppt/tags/tag51.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829" r:id="rId4"/>
  </p:sldMasterIdLst>
  <p:notesMasterIdLst>
    <p:notesMasterId r:id="rId40"/>
  </p:notesMasterIdLst>
  <p:handoutMasterIdLst>
    <p:handoutMasterId r:id="rId41"/>
  </p:handoutMasterIdLst>
  <p:sldIdLst>
    <p:sldId id="2317" r:id="rId5"/>
    <p:sldId id="2318" r:id="rId6"/>
    <p:sldId id="2319" r:id="rId7"/>
    <p:sldId id="2320" r:id="rId8"/>
    <p:sldId id="2321" r:id="rId9"/>
    <p:sldId id="2322" r:id="rId10"/>
    <p:sldId id="2323" r:id="rId11"/>
    <p:sldId id="2324" r:id="rId12"/>
    <p:sldId id="2325" r:id="rId13"/>
    <p:sldId id="2326" r:id="rId14"/>
    <p:sldId id="2327" r:id="rId15"/>
    <p:sldId id="2328" r:id="rId16"/>
    <p:sldId id="2404" r:id="rId17"/>
    <p:sldId id="2330" r:id="rId18"/>
    <p:sldId id="2331" r:id="rId19"/>
    <p:sldId id="2332" r:id="rId20"/>
    <p:sldId id="2333" r:id="rId21"/>
    <p:sldId id="2334" r:id="rId22"/>
    <p:sldId id="2335" r:id="rId23"/>
    <p:sldId id="2336" r:id="rId24"/>
    <p:sldId id="2337" r:id="rId25"/>
    <p:sldId id="2338" r:id="rId26"/>
    <p:sldId id="2339" r:id="rId27"/>
    <p:sldId id="2340" r:id="rId28"/>
    <p:sldId id="2341" r:id="rId29"/>
    <p:sldId id="2342" r:id="rId30"/>
    <p:sldId id="2343" r:id="rId31"/>
    <p:sldId id="2344" r:id="rId32"/>
    <p:sldId id="2345" r:id="rId33"/>
    <p:sldId id="2346" r:id="rId34"/>
    <p:sldId id="2347" r:id="rId35"/>
    <p:sldId id="2348" r:id="rId36"/>
    <p:sldId id="2349" r:id="rId37"/>
    <p:sldId id="2350" r:id="rId38"/>
    <p:sldId id="2351" r:id="rId39"/>
  </p:sldIdLst>
  <p:sldSz cx="12192000" cy="6858000"/>
  <p:notesSz cx="6858000" cy="9144000"/>
  <p:embeddedFontLst>
    <p:embeddedFont>
      <p:font typeface="Calibri" panose="020F0502020204030204" pitchFamily="34" charset="0"/>
      <p:regular r:id="rId42"/>
      <p:bold r:id="rId43"/>
      <p:italic r:id="rId44"/>
      <p:boldItalic r:id="rId45"/>
    </p:embeddedFont>
    <p:embeddedFont>
      <p:font typeface="Neo Sans" pitchFamily="2" charset="0"/>
      <p:regular r:id="rId46"/>
      <p:bold r:id="rId47"/>
      <p:italic r:id="rId48"/>
    </p:embeddedFont>
    <p:embeddedFont>
      <p:font typeface="ScolaScript_N" panose="00000400000000000000" pitchFamily="2" charset="0"/>
      <p:regular r:id="rId49"/>
    </p:embeddedFont>
  </p:embeddedFontLst>
  <p:custDataLst>
    <p:tags r:id="rId5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Phonétique/Vocabulaire" id="{3FE31DC9-A02B-4EAA-A9CD-EF5A9FAB92C9}">
          <p14:sldIdLst>
            <p14:sldId id="2317"/>
            <p14:sldId id="2318"/>
            <p14:sldId id="2319"/>
            <p14:sldId id="2320"/>
            <p14:sldId id="2321"/>
            <p14:sldId id="2322"/>
            <p14:sldId id="2323"/>
            <p14:sldId id="2324"/>
            <p14:sldId id="2325"/>
            <p14:sldId id="2326"/>
            <p14:sldId id="2327"/>
            <p14:sldId id="2328"/>
            <p14:sldId id="2404"/>
            <p14:sldId id="2330"/>
            <p14:sldId id="2331"/>
            <p14:sldId id="2332"/>
            <p14:sldId id="2333"/>
            <p14:sldId id="2334"/>
            <p14:sldId id="2335"/>
            <p14:sldId id="2336"/>
            <p14:sldId id="2337"/>
            <p14:sldId id="2338"/>
            <p14:sldId id="2339"/>
            <p14:sldId id="2340"/>
            <p14:sldId id="2341"/>
            <p14:sldId id="2342"/>
            <p14:sldId id="2343"/>
            <p14:sldId id="2344"/>
            <p14:sldId id="2345"/>
            <p14:sldId id="2346"/>
            <p14:sldId id="2347"/>
            <p14:sldId id="2348"/>
            <p14:sldId id="2349"/>
            <p14:sldId id="2350"/>
            <p14:sldId id="2351"/>
          </p14:sldIdLst>
        </p14:section>
      </p14:sectionLst>
    </p:ext>
    <p:ext uri="{EFAFB233-063F-42B5-8137-9DF3F51BA10A}">
      <p15:sldGuideLst xmlns:p15="http://schemas.microsoft.com/office/powerpoint/2012/main">
        <p15:guide id="1" pos="360" userDrawn="1">
          <p15:clr>
            <a:srgbClr val="A4A3A4"/>
          </p15:clr>
        </p15:guide>
        <p15:guide id="2" pos="7392" userDrawn="1">
          <p15:clr>
            <a:srgbClr val="A4A3A4"/>
          </p15:clr>
        </p15:guide>
        <p15:guide id="3" pos="3120" userDrawn="1">
          <p15:clr>
            <a:srgbClr val="A4A3A4"/>
          </p15:clr>
        </p15:guide>
        <p15:guide id="5" pos="4656" userDrawn="1">
          <p15:clr>
            <a:srgbClr val="A4A3A4"/>
          </p15:clr>
        </p15:guide>
        <p15:guide id="6" orient="horz" pos="127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ine Halabi" initials="" lastIdx="24" clrIdx="0"/>
  <p:cmAuthor id="2" name="Dyana" initials="D" lastIdx="20" clrIdx="1"/>
  <p:cmAuthor id="3" name="Claudine Trad" initials="" lastIdx="154" clrIdx="2"/>
  <p:cmAuthor id="4" name="Intern 1" initials="I1" lastIdx="60" clrIdx="3"/>
  <p:cmAuthor id="5" name="Jessica Saadeh" initials="" lastIdx="22" clrIdx="4"/>
  <p:cmAuthor id="6" name="Collette Hanna" initials="" lastIdx="10" clrIdx="5"/>
  <p:cmAuthor id="7" name="christina margy" initials="" lastIdx="1" clrIdx="6"/>
  <p:cmAuthor id="8" name="Moallem Christian" initials="MC" lastIdx="6" clrIdx="7"/>
  <p:cmAuthor id="9" name="Aline Halabi" initials="AH" lastIdx="70" clrIdx="8"/>
  <p:cmAuthor id="10" name="stephaneh@allcs.edu.lb" initials="st" lastIdx="9" clrIdx="9"/>
  <p:cmAuthor id="11" name="Claudine Trad" initials="CT" lastIdx="79" clrIdx="10"/>
  <p:cmAuthor id="12" name="jessicas@allcs.edu.lb" initials="je" lastIdx="66" clrIdx="11"/>
  <p:cmAuthor id="13" name="Richard Sabbouh" initials="RS" lastIdx="1" clrIdx="12"/>
  <p:cmAuthor id="14" name="margychristina216@gmail.com" initials="ma" lastIdx="16" clrIdx="13"/>
  <p:cmAuthor id="15" name="Bilal Hanbali" initials="BH" lastIdx="4" clrIdx="14"/>
  <p:cmAuthor id="16" name="Elia Mansour" initials="EM" lastIdx="2" clrIdx="15"/>
  <p:cmAuthor id="17" name="Dany Aouad" initials="DA" lastIdx="18" clrIdx="16">
    <p:extLst>
      <p:ext uri="{19B8F6BF-5375-455C-9EA6-DF929625EA0E}">
        <p15:presenceInfo xmlns:p15="http://schemas.microsoft.com/office/powerpoint/2012/main" userId="S::Dany.Aouad@qitabi.org::d49ee0a1-a67e-483a-91b6-e3d7c013a9df"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66BD3"/>
    <a:srgbClr val="CC0099"/>
    <a:srgbClr val="F1A069"/>
    <a:srgbClr val="FBE5D6"/>
    <a:srgbClr val="FFEACD"/>
    <a:srgbClr val="FFE1B9"/>
    <a:srgbClr val="FFD9A7"/>
    <a:srgbClr val="FFF3E3"/>
    <a:srgbClr val="8F45C7"/>
    <a:srgbClr val="2E75B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2A32CB6-0C83-4963-86D4-AB92A083528B}" v="2722" dt="2022-05-06T08:15:14.876"/>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E269D01E-BC32-4049-B463-5C60D7B0CCD2}" styleName="Style à thème 2 - Accentuation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Style léger 1 - Accentuation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7419" autoAdjust="0"/>
  </p:normalViewPr>
  <p:slideViewPr>
    <p:cSldViewPr snapToGrid="0">
      <p:cViewPr varScale="1">
        <p:scale>
          <a:sx n="61" d="100"/>
          <a:sy n="61" d="100"/>
        </p:scale>
        <p:origin x="480" y="53"/>
      </p:cViewPr>
      <p:guideLst>
        <p:guide pos="360"/>
        <p:guide pos="7392"/>
        <p:guide pos="3120"/>
        <p:guide pos="4656"/>
        <p:guide orient="horz" pos="1272"/>
      </p:guideLst>
    </p:cSldViewPr>
  </p:slideViewPr>
  <p:notesTextViewPr>
    <p:cViewPr>
      <p:scale>
        <a:sx n="1" d="1"/>
        <a:sy n="1" d="1"/>
      </p:scale>
      <p:origin x="0" y="0"/>
    </p:cViewPr>
  </p:notesTextViewPr>
  <p:sorterViewPr>
    <p:cViewPr varScale="1">
      <p:scale>
        <a:sx n="1" d="1"/>
        <a:sy n="1" d="1"/>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font" Target="fonts/font1.fntdata"/><Relationship Id="rId47" Type="http://schemas.openxmlformats.org/officeDocument/2006/relationships/font" Target="fonts/font6.fntdata"/><Relationship Id="rId50" Type="http://schemas.openxmlformats.org/officeDocument/2006/relationships/tags" Target="tags/tag1.xml"/><Relationship Id="rId55"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notesMaster" Target="notesMasters/notesMaster1.xml"/><Relationship Id="rId45" Type="http://schemas.openxmlformats.org/officeDocument/2006/relationships/font" Target="fonts/font4.fntdata"/><Relationship Id="rId53"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3.fntdata"/><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font" Target="fonts/font2.fntdata"/><Relationship Id="rId48" Type="http://schemas.openxmlformats.org/officeDocument/2006/relationships/font" Target="fonts/font7.fntdata"/><Relationship Id="rId56" Type="http://schemas.microsoft.com/office/2015/10/relationships/revisionInfo" Target="revisionInfo.xml"/><Relationship Id="rId8" Type="http://schemas.openxmlformats.org/officeDocument/2006/relationships/slide" Target="slides/slide4.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font" Target="fonts/font5.fntdata"/><Relationship Id="rId20" Type="http://schemas.openxmlformats.org/officeDocument/2006/relationships/slide" Target="slides/slide16.xml"/><Relationship Id="rId41" Type="http://schemas.openxmlformats.org/officeDocument/2006/relationships/handoutMaster" Target="handoutMasters/handoutMaster1.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8.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latin typeface="ScolaScript_N" panose="00000400000000000000" pitchFamily="2"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B649CB8-A3CF-5A4D-95CE-A296ED00AE1D}" type="datetimeFigureOut">
              <a:rPr lang="fr-FR" smtClean="0">
                <a:latin typeface="ScolaScript_N" panose="00000400000000000000" pitchFamily="2" charset="0"/>
              </a:rPr>
              <a:t>26/05/2022</a:t>
            </a:fld>
            <a:endParaRPr lang="fr-FR" dirty="0">
              <a:latin typeface="ScolaScript_N" panose="00000400000000000000" pitchFamily="2"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latin typeface="ScolaScript_N" panose="00000400000000000000" pitchFamily="2"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2AEC1E2-1359-3A49-9602-402D535CE78F}" type="slidenum">
              <a:rPr lang="fr-FR" smtClean="0">
                <a:latin typeface="ScolaScript_N" panose="00000400000000000000" pitchFamily="2" charset="0"/>
              </a:rPr>
              <a:t>‹#›</a:t>
            </a:fld>
            <a:endParaRPr lang="fr-FR" dirty="0">
              <a:latin typeface="ScolaScript_N" panose="00000400000000000000" pitchFamily="2" charset="0"/>
            </a:endParaRPr>
          </a:p>
        </p:txBody>
      </p:sp>
    </p:spTree>
    <p:extLst>
      <p:ext uri="{BB962C8B-B14F-4D97-AF65-F5344CB8AC3E}">
        <p14:creationId xmlns:p14="http://schemas.microsoft.com/office/powerpoint/2010/main" val="125488086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ScolaScript_N" panose="00000400000000000000" pitchFamily="2" charset="0"/>
              </a:defRPr>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ScolaScript_N" panose="00000400000000000000" pitchFamily="2" charset="0"/>
              </a:defRPr>
            </a:lvl1pPr>
          </a:lstStyle>
          <a:p>
            <a:fld id="{73C517DC-A9C7-4778-BDE4-205E001C3085}" type="datetimeFigureOut">
              <a:rPr lang="en-US" smtClean="0"/>
              <a:pPr/>
              <a:t>5/26/2022</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ScolaScript_N" panose="00000400000000000000" pitchFamily="2" charset="0"/>
              </a:defRPr>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ScolaScript_N" panose="00000400000000000000" pitchFamily="2" charset="0"/>
              </a:defRPr>
            </a:lvl1pPr>
          </a:lstStyle>
          <a:p>
            <a:fld id="{5EDE30AF-2693-4C15-AE80-67AD39C117D5}" type="slidenum">
              <a:rPr lang="en-US" smtClean="0"/>
              <a:pPr/>
              <a:t>‹#›</a:t>
            </a:fld>
            <a:endParaRPr lang="en-US" dirty="0"/>
          </a:p>
        </p:txBody>
      </p:sp>
    </p:spTree>
    <p:extLst>
      <p:ext uri="{BB962C8B-B14F-4D97-AF65-F5344CB8AC3E}">
        <p14:creationId xmlns:p14="http://schemas.microsoft.com/office/powerpoint/2010/main" val="93070756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ScolaScript_N" panose="00000400000000000000" pitchFamily="2" charset="0"/>
        <a:ea typeface="+mn-ea"/>
        <a:cs typeface="+mn-cs"/>
      </a:defRPr>
    </a:lvl1pPr>
    <a:lvl2pPr marL="457200" algn="l" defTabSz="914400" rtl="0" eaLnBrk="1" latinLnBrk="0" hangingPunct="1">
      <a:defRPr sz="1200" kern="1200">
        <a:solidFill>
          <a:schemeClr val="tx1"/>
        </a:solidFill>
        <a:latin typeface="ScolaScript_N" panose="00000400000000000000" pitchFamily="2" charset="0"/>
        <a:ea typeface="+mn-ea"/>
        <a:cs typeface="+mn-cs"/>
      </a:defRPr>
    </a:lvl2pPr>
    <a:lvl3pPr marL="914400" algn="l" defTabSz="914400" rtl="0" eaLnBrk="1" latinLnBrk="0" hangingPunct="1">
      <a:defRPr sz="1200" kern="1200">
        <a:solidFill>
          <a:schemeClr val="tx1"/>
        </a:solidFill>
        <a:latin typeface="ScolaScript_N" panose="00000400000000000000" pitchFamily="2" charset="0"/>
        <a:ea typeface="+mn-ea"/>
        <a:cs typeface="+mn-cs"/>
      </a:defRPr>
    </a:lvl3pPr>
    <a:lvl4pPr marL="1371600" algn="l" defTabSz="914400" rtl="0" eaLnBrk="1" latinLnBrk="0" hangingPunct="1">
      <a:defRPr sz="1200" kern="1200">
        <a:solidFill>
          <a:schemeClr val="tx1"/>
        </a:solidFill>
        <a:latin typeface="ScolaScript_N" panose="00000400000000000000" pitchFamily="2" charset="0"/>
        <a:ea typeface="+mn-ea"/>
        <a:cs typeface="+mn-cs"/>
      </a:defRPr>
    </a:lvl4pPr>
    <a:lvl5pPr marL="1828800" algn="l" defTabSz="914400" rtl="0" eaLnBrk="1" latinLnBrk="0" hangingPunct="1">
      <a:defRPr sz="1200" kern="1200">
        <a:solidFill>
          <a:schemeClr val="tx1"/>
        </a:solidFill>
        <a:latin typeface="ScolaScript_N" panose="00000400000000000000" pitchFamily="2"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fountasandpinnell.com/phonics/"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lang="fr-FR" noProof="0"/>
          </a:p>
        </p:txBody>
      </p:sp>
      <p:sp>
        <p:nvSpPr>
          <p:cNvPr id="293" name="Google Shape;293;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963487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Activité 5</a:t>
            </a:r>
            <a:endParaRPr lang="en-US" dirty="0"/>
          </a:p>
          <a:p>
            <a:r>
              <a:rPr lang="fr-FR" dirty="0"/>
              <a:t>VO de Sara : </a:t>
            </a:r>
            <a:endParaRPr lang="en-US" dirty="0">
              <a:cs typeface="Calibri"/>
            </a:endParaRPr>
          </a:p>
          <a:p>
            <a:endParaRPr lang="fr-FR" b="1" i="1" dirty="0">
              <a:cs typeface="Calibri" panose="020F0502020204030204"/>
            </a:endParaRPr>
          </a:p>
          <a:p>
            <a:r>
              <a:rPr lang="fr-FR" b="1" i="1" dirty="0"/>
              <a:t>Tu peux répéter ces phrases après moi ? Fais comme moi ! </a:t>
            </a:r>
            <a:endParaRPr lang="en-US" dirty="0">
              <a:cs typeface="Calibri"/>
            </a:endParaRPr>
          </a:p>
          <a:p>
            <a:r>
              <a:rPr lang="fr-FR" dirty="0"/>
              <a:t>[ Lire les phrases avec la bonne intonation et de façon expressive.] </a:t>
            </a:r>
            <a:endParaRPr lang="fr-FR" dirty="0">
              <a:cs typeface="Calibri"/>
            </a:endParaRPr>
          </a:p>
          <a:p>
            <a:r>
              <a:rPr lang="fr-FR" b="1" i="1" dirty="0">
                <a:cs typeface="Calibri"/>
              </a:rPr>
              <a:t>Je suis déçue ! </a:t>
            </a:r>
            <a:endParaRPr lang="fr-FR" dirty="0"/>
          </a:p>
          <a:p>
            <a:r>
              <a:rPr lang="fr-FR" b="1" i="1" dirty="0">
                <a:cs typeface="Calibri"/>
              </a:rPr>
              <a:t>Je suis fière !</a:t>
            </a:r>
            <a:endParaRPr lang="fr-FR" dirty="0"/>
          </a:p>
          <a:p>
            <a:r>
              <a:rPr lang="fr-FR" b="1" i="1" dirty="0">
                <a:cs typeface="Calibri"/>
              </a:rPr>
              <a:t>Je suis enthousiaste !</a:t>
            </a:r>
            <a:endParaRPr lang="fr-FR" dirty="0">
              <a:cs typeface="Calibri"/>
            </a:endParaRPr>
          </a:p>
          <a:p>
            <a:r>
              <a:rPr lang="fr-FR" b="1" i="1" dirty="0">
                <a:cs typeface="Calibri"/>
              </a:rPr>
              <a:t>Je suis inquiet / Je suis inquiète !</a:t>
            </a:r>
            <a:endParaRPr lang="fr-FR" dirty="0">
              <a:cs typeface="Calibri"/>
            </a:endParaRPr>
          </a:p>
          <a:p>
            <a:r>
              <a:rPr lang="fr-FR" b="1" i="1" dirty="0">
                <a:cs typeface="Calibri"/>
              </a:rPr>
              <a:t>Je suis heureuse ! Je suis heureux !</a:t>
            </a:r>
          </a:p>
          <a:p>
            <a:r>
              <a:rPr lang="fr-FR" dirty="0"/>
              <a:t>[Après l'activité]</a:t>
            </a:r>
            <a:endParaRPr lang="fr-FR" b="1" i="1" dirty="0">
              <a:cs typeface="Calibri"/>
            </a:endParaRPr>
          </a:p>
          <a:p>
            <a:r>
              <a:rPr lang="fr-FR" b="1" i="1" dirty="0"/>
              <a:t>Tu connais bien le sens de ces mots maintenant. Tu peux former des phrases avec si tu veux! :)</a:t>
            </a:r>
            <a:endParaRPr lang="fr-FR" dirty="0">
              <a:cs typeface="Calibri"/>
            </a:endParaRPr>
          </a:p>
          <a:p>
            <a:endParaRPr lang="en-US" dirty="0">
              <a:cs typeface="Calibri"/>
            </a:endParaRP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E30AF-2693-4C15-AE80-67AD39C117D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8246842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Activité 6</a:t>
            </a:r>
          </a:p>
          <a:p>
            <a:r>
              <a:rPr lang="fr-FR" dirty="0">
                <a:cs typeface="Calibri"/>
              </a:rPr>
              <a:t>VO de Sara : </a:t>
            </a:r>
          </a:p>
          <a:p>
            <a:endParaRPr lang="fr-FR" dirty="0">
              <a:cs typeface="Calibri"/>
            </a:endParaRPr>
          </a:p>
          <a:p>
            <a:r>
              <a:rPr lang="fr-FR" b="1" i="1" dirty="0">
                <a:cs typeface="Calibri"/>
              </a:rPr>
              <a:t>Que ressentent-ils ? Lis la phrase et clique sur la bonne réponse.</a:t>
            </a:r>
            <a:endParaRPr lang="fr-FR" dirty="0">
              <a:cs typeface="Calibri"/>
            </a:endParaRPr>
          </a:p>
          <a:p>
            <a:endParaRPr lang="fr-FR" b="1" i="1" dirty="0">
              <a:cs typeface="Calibri"/>
            </a:endParaRPr>
          </a:p>
          <a:p>
            <a:r>
              <a:rPr lang="fr-FR" dirty="0"/>
              <a:t>[Après l'activité]</a:t>
            </a:r>
            <a:endParaRPr lang="en-US" dirty="0"/>
          </a:p>
          <a:p>
            <a:r>
              <a:rPr lang="fr-FR" b="1" i="1" dirty="0"/>
              <a:t>Quand nous exprimons nos sentiments nous nous sentons plus libres. </a:t>
            </a:r>
            <a:endParaRPr lang="fr-FR" dirty="0"/>
          </a:p>
          <a:p>
            <a:r>
              <a:rPr lang="fr-FR" dirty="0">
                <a:cs typeface="Calibri"/>
              </a:rPr>
              <a:t>VO enregistrée </a:t>
            </a:r>
            <a:r>
              <a:rPr lang="fr-FR" b="1" i="1" dirty="0">
                <a:cs typeface="Calibri"/>
              </a:rPr>
              <a:t>: Bravo ! Pour la bonne réponse. </a:t>
            </a:r>
          </a:p>
          <a:p>
            <a:r>
              <a:rPr lang="fr-FR" dirty="0">
                <a:cs typeface="Calibri"/>
              </a:rPr>
              <a:t>Pour la mauvaise réponse : </a:t>
            </a:r>
            <a:r>
              <a:rPr lang="fr-FR" b="1" i="1" dirty="0">
                <a:cs typeface="Calibri"/>
              </a:rPr>
              <a:t>Relis la définition et essaie encore une fois. </a:t>
            </a:r>
          </a:p>
          <a:p>
            <a:r>
              <a:rPr lang="fr-FR" dirty="0"/>
              <a:t>Corrigé : </a:t>
            </a:r>
            <a:endParaRPr lang="fr-FR" dirty="0">
              <a:cs typeface="Calibri"/>
            </a:endParaRPr>
          </a:p>
          <a:p>
            <a:r>
              <a:rPr lang="fr-FR" dirty="0"/>
              <a:t>1. déçu</a:t>
            </a:r>
            <a:endParaRPr lang="fr-FR" dirty="0">
              <a:cs typeface="Calibri"/>
            </a:endParaRPr>
          </a:p>
          <a:p>
            <a:r>
              <a:rPr lang="fr-FR" dirty="0"/>
              <a:t>2. inquiet</a:t>
            </a:r>
            <a:endParaRPr lang="fr-FR" dirty="0">
              <a:cs typeface="Calibri"/>
            </a:endParaRPr>
          </a:p>
          <a:p>
            <a:r>
              <a:rPr lang="fr-FR" dirty="0"/>
              <a:t>3. enthousiaste</a:t>
            </a:r>
            <a:endParaRPr lang="fr-FR" dirty="0">
              <a:cs typeface="Calibri"/>
            </a:endParaRPr>
          </a:p>
          <a:p>
            <a:r>
              <a:rPr lang="fr-FR" dirty="0"/>
              <a:t>4. heureux</a:t>
            </a:r>
            <a:endParaRPr lang="fr-FR" dirty="0">
              <a:cs typeface="Calibri"/>
            </a:endParaRPr>
          </a:p>
          <a:p>
            <a:r>
              <a:rPr lang="fr-FR" dirty="0"/>
              <a:t>5. fier</a:t>
            </a:r>
            <a:endParaRPr lang="fr-FR" dirty="0">
              <a:cs typeface="Calibri"/>
            </a:endParaRPr>
          </a:p>
          <a:p>
            <a:r>
              <a:rPr lang="fr-FR" b="1" i="1" dirty="0">
                <a:cs typeface="Calibri"/>
              </a:rPr>
              <a:t> </a:t>
            </a:r>
            <a:endParaRPr lang="fr-FR" dirty="0">
              <a:cs typeface="Calibri"/>
            </a:endParaRP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E30AF-2693-4C15-AE80-67AD39C117D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9382135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Activité 6</a:t>
            </a:r>
          </a:p>
          <a:p>
            <a:r>
              <a:rPr lang="fr-FR" dirty="0">
                <a:cs typeface="Calibri"/>
              </a:rPr>
              <a:t>VO de Sara : </a:t>
            </a:r>
          </a:p>
          <a:p>
            <a:endParaRPr lang="fr-FR" dirty="0">
              <a:cs typeface="Calibri"/>
            </a:endParaRPr>
          </a:p>
          <a:p>
            <a:r>
              <a:rPr lang="fr-FR" b="1" i="1" dirty="0">
                <a:cs typeface="Calibri"/>
              </a:rPr>
              <a:t>Que ressentent-ils ? Lis la phrase et clique sur la bonne réponse.</a:t>
            </a:r>
            <a:endParaRPr lang="fr-FR" dirty="0">
              <a:cs typeface="Calibri"/>
            </a:endParaRPr>
          </a:p>
          <a:p>
            <a:endParaRPr lang="fr-FR" b="1" i="1" dirty="0">
              <a:cs typeface="Calibri"/>
            </a:endParaRPr>
          </a:p>
          <a:p>
            <a:r>
              <a:rPr lang="fr-FR" dirty="0"/>
              <a:t>[Après l'activité]</a:t>
            </a:r>
            <a:endParaRPr lang="en-US" dirty="0"/>
          </a:p>
          <a:p>
            <a:r>
              <a:rPr lang="fr-FR" b="1" i="1" dirty="0"/>
              <a:t>Quand nous exprimons nos sentiments nous nous sentons plus libres. </a:t>
            </a:r>
            <a:endParaRPr lang="fr-FR" dirty="0"/>
          </a:p>
          <a:p>
            <a:r>
              <a:rPr lang="fr-FR" dirty="0">
                <a:cs typeface="Calibri"/>
              </a:rPr>
              <a:t>VO enregistrée </a:t>
            </a:r>
            <a:r>
              <a:rPr lang="fr-FR" b="1" i="1" dirty="0">
                <a:cs typeface="Calibri"/>
              </a:rPr>
              <a:t>: Bravo ! Pour la bonne réponse. </a:t>
            </a:r>
          </a:p>
          <a:p>
            <a:r>
              <a:rPr lang="fr-FR" dirty="0">
                <a:cs typeface="Calibri"/>
              </a:rPr>
              <a:t>Pour la mauvaise réponse : </a:t>
            </a:r>
            <a:r>
              <a:rPr lang="fr-FR" b="1" i="1" dirty="0">
                <a:cs typeface="Calibri"/>
              </a:rPr>
              <a:t>Relis la définition et essaie encore une fois. </a:t>
            </a:r>
          </a:p>
          <a:p>
            <a:r>
              <a:rPr lang="fr-FR" dirty="0"/>
              <a:t>Corrigé : </a:t>
            </a:r>
            <a:endParaRPr lang="fr-FR" dirty="0">
              <a:cs typeface="Calibri"/>
            </a:endParaRPr>
          </a:p>
          <a:p>
            <a:r>
              <a:rPr lang="fr-FR" dirty="0"/>
              <a:t>1. déçu</a:t>
            </a:r>
            <a:endParaRPr lang="fr-FR" dirty="0">
              <a:cs typeface="Calibri"/>
            </a:endParaRPr>
          </a:p>
          <a:p>
            <a:r>
              <a:rPr lang="fr-FR" dirty="0"/>
              <a:t>2. inquiet</a:t>
            </a:r>
            <a:endParaRPr lang="fr-FR" dirty="0">
              <a:cs typeface="Calibri"/>
            </a:endParaRPr>
          </a:p>
          <a:p>
            <a:r>
              <a:rPr lang="fr-FR" dirty="0"/>
              <a:t>3. enthousiaste</a:t>
            </a:r>
            <a:endParaRPr lang="fr-FR" dirty="0">
              <a:cs typeface="Calibri"/>
            </a:endParaRPr>
          </a:p>
          <a:p>
            <a:r>
              <a:rPr lang="fr-FR" dirty="0"/>
              <a:t>4. heureux</a:t>
            </a:r>
            <a:endParaRPr lang="fr-FR" dirty="0">
              <a:cs typeface="Calibri"/>
            </a:endParaRPr>
          </a:p>
          <a:p>
            <a:r>
              <a:rPr lang="fr-FR" dirty="0"/>
              <a:t>5. fier</a:t>
            </a:r>
            <a:endParaRPr lang="fr-FR" dirty="0">
              <a:cs typeface="Calibri"/>
            </a:endParaRPr>
          </a:p>
          <a:p>
            <a:r>
              <a:rPr lang="fr-FR" b="1" i="1" dirty="0">
                <a:cs typeface="Calibri"/>
              </a:rPr>
              <a:t> </a:t>
            </a:r>
            <a:endParaRPr lang="fr-FR" dirty="0">
              <a:cs typeface="Calibri"/>
            </a:endParaRP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E30AF-2693-4C15-AE80-67AD39C117D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9731266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3"/>
        <p:cNvGrpSpPr/>
        <p:nvPr/>
      </p:nvGrpSpPr>
      <p:grpSpPr>
        <a:xfrm>
          <a:off x="0" y="0"/>
          <a:ext cx="0" cy="0"/>
          <a:chOff x="0" y="0"/>
          <a:chExt cx="0" cy="0"/>
        </a:xfrm>
      </p:grpSpPr>
      <p:sp>
        <p:nvSpPr>
          <p:cNvPr id="974" name="Google Shape;974;gb2ccba204b_1_60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75" name="Google Shape;975;gb2ccba204b_1_60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CA" dirty="0"/>
              <a:t>Activité 7</a:t>
            </a:r>
            <a:endParaRPr lang="en-US" dirty="0"/>
          </a:p>
          <a:p>
            <a:r>
              <a:rPr lang="fr-CA" dirty="0" err="1"/>
              <a:t>Evaluation</a:t>
            </a:r>
            <a:r>
              <a:rPr lang="fr-CA" dirty="0"/>
              <a:t> formative 2 </a:t>
            </a:r>
            <a:endParaRPr lang="en-US" dirty="0">
              <a:cs typeface="Calibri"/>
            </a:endParaRPr>
          </a:p>
          <a:p>
            <a:endParaRPr lang="fr-CA" dirty="0"/>
          </a:p>
          <a:p>
            <a:r>
              <a:rPr lang="fr-CA" dirty="0"/>
              <a:t>VO de Sara : </a:t>
            </a:r>
            <a:endParaRPr lang="en-US" dirty="0">
              <a:cs typeface="Calibri"/>
            </a:endParaRPr>
          </a:p>
          <a:p>
            <a:pPr>
              <a:lnSpc>
                <a:spcPct val="115000"/>
              </a:lnSpc>
            </a:pPr>
            <a:r>
              <a:rPr lang="fr-CA" b="1" i="1" dirty="0">
                <a:solidFill>
                  <a:srgbClr val="000000"/>
                </a:solidFill>
              </a:rPr>
              <a:t>Lis la phrase et clique sur le mot convenable.  </a:t>
            </a:r>
            <a:endParaRPr lang="fr-CA" dirty="0">
              <a:solidFill>
                <a:srgbClr val="000000"/>
              </a:solidFill>
            </a:endParaRPr>
          </a:p>
          <a:p>
            <a:pPr>
              <a:lnSpc>
                <a:spcPct val="114999"/>
              </a:lnSpc>
            </a:pPr>
            <a:endParaRPr lang="fr-CA" b="1" i="1" dirty="0">
              <a:solidFill>
                <a:srgbClr val="000000"/>
              </a:solidFill>
              <a:cs typeface="Calibri"/>
            </a:endParaRPr>
          </a:p>
          <a:p>
            <a:pPr marL="457200" indent="-228600"/>
            <a:r>
              <a:rPr lang="fr-FR" dirty="0"/>
              <a:t>VO enregistrée de Ramzi : [Lire uniquement ce qui est en gras et italique]</a:t>
            </a:r>
          </a:p>
          <a:p>
            <a:pPr>
              <a:lnSpc>
                <a:spcPct val="114999"/>
              </a:lnSpc>
            </a:pPr>
            <a:r>
              <a:rPr lang="fr-FR" dirty="0"/>
              <a:t>Si l’apprenant est classé A-B : </a:t>
            </a:r>
            <a:r>
              <a:rPr lang="fr-FR" b="1" i="1" dirty="0"/>
              <a:t>Bravo ! Continue la leçon. </a:t>
            </a:r>
            <a:endParaRPr lang="fr-FR" dirty="0"/>
          </a:p>
          <a:p>
            <a:pPr>
              <a:lnSpc>
                <a:spcPct val="114999"/>
              </a:lnSpc>
            </a:pPr>
            <a:r>
              <a:rPr lang="fr-FR" dirty="0"/>
              <a:t>S'il y a des réponses incorrectes : </a:t>
            </a:r>
            <a:r>
              <a:rPr lang="fr-FR" b="1" i="1" dirty="0"/>
              <a:t>Lis bien les phrases et essaie encore.</a:t>
            </a:r>
            <a:endParaRPr lang="fr-FR" dirty="0"/>
          </a:p>
          <a:p>
            <a:pPr>
              <a:lnSpc>
                <a:spcPct val="114999"/>
              </a:lnSpc>
            </a:pPr>
            <a:endParaRPr lang="fr-FR" dirty="0"/>
          </a:p>
          <a:p>
            <a:pPr>
              <a:lnSpc>
                <a:spcPct val="114999"/>
              </a:lnSpc>
            </a:pPr>
            <a:r>
              <a:rPr lang="fr-FR" dirty="0"/>
              <a:t>Si l'apprenant est classé C-D :</a:t>
            </a:r>
            <a:r>
              <a:rPr lang="fr-FR" b="1" i="1" dirty="0"/>
              <a:t> Clique sur ce lien pour t'entrainer.</a:t>
            </a:r>
            <a:endParaRPr lang="en-US" dirty="0"/>
          </a:p>
          <a:p>
            <a:pPr>
              <a:lnSpc>
                <a:spcPct val="114999"/>
              </a:lnSpc>
            </a:pPr>
            <a:r>
              <a:rPr lang="fr-FR" dirty="0"/>
              <a:t>Si l'apprenant est classé E-F : </a:t>
            </a:r>
            <a:r>
              <a:rPr lang="fr-FR" b="1" i="1" dirty="0"/>
              <a:t>Revois la leçon avant de passer aux exercices supplémentaires.</a:t>
            </a:r>
            <a:endParaRPr lang="fr-CA" dirty="0"/>
          </a:p>
          <a:p>
            <a:pPr>
              <a:lnSpc>
                <a:spcPct val="114999"/>
              </a:lnSpc>
            </a:pPr>
            <a:r>
              <a:rPr lang="fr-CA" b="1" i="1" dirty="0">
                <a:solidFill>
                  <a:srgbClr val="000000"/>
                </a:solidFill>
                <a:cs typeface="Calibri"/>
              </a:rPr>
              <a:t>_______________________________________________________________________________________________________</a:t>
            </a:r>
          </a:p>
          <a:p>
            <a:pPr>
              <a:lnSpc>
                <a:spcPct val="114999"/>
              </a:lnSpc>
            </a:pPr>
            <a:endParaRPr lang="fr-CA" dirty="0">
              <a:solidFill>
                <a:srgbClr val="000000"/>
              </a:solidFill>
            </a:endParaRPr>
          </a:p>
          <a:p>
            <a:pPr marL="0" lvl="0" indent="0" algn="l">
              <a:lnSpc>
                <a:spcPct val="114999"/>
              </a:lnSpc>
              <a:spcBef>
                <a:spcPts val="0"/>
              </a:spcBef>
              <a:spcAft>
                <a:spcPts val="0"/>
              </a:spcAft>
              <a:buNone/>
            </a:pPr>
            <a:r>
              <a:rPr lang="fr-CA" b="1" dirty="0">
                <a:solidFill>
                  <a:srgbClr val="000000"/>
                </a:solidFill>
              </a:rPr>
              <a:t>Note</a:t>
            </a:r>
            <a:r>
              <a:rPr lang="fr-CA" b="1" dirty="0"/>
              <a:t> à l’attention de l’enseignante :</a:t>
            </a:r>
            <a:endParaRPr b="1" dirty="0">
              <a:cs typeface="Calibri"/>
            </a:endParaRPr>
          </a:p>
          <a:p>
            <a:pPr marL="0" lvl="0" indent="0" algn="l" rtl="0">
              <a:lnSpc>
                <a:spcPct val="115000"/>
              </a:lnSpc>
              <a:spcBef>
                <a:spcPts val="0"/>
              </a:spcBef>
              <a:spcAft>
                <a:spcPts val="0"/>
              </a:spcAft>
              <a:buClr>
                <a:schemeClr val="dk1"/>
              </a:buClr>
              <a:buSzPts val="1100"/>
              <a:buFont typeface="Arial"/>
              <a:buNone/>
            </a:pPr>
            <a:r>
              <a:rPr lang="fr-CA" dirty="0"/>
              <a:t>Exemple: note sur 5 (1 pt par réponse).</a:t>
            </a:r>
            <a:endParaRPr dirty="0"/>
          </a:p>
          <a:p>
            <a:pPr marL="0" lvl="0" indent="0" algn="l" rtl="0">
              <a:lnSpc>
                <a:spcPct val="115000"/>
              </a:lnSpc>
              <a:spcBef>
                <a:spcPts val="0"/>
              </a:spcBef>
              <a:spcAft>
                <a:spcPts val="0"/>
              </a:spcAft>
              <a:buClr>
                <a:schemeClr val="dk1"/>
              </a:buClr>
              <a:buSzPts val="1100"/>
              <a:buFont typeface="Arial"/>
              <a:buNone/>
            </a:pPr>
            <a:endParaRPr dirty="0"/>
          </a:p>
          <a:p>
            <a:pPr marL="0" lvl="0" indent="0" algn="l" rtl="0">
              <a:lnSpc>
                <a:spcPct val="115000"/>
              </a:lnSpc>
              <a:spcBef>
                <a:spcPts val="0"/>
              </a:spcBef>
              <a:spcAft>
                <a:spcPts val="0"/>
              </a:spcAft>
              <a:buClr>
                <a:schemeClr val="dk1"/>
              </a:buClr>
              <a:buSzPts val="1100"/>
              <a:buFont typeface="Arial"/>
              <a:buNone/>
            </a:pPr>
            <a:r>
              <a:rPr lang="fr-CA" b="1" dirty="0"/>
              <a:t>A= 4-5 réponses correctes</a:t>
            </a:r>
            <a:endParaRPr b="1" dirty="0"/>
          </a:p>
          <a:p>
            <a:pPr marL="0" lvl="0" indent="0" algn="l" rtl="0">
              <a:lnSpc>
                <a:spcPct val="115000"/>
              </a:lnSpc>
              <a:spcBef>
                <a:spcPts val="0"/>
              </a:spcBef>
              <a:spcAft>
                <a:spcPts val="0"/>
              </a:spcAft>
              <a:buClr>
                <a:schemeClr val="dk1"/>
              </a:buClr>
              <a:buSzPts val="1100"/>
              <a:buFont typeface="Arial"/>
              <a:buNone/>
            </a:pPr>
            <a:r>
              <a:rPr lang="fr-CA" b="1" dirty="0"/>
              <a:t>B= 3-4 réponses correctes</a:t>
            </a:r>
            <a:endParaRPr b="1" dirty="0"/>
          </a:p>
          <a:p>
            <a:pPr marL="0" lvl="0" indent="0" algn="l" rtl="0">
              <a:lnSpc>
                <a:spcPct val="115000"/>
              </a:lnSpc>
              <a:spcBef>
                <a:spcPts val="0"/>
              </a:spcBef>
              <a:spcAft>
                <a:spcPts val="0"/>
              </a:spcAft>
              <a:buClr>
                <a:schemeClr val="dk1"/>
              </a:buClr>
              <a:buSzPts val="1100"/>
              <a:buFont typeface="Arial"/>
              <a:buNone/>
            </a:pPr>
            <a:r>
              <a:rPr lang="fr-CA" b="1" dirty="0"/>
              <a:t>C=2-3 réponses correctes</a:t>
            </a:r>
            <a:endParaRPr b="1" dirty="0"/>
          </a:p>
          <a:p>
            <a:pPr marL="0" lvl="0" indent="0" algn="l" rtl="0">
              <a:lnSpc>
                <a:spcPct val="115000"/>
              </a:lnSpc>
              <a:spcBef>
                <a:spcPts val="0"/>
              </a:spcBef>
              <a:spcAft>
                <a:spcPts val="0"/>
              </a:spcAft>
              <a:buClr>
                <a:schemeClr val="dk1"/>
              </a:buClr>
              <a:buSzPts val="1100"/>
              <a:buFont typeface="Arial"/>
              <a:buNone/>
            </a:pPr>
            <a:r>
              <a:rPr lang="fr-CA" b="1" dirty="0"/>
              <a:t>D=1-2 réponses correctes</a:t>
            </a:r>
            <a:endParaRPr b="1" dirty="0"/>
          </a:p>
          <a:p>
            <a:pPr marL="0" lvl="0" indent="0" algn="l" rtl="0">
              <a:lnSpc>
                <a:spcPct val="115000"/>
              </a:lnSpc>
              <a:spcBef>
                <a:spcPts val="0"/>
              </a:spcBef>
              <a:spcAft>
                <a:spcPts val="0"/>
              </a:spcAft>
              <a:buClr>
                <a:schemeClr val="dk1"/>
              </a:buClr>
              <a:buSzPts val="1100"/>
              <a:buFont typeface="Arial"/>
              <a:buNone/>
            </a:pPr>
            <a:r>
              <a:rPr lang="fr-CA" b="1" dirty="0"/>
              <a:t>E=0-1 réponse correcte.</a:t>
            </a:r>
            <a:endParaRPr lang="fr-FR" b="1" dirty="0">
              <a:cs typeface="Calibri" panose="020F0502020204030204"/>
            </a:endParaRPr>
          </a:p>
          <a:p>
            <a:pPr>
              <a:lnSpc>
                <a:spcPct val="114999"/>
              </a:lnSpc>
              <a:buSzPts val="1100"/>
              <a:buFont typeface="Arial"/>
            </a:pPr>
            <a:endParaRPr lang="fr-FR" b="1" dirty="0">
              <a:cs typeface="Calibri" panose="020F0502020204030204"/>
            </a:endParaRPr>
          </a:p>
          <a:p>
            <a:pPr marL="0" lvl="0" indent="0" algn="l" rtl="0">
              <a:lnSpc>
                <a:spcPct val="115000"/>
              </a:lnSpc>
              <a:spcBef>
                <a:spcPts val="0"/>
              </a:spcBef>
              <a:spcAft>
                <a:spcPts val="0"/>
              </a:spcAft>
              <a:buClr>
                <a:schemeClr val="dk1"/>
              </a:buClr>
              <a:buSzPts val="1100"/>
              <a:buFont typeface="Arial"/>
              <a:buNone/>
            </a:pPr>
            <a:r>
              <a:rPr lang="fr-CA" b="1" dirty="0"/>
              <a:t>A-B= Compétence acquise</a:t>
            </a:r>
            <a:endParaRPr b="1" dirty="0"/>
          </a:p>
          <a:p>
            <a:pPr marL="0" lvl="0" indent="0" algn="l" rtl="0">
              <a:lnSpc>
                <a:spcPct val="115000"/>
              </a:lnSpc>
              <a:spcBef>
                <a:spcPts val="0"/>
              </a:spcBef>
              <a:spcAft>
                <a:spcPts val="0"/>
              </a:spcAft>
              <a:buClr>
                <a:schemeClr val="dk1"/>
              </a:buClr>
              <a:buSzPts val="1100"/>
              <a:buFont typeface="Arial"/>
              <a:buNone/>
            </a:pPr>
            <a:r>
              <a:rPr lang="fr-CA" b="1" dirty="0"/>
              <a:t>C-D=Compétence en cours d’acquisition</a:t>
            </a:r>
            <a:endParaRPr b="1" dirty="0"/>
          </a:p>
          <a:p>
            <a:pPr>
              <a:lnSpc>
                <a:spcPct val="115000"/>
              </a:lnSpc>
            </a:pPr>
            <a:r>
              <a:rPr lang="fr-CA" b="1" dirty="0"/>
              <a:t>E-F= Compétence non-acquise</a:t>
            </a:r>
            <a:r>
              <a:rPr lang="fr-CA" b="1" i="1" dirty="0">
                <a:solidFill>
                  <a:srgbClr val="000000"/>
                </a:solidFill>
              </a:rPr>
              <a:t> </a:t>
            </a:r>
          </a:p>
          <a:p>
            <a:pPr>
              <a:lnSpc>
                <a:spcPct val="114999"/>
              </a:lnSpc>
            </a:pPr>
            <a:endParaRPr lang="fr-CA" b="1" i="1" dirty="0">
              <a:cs typeface="Calibri"/>
            </a:endParaRPr>
          </a:p>
          <a:p>
            <a:pPr>
              <a:lnSpc>
                <a:spcPct val="114999"/>
              </a:lnSpc>
            </a:pPr>
            <a:r>
              <a:rPr lang="fr-FR" dirty="0"/>
              <a:t>Si l'apprenant est classé A-B l'orienter vers la suite de la leçon.</a:t>
            </a:r>
            <a:endParaRPr lang="en-US" dirty="0"/>
          </a:p>
          <a:p>
            <a:pPr>
              <a:lnSpc>
                <a:spcPct val="114999"/>
              </a:lnSpc>
            </a:pPr>
            <a:r>
              <a:rPr lang="fr-FR" dirty="0"/>
              <a:t>Si l'apprenant est classé C-D l'orienter vers des exercices de renforcement. </a:t>
            </a:r>
            <a:endParaRPr lang="en-US" dirty="0"/>
          </a:p>
          <a:p>
            <a:pPr>
              <a:lnSpc>
                <a:spcPct val="114999"/>
              </a:lnSpc>
            </a:pPr>
            <a:r>
              <a:rPr lang="fr-FR" dirty="0"/>
              <a:t>Si l'apprenant est classé E-F lui demander de revoir la leçon avant de passer aux exercices de renforcement. </a:t>
            </a:r>
            <a:endParaRPr lang="en-US" dirty="0"/>
          </a:p>
          <a:p>
            <a:pPr>
              <a:lnSpc>
                <a:spcPct val="114999"/>
              </a:lnSpc>
            </a:pPr>
            <a:endParaRPr lang="fr-CA" b="1" i="1" dirty="0">
              <a:cs typeface="Calibri" panose="020F0502020204030204"/>
            </a:endParaRPr>
          </a:p>
          <a:p>
            <a:pPr>
              <a:lnSpc>
                <a:spcPct val="114999"/>
              </a:lnSpc>
            </a:pPr>
            <a:endParaRPr lang="fr-CA" b="1" i="1" dirty="0"/>
          </a:p>
          <a:p>
            <a:pPr marL="457200" indent="-228600"/>
            <a:r>
              <a:rPr lang="en-US" b="1" dirty="0"/>
              <a:t>Remarques sur </a:t>
            </a:r>
            <a:r>
              <a:rPr lang="en-US" b="1" dirty="0" err="1"/>
              <a:t>l’évaluation</a:t>
            </a:r>
            <a:r>
              <a:rPr lang="en-US" b="1" dirty="0"/>
              <a:t> formative :</a:t>
            </a:r>
            <a:endParaRPr lang="en-US" dirty="0"/>
          </a:p>
          <a:p>
            <a:pPr marL="457200" indent="-228600"/>
            <a:r>
              <a:rPr lang="en-US" dirty="0"/>
              <a:t>1- Demander à </a:t>
            </a:r>
            <a:r>
              <a:rPr lang="en-US" dirty="0" err="1"/>
              <a:t>l’élève</a:t>
            </a:r>
            <a:r>
              <a:rPr lang="en-US" dirty="0"/>
              <a:t> comment il a </a:t>
            </a:r>
            <a:r>
              <a:rPr lang="en-US" dirty="0" err="1"/>
              <a:t>pensé</a:t>
            </a:r>
            <a:r>
              <a:rPr lang="en-US" dirty="0"/>
              <a:t> pour </a:t>
            </a:r>
            <a:r>
              <a:rPr lang="en-US" dirty="0" err="1"/>
              <a:t>trouver</a:t>
            </a:r>
            <a:r>
              <a:rPr lang="en-US" dirty="0"/>
              <a:t> la </a:t>
            </a:r>
            <a:r>
              <a:rPr lang="en-US" dirty="0" err="1"/>
              <a:t>réponse</a:t>
            </a:r>
            <a:r>
              <a:rPr lang="en-US" dirty="0"/>
              <a:t>. (</a:t>
            </a:r>
            <a:r>
              <a:rPr lang="en-US" dirty="0" err="1"/>
              <a:t>Repérer</a:t>
            </a:r>
            <a:r>
              <a:rPr lang="en-US" dirty="0"/>
              <a:t> la démarche </a:t>
            </a:r>
            <a:r>
              <a:rPr lang="en-US" dirty="0" err="1"/>
              <a:t>suivie</a:t>
            </a:r>
            <a:r>
              <a:rPr lang="en-US" dirty="0"/>
              <a:t> par </a:t>
            </a:r>
            <a:r>
              <a:rPr lang="en-US" dirty="0" err="1"/>
              <a:t>l’élève</a:t>
            </a:r>
            <a:r>
              <a:rPr lang="en-US" dirty="0"/>
              <a:t>)</a:t>
            </a:r>
          </a:p>
          <a:p>
            <a:pPr marL="457200" indent="-228600"/>
            <a:r>
              <a:rPr lang="en-US" dirty="0"/>
              <a:t>2- Le but </a:t>
            </a:r>
            <a:r>
              <a:rPr lang="en-US" dirty="0" err="1"/>
              <a:t>d’une</a:t>
            </a:r>
            <a:r>
              <a:rPr lang="en-US" dirty="0"/>
              <a:t> </a:t>
            </a:r>
            <a:r>
              <a:rPr lang="en-US" dirty="0" err="1"/>
              <a:t>évaluation</a:t>
            </a:r>
            <a:r>
              <a:rPr lang="en-US" dirty="0"/>
              <a:t> formative </a:t>
            </a:r>
            <a:r>
              <a:rPr lang="en-US" dirty="0" err="1"/>
              <a:t>est</a:t>
            </a:r>
            <a:r>
              <a:rPr lang="en-US" dirty="0"/>
              <a:t> « </a:t>
            </a:r>
            <a:r>
              <a:rPr lang="en-US" dirty="0" err="1"/>
              <a:t>évaluer</a:t>
            </a:r>
            <a:r>
              <a:rPr lang="en-US" dirty="0"/>
              <a:t> pour </a:t>
            </a:r>
            <a:r>
              <a:rPr lang="en-US" dirty="0" err="1"/>
              <a:t>enseigner</a:t>
            </a:r>
            <a:r>
              <a:rPr lang="en-US" dirty="0"/>
              <a:t> » et non pas « </a:t>
            </a:r>
            <a:r>
              <a:rPr lang="en-US" dirty="0" err="1"/>
              <a:t>enseigner</a:t>
            </a:r>
            <a:r>
              <a:rPr lang="en-US" dirty="0"/>
              <a:t> pour </a:t>
            </a:r>
            <a:r>
              <a:rPr lang="en-US" dirty="0" err="1"/>
              <a:t>évaluer</a:t>
            </a:r>
            <a:r>
              <a:rPr lang="en-US" dirty="0"/>
              <a:t> ».</a:t>
            </a:r>
          </a:p>
          <a:p>
            <a:pPr marL="457200" indent="-228600"/>
            <a:r>
              <a:rPr lang="en-US" dirty="0" err="1"/>
              <a:t>C’est</a:t>
            </a:r>
            <a:r>
              <a:rPr lang="en-US" dirty="0"/>
              <a:t> </a:t>
            </a:r>
            <a:r>
              <a:rPr lang="en-US" dirty="0" err="1"/>
              <a:t>pourquoi</a:t>
            </a:r>
            <a:r>
              <a:rPr lang="en-US" dirty="0"/>
              <a:t> suite au </a:t>
            </a:r>
            <a:r>
              <a:rPr lang="en-US" dirty="0" err="1"/>
              <a:t>résultat</a:t>
            </a:r>
            <a:r>
              <a:rPr lang="en-US" dirty="0"/>
              <a:t> de </a:t>
            </a:r>
            <a:r>
              <a:rPr lang="en-US" dirty="0" err="1"/>
              <a:t>l’évaluation</a:t>
            </a:r>
            <a:r>
              <a:rPr lang="en-US" dirty="0"/>
              <a:t> </a:t>
            </a:r>
            <a:r>
              <a:rPr lang="en-US" dirty="0" err="1"/>
              <a:t>l’enseignant</a:t>
            </a:r>
            <a:r>
              <a:rPr lang="en-US" dirty="0"/>
              <a:t> </a:t>
            </a:r>
            <a:r>
              <a:rPr lang="en-US" dirty="0" err="1"/>
              <a:t>est</a:t>
            </a:r>
            <a:r>
              <a:rPr lang="en-US" dirty="0"/>
              <a:t> </a:t>
            </a:r>
            <a:r>
              <a:rPr lang="en-US" dirty="0" err="1"/>
              <a:t>appelé</a:t>
            </a:r>
            <a:r>
              <a:rPr lang="en-US" dirty="0"/>
              <a:t> à </a:t>
            </a:r>
            <a:r>
              <a:rPr lang="en-US" dirty="0" err="1"/>
              <a:t>réguler</a:t>
            </a:r>
            <a:r>
              <a:rPr lang="en-US" dirty="0"/>
              <a:t> les </a:t>
            </a:r>
            <a:r>
              <a:rPr lang="en-US" dirty="0" err="1"/>
              <a:t>apprentissages</a:t>
            </a:r>
            <a:r>
              <a:rPr lang="en-US" dirty="0"/>
              <a:t> : </a:t>
            </a:r>
            <a:r>
              <a:rPr lang="en-US" dirty="0" err="1"/>
              <a:t>si</a:t>
            </a:r>
            <a:r>
              <a:rPr lang="en-US" dirty="0"/>
              <a:t> le </a:t>
            </a:r>
            <a:r>
              <a:rPr lang="en-US" dirty="0" err="1"/>
              <a:t>taux</a:t>
            </a:r>
            <a:r>
              <a:rPr lang="en-US" dirty="0"/>
              <a:t> de </a:t>
            </a:r>
            <a:r>
              <a:rPr lang="en-US" dirty="0" err="1"/>
              <a:t>réponses</a:t>
            </a:r>
            <a:r>
              <a:rPr lang="en-US" dirty="0"/>
              <a:t> </a:t>
            </a:r>
            <a:r>
              <a:rPr lang="en-US" dirty="0" err="1"/>
              <a:t>incorrectes</a:t>
            </a:r>
            <a:r>
              <a:rPr lang="en-US" dirty="0"/>
              <a:t> </a:t>
            </a:r>
            <a:r>
              <a:rPr lang="en-US" dirty="0" err="1"/>
              <a:t>est</a:t>
            </a:r>
            <a:r>
              <a:rPr lang="en-US" dirty="0"/>
              <a:t> </a:t>
            </a:r>
            <a:r>
              <a:rPr lang="en-US" dirty="0" err="1"/>
              <a:t>supérieur</a:t>
            </a:r>
            <a:r>
              <a:rPr lang="en-US" dirty="0"/>
              <a:t> à 50%, il </a:t>
            </a:r>
            <a:r>
              <a:rPr lang="en-US" dirty="0" err="1"/>
              <a:t>détecte</a:t>
            </a:r>
            <a:r>
              <a:rPr lang="en-US" dirty="0"/>
              <a:t> les </a:t>
            </a:r>
            <a:r>
              <a:rPr lang="en-US" dirty="0" err="1"/>
              <a:t>problèmes</a:t>
            </a:r>
            <a:r>
              <a:rPr lang="en-US" dirty="0"/>
              <a:t>/lacunes des </a:t>
            </a:r>
            <a:r>
              <a:rPr lang="en-US" dirty="0" err="1"/>
              <a:t>élèves</a:t>
            </a:r>
            <a:r>
              <a:rPr lang="en-US" dirty="0"/>
              <a:t> et y </a:t>
            </a:r>
            <a:r>
              <a:rPr lang="en-US" dirty="0" err="1"/>
              <a:t>remédie</a:t>
            </a:r>
            <a:r>
              <a:rPr lang="en-US" dirty="0"/>
              <a:t>.</a:t>
            </a:r>
          </a:p>
          <a:p>
            <a:pPr marL="457200" indent="-228600"/>
            <a:r>
              <a:rPr lang="en-US" dirty="0"/>
              <a:t>3- Donner de </a:t>
            </a:r>
            <a:r>
              <a:rPr lang="en-US" dirty="0" err="1"/>
              <a:t>l’importance</a:t>
            </a:r>
            <a:r>
              <a:rPr lang="en-US" dirty="0"/>
              <a:t> à </a:t>
            </a:r>
            <a:r>
              <a:rPr lang="en-US" dirty="0" err="1"/>
              <a:t>l’aide</a:t>
            </a:r>
            <a:r>
              <a:rPr lang="en-US" dirty="0"/>
              <a:t> </a:t>
            </a:r>
            <a:r>
              <a:rPr lang="en-US" dirty="0" err="1"/>
              <a:t>individualisée</a:t>
            </a:r>
            <a:r>
              <a:rPr lang="en-US" dirty="0"/>
              <a:t> : former </a:t>
            </a:r>
            <a:r>
              <a:rPr lang="en-US" dirty="0" err="1"/>
              <a:t>différents</a:t>
            </a:r>
            <a:r>
              <a:rPr lang="en-US" dirty="0"/>
              <a:t> </a:t>
            </a:r>
            <a:r>
              <a:rPr lang="en-US" dirty="0" err="1"/>
              <a:t>groupes</a:t>
            </a:r>
            <a:r>
              <a:rPr lang="en-US" dirty="0"/>
              <a:t> </a:t>
            </a:r>
            <a:r>
              <a:rPr lang="en-US" dirty="0" err="1"/>
              <a:t>d’élèves</a:t>
            </a:r>
            <a:r>
              <a:rPr lang="en-US" dirty="0"/>
              <a:t> </a:t>
            </a:r>
            <a:r>
              <a:rPr lang="en-US" dirty="0" err="1"/>
              <a:t>selon</a:t>
            </a:r>
            <a:r>
              <a:rPr lang="en-US" dirty="0"/>
              <a:t> </a:t>
            </a:r>
            <a:r>
              <a:rPr lang="en-US" dirty="0" err="1"/>
              <a:t>leurs</a:t>
            </a:r>
            <a:r>
              <a:rPr lang="en-US" dirty="0"/>
              <a:t> </a:t>
            </a:r>
            <a:r>
              <a:rPr lang="en-US" dirty="0" err="1"/>
              <a:t>besoins</a:t>
            </a:r>
            <a:r>
              <a:rPr lang="en-US" dirty="0"/>
              <a:t>/aide </a:t>
            </a:r>
            <a:r>
              <a:rPr lang="en-US" dirty="0" err="1"/>
              <a:t>individuelle</a:t>
            </a:r>
            <a:r>
              <a:rPr lang="en-US" dirty="0"/>
              <a:t> pour </a:t>
            </a:r>
            <a:r>
              <a:rPr lang="en-US" dirty="0" err="1"/>
              <a:t>chacun</a:t>
            </a:r>
            <a:r>
              <a:rPr lang="en-US" dirty="0"/>
              <a:t> des </a:t>
            </a:r>
            <a:r>
              <a:rPr lang="en-US" dirty="0" err="1"/>
              <a:t>élèves</a:t>
            </a:r>
            <a:r>
              <a:rPr lang="en-US" dirty="0"/>
              <a:t>.</a:t>
            </a:r>
          </a:p>
          <a:p>
            <a:pPr marL="457200" indent="-228600"/>
            <a:r>
              <a:rPr lang="en-US" dirty="0" err="1"/>
              <a:t>Mettre</a:t>
            </a:r>
            <a:r>
              <a:rPr lang="en-US" dirty="0"/>
              <a:t> </a:t>
            </a:r>
            <a:r>
              <a:rPr lang="en-US" dirty="0" err="1"/>
              <a:t>alors</a:t>
            </a:r>
            <a:r>
              <a:rPr lang="en-US" dirty="0"/>
              <a:t> </a:t>
            </a:r>
            <a:r>
              <a:rPr lang="en-US" dirty="0" err="1"/>
              <a:t>en</a:t>
            </a:r>
            <a:r>
              <a:rPr lang="en-US" dirty="0"/>
              <a:t> pratique la </a:t>
            </a:r>
            <a:r>
              <a:rPr lang="en-US" dirty="0" err="1"/>
              <a:t>différenciation</a:t>
            </a:r>
            <a:r>
              <a:rPr lang="en-US" dirty="0"/>
              <a:t> </a:t>
            </a:r>
            <a:r>
              <a:rPr lang="en-US" dirty="0" err="1"/>
              <a:t>pédagogique</a:t>
            </a:r>
            <a:r>
              <a:rPr lang="en-US" dirty="0"/>
              <a:t>.</a:t>
            </a:r>
            <a:endParaRPr lang="fr-CA" dirty="0"/>
          </a:p>
          <a:p>
            <a:pPr>
              <a:lnSpc>
                <a:spcPct val="114999"/>
              </a:lnSpc>
            </a:pPr>
            <a:endParaRPr lang="fr-CA" b="1" i="1" dirty="0">
              <a:cs typeface="Calibri"/>
            </a:endParaRPr>
          </a:p>
          <a:p>
            <a:pPr>
              <a:lnSpc>
                <a:spcPct val="114999"/>
              </a:lnSpc>
            </a:pPr>
            <a:endParaRPr lang="fr-CA" b="1" i="1" dirty="0">
              <a:cs typeface="Calibri"/>
            </a:endParaRPr>
          </a:p>
        </p:txBody>
      </p:sp>
      <p:sp>
        <p:nvSpPr>
          <p:cNvPr id="976" name="Google Shape;976;gb2ccba204b_1_60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13</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28799240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Activité 8</a:t>
            </a:r>
          </a:p>
          <a:p>
            <a:r>
              <a:rPr lang="fr-FR" dirty="0">
                <a:cs typeface="Calibri"/>
              </a:rPr>
              <a:t>VO de Sara : </a:t>
            </a:r>
            <a:endParaRPr lang="fr-FR" dirty="0"/>
          </a:p>
          <a:p>
            <a:endParaRPr lang="fr-FR" dirty="0">
              <a:cs typeface="Calibri"/>
            </a:endParaRPr>
          </a:p>
          <a:p>
            <a:r>
              <a:rPr lang="fr-FR" b="1" i="1" dirty="0">
                <a:cs typeface="Calibri"/>
              </a:rPr>
              <a:t>A toi maintenant. Exprime tes émotions. Dis ce que tu ressens si …</a:t>
            </a:r>
          </a:p>
          <a:p>
            <a:r>
              <a:rPr lang="fr-FR" b="1" i="1" dirty="0">
                <a:cs typeface="Calibri"/>
              </a:rPr>
              <a:t>Tu t'es réconcilié avec ton meilleur ami. </a:t>
            </a:r>
          </a:p>
          <a:p>
            <a:r>
              <a:rPr lang="fr-FR" b="1" i="1" dirty="0">
                <a:cs typeface="Calibri"/>
              </a:rPr>
              <a:t>Tu es obligé de rester à la maison pour aider maman à faire le ménage.</a:t>
            </a:r>
          </a:p>
          <a:p>
            <a:r>
              <a:rPr lang="fr-FR" b="1" i="1" dirty="0">
                <a:cs typeface="Calibri"/>
              </a:rPr>
              <a:t>Ton école organise une sortie au parc d'attraction. </a:t>
            </a:r>
          </a:p>
          <a:p>
            <a:endParaRPr lang="fr-FR" b="1" i="1" dirty="0">
              <a:cs typeface="Calibri"/>
            </a:endParaRPr>
          </a:p>
          <a:p>
            <a:endParaRPr lang="fr-FR" b="1" i="1" dirty="0">
              <a:cs typeface="Calibri"/>
            </a:endParaRPr>
          </a:p>
          <a:p>
            <a:endParaRPr lang="fr-FR" b="1" i="1" dirty="0">
              <a:cs typeface="Calibri"/>
            </a:endParaRPr>
          </a:p>
          <a:p>
            <a:endParaRPr lang="fr-FR" b="1" i="1" dirty="0">
              <a:cs typeface="Calibri"/>
            </a:endParaRP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E30AF-2693-4C15-AE80-67AD39C117D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40139901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3"/>
        <p:cNvGrpSpPr/>
        <p:nvPr/>
      </p:nvGrpSpPr>
      <p:grpSpPr>
        <a:xfrm>
          <a:off x="0" y="0"/>
          <a:ext cx="0" cy="0"/>
          <a:chOff x="0" y="0"/>
          <a:chExt cx="0" cy="0"/>
        </a:xfrm>
      </p:grpSpPr>
      <p:sp>
        <p:nvSpPr>
          <p:cNvPr id="554" name="Google Shape;554;gb34a227105_0_17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Clr>
                <a:schemeClr val="dk1"/>
              </a:buClr>
              <a:buSzPts val="1100"/>
            </a:pPr>
            <a:r>
              <a:rPr lang="fr-FR">
                <a:latin typeface="Arial" panose="020B0604020202020204" pitchFamily="34" charset="0"/>
                <a:ea typeface="Arial" panose="020B0604020202020204" pitchFamily="34" charset="0"/>
                <a:cs typeface="Arial" panose="020B0604020202020204" pitchFamily="34" charset="0"/>
                <a:sym typeface="Arial" panose="020B0604020202020204" pitchFamily="34" charset="0"/>
              </a:rPr>
              <a:t> </a:t>
            </a:r>
            <a:r>
              <a:rPr lang="fr-FR" b="1">
                <a:sym typeface="Arial" panose="020B0604020202020204" pitchFamily="34" charset="0"/>
              </a:rPr>
              <a:t>Note à l’attention de l’enseignant(e) : </a:t>
            </a:r>
            <a:endParaRPr lang="fr-FR">
              <a:latin typeface="Arial" panose="020B0604020202020204" pitchFamily="34" charset="0"/>
              <a:ea typeface="Arial" panose="020B0604020202020204" pitchFamily="34" charset="0"/>
              <a:cs typeface="Arial" panose="020B0604020202020204" pitchFamily="34" charset="0"/>
              <a:sym typeface="Arial" panose="020B0604020202020204" pitchFamily="34" charset="0"/>
            </a:endParaRPr>
          </a:p>
          <a:p>
            <a:pPr>
              <a:buSzPts val="1100"/>
            </a:pPr>
            <a:r>
              <a:rPr lang="fr-FR">
                <a:sym typeface="Arial" panose="020B0604020202020204" pitchFamily="34" charset="0"/>
              </a:rPr>
              <a:t>La lecture partagée est l’une des composantes essentielles d’un programme de </a:t>
            </a:r>
            <a:r>
              <a:rPr lang="fr-FR" err="1">
                <a:sym typeface="Arial" panose="020B0604020202020204" pitchFamily="34" charset="0"/>
              </a:rPr>
              <a:t>littératie</a:t>
            </a:r>
            <a:r>
              <a:rPr lang="fr-FR">
                <a:sym typeface="Arial" panose="020B0604020202020204" pitchFamily="34" charset="0"/>
              </a:rPr>
              <a:t> efficace, tout comme la lecture à voix haute.</a:t>
            </a:r>
          </a:p>
          <a:p>
            <a:pPr>
              <a:buSzPts val="1100"/>
            </a:pPr>
            <a:r>
              <a:rPr lang="fr-FR">
                <a:sym typeface="Arial" panose="020B0604020202020204" pitchFamily="34" charset="0"/>
              </a:rPr>
              <a:t>Pendant la lecture partagée, l’enseignante et ses élèves lisent ensemble à voix haute, une version agrandie d’un livre ou d’un texte qui présente un certain défi pour les élèves. Les textes de lecture partagée peuvent être des messages du matin, des courts albums agrandis, des poèmes, des lettres, des textes de sciences ou de sciences humaines.</a:t>
            </a:r>
          </a:p>
          <a:p>
            <a:pPr>
              <a:buSzPts val="1100"/>
            </a:pPr>
            <a:r>
              <a:rPr lang="fr-FR">
                <a:sym typeface="Arial" panose="020B0604020202020204" pitchFamily="34" charset="0"/>
              </a:rPr>
              <a:t>L’une des grandes différences entre la lecture à voix haute et la lecture partagée est que pendant la lecture partagée, les élèves sont invités à lire et relire le texte AVEC l’enseignante tandis que pendant la lecture à voix haute l’enseignante lit seule, bien que les élèves soient invités à réfléchir au texte avec celle-là par le biais de conversations avant-pendant-après la lecture. Pendant la lecture à voix haute, l’enseignante modélise et enseigne surtout les stratégies de compréhension tandis que la lecture partagée est un excellent moment pour enseigner les stratégies pour lire les mots et lire avec fluidité tout en gardant en tête la compréhension du texte.</a:t>
            </a:r>
          </a:p>
          <a:p>
            <a:pPr>
              <a:buSzPts val="1100"/>
            </a:pPr>
            <a:r>
              <a:rPr lang="fr-FR">
                <a:sym typeface="Arial" panose="020B0604020202020204" pitchFamily="34" charset="0"/>
              </a:rPr>
              <a:t>Suite à quelques séances de lecture partagée du même livre, les élèves sont généralement capables de lire le texte de façon indépendante tout en ayant développé des connaissances et des compétences qu’ils pourront appliquer à d’autres textes.  </a:t>
            </a:r>
          </a:p>
          <a:p>
            <a:pPr>
              <a:buSzPts val="1100"/>
            </a:pPr>
            <a:r>
              <a:rPr lang="fr-FR">
                <a:sym typeface="Arial" panose="020B0604020202020204" pitchFamily="34" charset="0"/>
              </a:rPr>
              <a:t>En lecture partagée, le même texte est donc lu et exploré à plusieurs reprises, soit 4 ou 5 jours de suite pendant 10 à 15 minutes à chaque fois, avec la participation de plus en plus grande des élèves et une interaction constante avec ceux-ci.</a:t>
            </a:r>
          </a:p>
          <a:p>
            <a:pPr>
              <a:buSzPts val="1100"/>
            </a:pPr>
            <a:r>
              <a:rPr lang="fr-FR">
                <a:sym typeface="Arial" panose="020B0604020202020204" pitchFamily="34" charset="0"/>
              </a:rPr>
              <a:t>Chez les enfants du premier cycle, la première lecture du livre vise surtout à développer le plaisir de lire et à réfléchir au sens du texte.  </a:t>
            </a:r>
          </a:p>
          <a:p>
            <a:pPr>
              <a:buSzPts val="1100"/>
            </a:pPr>
            <a:r>
              <a:rPr lang="fr-FR">
                <a:sym typeface="Arial" panose="020B0604020202020204" pitchFamily="34" charset="0"/>
              </a:rPr>
              <a:t>La deuxième journée de la lecture partagée pourrait porter sur les stratégies pour solutionner les mots.</a:t>
            </a:r>
            <a:r>
              <a:rPr lang="fr-FR" b="1">
                <a:sym typeface="Arial" panose="020B0604020202020204" pitchFamily="34" charset="0"/>
              </a:rPr>
              <a:t> </a:t>
            </a:r>
            <a:r>
              <a:rPr lang="fr-FR">
                <a:sym typeface="Arial" panose="020B0604020202020204" pitchFamily="34" charset="0"/>
              </a:rPr>
              <a:t>En EB1, la lecture partagée est le moment par excellence pour enseigner aux élèves à se servir des connaissances graphophonologiques apprises pendant l’étude de mots pour lire les mots ainsi qu’au sens du texte et à la structure des phrases. On peut y enseigner comment surveiller sa lecture et relire et s’</a:t>
            </a:r>
            <a:r>
              <a:rPr lang="fr-FR" err="1">
                <a:sym typeface="Arial" panose="020B0604020202020204" pitchFamily="34" charset="0"/>
              </a:rPr>
              <a:t>auto-corriger</a:t>
            </a:r>
            <a:r>
              <a:rPr lang="fr-FR">
                <a:sym typeface="Arial" panose="020B0604020202020204" pitchFamily="34" charset="0"/>
              </a:rPr>
              <a:t> au besoin à l’aide des indices de sens, de structure et graphophonologiques. Nous pourrions également y enseigner des mots globaux. </a:t>
            </a:r>
            <a:r>
              <a:rPr lang="fr-FR" b="1">
                <a:sym typeface="Arial" panose="020B0604020202020204" pitchFamily="34" charset="0"/>
              </a:rPr>
              <a:t>La lecture partagée ne remplace pas la démarche préconisée pour l’étude de mots mais offre une occasion pour y pratiquer dans de “vrais textes”, les connaissances enseignées pendant l’étude de mots et les stratégies pour les appliquer.</a:t>
            </a:r>
            <a:endParaRPr lang="fr-FR">
              <a:sym typeface="Arial" panose="020B0604020202020204" pitchFamily="34" charset="0"/>
            </a:endParaRPr>
          </a:p>
          <a:p>
            <a:pPr>
              <a:buSzPts val="1100"/>
            </a:pPr>
            <a:r>
              <a:rPr lang="fr-FR" b="1">
                <a:sym typeface="Arial" panose="020B0604020202020204" pitchFamily="34" charset="0"/>
              </a:rPr>
              <a:t>La troisième journée pourrait porter sur un retour sur les éléments graphophonologiques ou sur l’enseignement explicite de stratégies de compréhension.</a:t>
            </a:r>
            <a:endParaRPr lang="fr-FR">
              <a:sym typeface="Arial" panose="020B0604020202020204" pitchFamily="34" charset="0"/>
            </a:endParaRPr>
          </a:p>
          <a:p>
            <a:pPr>
              <a:buSzPts val="1100"/>
            </a:pPr>
            <a:r>
              <a:rPr lang="fr-FR" b="1">
                <a:sym typeface="Arial" panose="020B0604020202020204" pitchFamily="34" charset="0"/>
              </a:rPr>
              <a:t>La quatrième leçon pourrait porter sur la fluidité, un moment où nous enseignons aux enfants différents aspects de la fluidité en lecture et comment intégrer ces éléments dans nos lectures. </a:t>
            </a:r>
            <a:endParaRPr lang="fr-FR">
              <a:sym typeface="Arial" panose="020B0604020202020204" pitchFamily="34" charset="0"/>
            </a:endParaRPr>
          </a:p>
          <a:p>
            <a:pPr>
              <a:buSzPts val="1100"/>
            </a:pPr>
            <a:r>
              <a:rPr lang="fr-FR" b="1">
                <a:sym typeface="Arial" panose="020B0604020202020204" pitchFamily="34" charset="0"/>
              </a:rPr>
              <a:t>Dans le présent contexte de l’enseignement par le biais de e-kits, nous nous sommes limités à trois journées avec un focus sur la compréhension le jour 1, les stratégies pour solutionner les mots et s’assurer de lire en intégrant le sens, la structure et le visuel (la graphophonétique) le jour 2 et la fluidité le jour 3. </a:t>
            </a:r>
            <a:endParaRPr lang="fr-FR">
              <a:sym typeface="Arial" panose="020B0604020202020204" pitchFamily="34" charset="0"/>
            </a:endParaRPr>
          </a:p>
          <a:p>
            <a:pPr>
              <a:buSzPts val="1100"/>
            </a:pPr>
            <a:r>
              <a:rPr lang="fr-FR" b="1">
                <a:sym typeface="Arial" panose="020B0604020202020204" pitchFamily="34" charset="0"/>
              </a:rPr>
              <a:t>Finalement, il est important qu’à la fin du processus, que les élèves aient accès au texte afin de pouvoir le lire en lecture indépendante.</a:t>
            </a:r>
            <a:endParaRPr lang="fr-FR">
              <a:sym typeface="Arial" panose="020B0604020202020204" pitchFamily="34" charset="0"/>
            </a:endParaRPr>
          </a:p>
          <a:p>
            <a:pPr>
              <a:buSzPts val="1100"/>
            </a:pPr>
            <a:r>
              <a:rPr lang="fr-FR" b="1">
                <a:sym typeface="Arial" panose="020B0604020202020204" pitchFamily="34" charset="0"/>
              </a:rPr>
              <a:t>En ce contexte d’apprentissage par voie électronique, nous avons réduit le nombre de “leçons consacrées” à la lecture partagée pour chaque texte à trois leçons.</a:t>
            </a:r>
            <a:endParaRPr lang="fr-FR">
              <a:sym typeface="Arial" panose="020B0604020202020204" pitchFamily="34" charset="0"/>
            </a:endParaRPr>
          </a:p>
          <a:p>
            <a:pPr>
              <a:buSzPts val="1100"/>
            </a:pPr>
            <a:br>
              <a:rPr lang="en-US">
                <a:sym typeface="Arial" panose="020B0604020202020204" pitchFamily="34" charset="0"/>
              </a:rPr>
            </a:br>
            <a:endParaRPr lang="en-US"/>
          </a:p>
          <a:p>
            <a:pPr marL="457200"/>
            <a:r>
              <a:rPr lang="fr-FR">
                <a:latin typeface="Arial" panose="020B0604020202020204" pitchFamily="34" charset="0"/>
                <a:ea typeface="Arial" panose="020B0604020202020204" pitchFamily="34" charset="0"/>
                <a:cs typeface="Arial" panose="020B0604020202020204" pitchFamily="34" charset="0"/>
                <a:sym typeface="Arial" panose="020B0604020202020204" pitchFamily="34" charset="0"/>
              </a:rPr>
              <a:t> </a:t>
            </a:r>
            <a:endParaRPr lang="fr-FR" sz="1200">
              <a:latin typeface="Arial" panose="020B0604020202020204" pitchFamily="34" charset="0"/>
              <a:ea typeface="Arial" panose="020B0604020202020204" pitchFamily="34" charset="0"/>
              <a:cs typeface="Arial" panose="020B0604020202020204" pitchFamily="34" charset="0"/>
            </a:endParaRPr>
          </a:p>
          <a:p>
            <a:pPr marL="228600" lvl="0" indent="0" algn="l" rtl="0">
              <a:spcBef>
                <a:spcPts val="0"/>
              </a:spcBef>
              <a:spcAft>
                <a:spcPts val="0"/>
              </a:spcAft>
              <a:buNone/>
            </a:pPr>
            <a:endParaRPr lang="fr-FR"/>
          </a:p>
          <a:p>
            <a:pPr marL="0" lvl="0" indent="0" algn="l" rtl="0">
              <a:spcBef>
                <a:spcPts val="0"/>
              </a:spcBef>
              <a:spcAft>
                <a:spcPts val="0"/>
              </a:spcAft>
              <a:buNone/>
            </a:pPr>
            <a:endParaRPr/>
          </a:p>
        </p:txBody>
      </p:sp>
      <p:sp>
        <p:nvSpPr>
          <p:cNvPr id="555" name="Google Shape;555;gb34a227105_0_17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361516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0"/>
        <p:cNvGrpSpPr/>
        <p:nvPr/>
      </p:nvGrpSpPr>
      <p:grpSpPr>
        <a:xfrm>
          <a:off x="0" y="0"/>
          <a:ext cx="0" cy="0"/>
          <a:chOff x="0" y="0"/>
          <a:chExt cx="0" cy="0"/>
        </a:xfrm>
      </p:grpSpPr>
      <p:sp>
        <p:nvSpPr>
          <p:cNvPr id="981" name="Google Shape;981;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82" name="Google Shape;982;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r>
              <a:rPr lang="fr-CA" dirty="0"/>
              <a:t>VO de Sara : </a:t>
            </a:r>
            <a:endParaRPr lang="en-US" dirty="0"/>
          </a:p>
          <a:p>
            <a:pPr>
              <a:buSzPts val="1400"/>
            </a:pPr>
            <a:r>
              <a:rPr lang="fr-CA" sz="1200" b="1" i="1" dirty="0">
                <a:solidFill>
                  <a:schemeClr val="dk1"/>
                </a:solidFill>
                <a:ea typeface="Calibri"/>
                <a:cs typeface="Calibri"/>
                <a:sym typeface="Calibri"/>
              </a:rPr>
              <a:t>Mon ami, relisons notre livre. Regarde la première de couverture. Le titre du livre est ‘Jessica adore le soccer’.</a:t>
            </a:r>
            <a:r>
              <a:rPr lang="fr-CA" b="1" i="1" dirty="0">
                <a:solidFill>
                  <a:schemeClr val="dk1"/>
                </a:solidFill>
                <a:ea typeface="Calibri"/>
                <a:cs typeface="Calibri"/>
                <a:sym typeface="Calibri"/>
              </a:rPr>
              <a:t> </a:t>
            </a:r>
            <a:endParaRPr lang="fr-CA" sz="1200" b="1" i="1" dirty="0">
              <a:solidFill>
                <a:schemeClr val="dk1"/>
              </a:solidFill>
              <a:ea typeface="Calibri"/>
              <a:cs typeface="Calibri"/>
            </a:endParaRPr>
          </a:p>
          <a:p>
            <a:pPr marL="0" lvl="0" indent="0" algn="l" rtl="0">
              <a:lnSpc>
                <a:spcPct val="100000"/>
              </a:lnSpc>
              <a:spcBef>
                <a:spcPts val="0"/>
              </a:spcBef>
              <a:spcAft>
                <a:spcPts val="0"/>
              </a:spcAft>
              <a:buSzPts val="1400"/>
              <a:buNone/>
            </a:pPr>
            <a:endParaRPr b="1" i="1" dirty="0"/>
          </a:p>
          <a:p>
            <a:pPr>
              <a:buSzPts val="1400"/>
            </a:pPr>
            <a:r>
              <a:rPr lang="fr-CA" b="1" i="1" dirty="0"/>
              <a:t>Avant de relire le livre, d</a:t>
            </a:r>
            <a:r>
              <a:rPr lang="fr-CA" sz="1200" b="1" i="1" dirty="0">
                <a:solidFill>
                  <a:schemeClr val="dk1"/>
                </a:solidFill>
                <a:ea typeface="Calibri"/>
                <a:cs typeface="Calibri"/>
                <a:sym typeface="Calibri"/>
              </a:rPr>
              <a:t>is-moi, de </a:t>
            </a:r>
            <a:r>
              <a:rPr lang="fr-CA" b="1" i="1" dirty="0"/>
              <a:t>quoi s’agit-il </a:t>
            </a:r>
            <a:r>
              <a:rPr lang="fr-CA" sz="1200" b="1" i="1" dirty="0">
                <a:solidFill>
                  <a:schemeClr val="dk1"/>
                </a:solidFill>
                <a:ea typeface="Calibri"/>
                <a:cs typeface="Calibri"/>
                <a:sym typeface="Calibri"/>
              </a:rPr>
              <a:t>?</a:t>
            </a:r>
            <a:r>
              <a:rPr lang="fr-CA" b="1" i="1" dirty="0">
                <a:solidFill>
                  <a:schemeClr val="dk1"/>
                </a:solidFill>
                <a:ea typeface="Calibri"/>
                <a:cs typeface="Calibri"/>
                <a:sym typeface="Calibri"/>
              </a:rPr>
              <a:t>  </a:t>
            </a:r>
            <a:endParaRPr lang="fr-CA" b="1" i="1" dirty="0">
              <a:solidFill>
                <a:schemeClr val="dk1"/>
              </a:solidFill>
              <a:ea typeface="Calibri"/>
              <a:cs typeface="Calibri"/>
            </a:endParaRPr>
          </a:p>
          <a:p>
            <a:pPr>
              <a:buSzPts val="1400"/>
            </a:pPr>
            <a:r>
              <a:rPr lang="fr-CA" sz="1200" b="1" i="1" dirty="0">
                <a:solidFill>
                  <a:schemeClr val="dk1"/>
                </a:solidFill>
                <a:ea typeface="Calibri"/>
                <a:cs typeface="Calibri"/>
                <a:sym typeface="Calibri"/>
              </a:rPr>
              <a:t>Les lecteurs sont capables de </a:t>
            </a:r>
            <a:r>
              <a:rPr lang="fr-CA" b="1" i="1" dirty="0"/>
              <a:t>parler à quelqu’un d’un livre qu’ils ont lu en présentant les étapes importantes de l’histoire.  </a:t>
            </a:r>
          </a:p>
          <a:p>
            <a:pPr>
              <a:buSzPts val="1400"/>
            </a:pPr>
            <a:r>
              <a:rPr lang="fr-CA" b="1" i="1" dirty="0"/>
              <a:t>Ils racontent l’histoire en ordre en commençant par le début, ce qui s’est passé ensuite  puis comment l’histoire se termine.  </a:t>
            </a:r>
            <a:endParaRPr lang="fr-CA" b="1" i="1" dirty="0">
              <a:cs typeface="Calibri"/>
            </a:endParaRPr>
          </a:p>
          <a:p>
            <a:pPr>
              <a:buSzPts val="1400"/>
            </a:pPr>
            <a:r>
              <a:rPr lang="fr-CA" b="1" i="1" dirty="0"/>
              <a:t>Alors, entraîne-toi!  Raconte les évènements les plus importants de l’histoire.</a:t>
            </a:r>
            <a:endParaRPr sz="1200" b="1" i="1" dirty="0">
              <a:solidFill>
                <a:schemeClr val="dk1"/>
              </a:solidFill>
              <a:ea typeface="Calibri"/>
              <a:cs typeface="Calibri"/>
            </a:endParaRPr>
          </a:p>
          <a:p>
            <a:pPr marL="0" lvl="0" indent="0" algn="l" rtl="0">
              <a:lnSpc>
                <a:spcPct val="100000"/>
              </a:lnSpc>
              <a:spcBef>
                <a:spcPts val="0"/>
              </a:spcBef>
              <a:spcAft>
                <a:spcPts val="0"/>
              </a:spcAft>
              <a:buSzPts val="1400"/>
              <a:buNone/>
            </a:pPr>
            <a:endParaRPr b="1" i="1" dirty="0"/>
          </a:p>
          <a:p>
            <a:pPr>
              <a:buSzPts val="1400"/>
            </a:pPr>
            <a:r>
              <a:rPr lang="fr-CA" sz="1200" b="1" i="1" dirty="0">
                <a:solidFill>
                  <a:schemeClr val="dk1"/>
                </a:solidFill>
                <a:ea typeface="Calibri"/>
                <a:cs typeface="Calibri"/>
                <a:sym typeface="Calibri"/>
              </a:rPr>
              <a:t>Que se passe-t-il au début ? Quel est le problème ? Quelle solution </a:t>
            </a:r>
            <a:r>
              <a:rPr lang="fr-CA" b="1" i="1" dirty="0"/>
              <a:t>les joueurs trouvent-ils </a:t>
            </a:r>
            <a:r>
              <a:rPr lang="fr-CA" sz="1200" b="1" i="1" dirty="0">
                <a:solidFill>
                  <a:schemeClr val="dk1"/>
                </a:solidFill>
                <a:ea typeface="Calibri"/>
                <a:cs typeface="Calibri"/>
                <a:sym typeface="Calibri"/>
              </a:rPr>
              <a:t>? Comment l’histoire se termine-t-elle?</a:t>
            </a:r>
            <a:r>
              <a:rPr lang="fr-CA" b="1" i="1" dirty="0">
                <a:solidFill>
                  <a:schemeClr val="dk1"/>
                </a:solidFill>
                <a:ea typeface="Calibri"/>
                <a:cs typeface="Calibri"/>
                <a:sym typeface="Calibri"/>
              </a:rPr>
              <a:t> </a:t>
            </a:r>
            <a:r>
              <a:rPr lang="fr-CA" sz="1200" b="1" i="1" dirty="0">
                <a:solidFill>
                  <a:schemeClr val="dk1"/>
                </a:solidFill>
                <a:ea typeface="Calibri"/>
                <a:cs typeface="Calibri"/>
                <a:sym typeface="Calibri"/>
              </a:rPr>
              <a:t> </a:t>
            </a:r>
            <a:r>
              <a:rPr lang="fr-CA" b="1" i="1" dirty="0"/>
              <a:t>Quelle est la leçon que nous apprenons de cette histoire?</a:t>
            </a:r>
            <a:endParaRPr lang="fr-FR" sz="1200" b="1" dirty="0">
              <a:solidFill>
                <a:schemeClr val="dk1"/>
              </a:solidFill>
              <a:ea typeface="Calibri"/>
              <a:cs typeface="Calibri"/>
              <a:sym typeface="Calibri"/>
            </a:endParaRPr>
          </a:p>
          <a:p>
            <a:pPr>
              <a:buSzPts val="1400"/>
            </a:pPr>
            <a:r>
              <a:rPr lang="fr-CA" sz="1200" dirty="0">
                <a:solidFill>
                  <a:schemeClr val="dk1"/>
                </a:solidFill>
                <a:ea typeface="Calibri"/>
                <a:cs typeface="Calibri"/>
                <a:sym typeface="Calibri"/>
              </a:rPr>
              <a:t> </a:t>
            </a:r>
            <a:r>
              <a:rPr lang="fr-CA" dirty="0">
                <a:solidFill>
                  <a:schemeClr val="dk1"/>
                </a:solidFill>
                <a:ea typeface="Calibri"/>
                <a:cs typeface="Calibri"/>
                <a:sym typeface="Calibri"/>
              </a:rPr>
              <a:t>[Pause 20 secondes] </a:t>
            </a:r>
            <a:endParaRPr sz="1200" dirty="0">
              <a:solidFill>
                <a:schemeClr val="dk1"/>
              </a:solidFill>
              <a:ea typeface="Calibri"/>
              <a:cs typeface="Calibri"/>
              <a:sym typeface="Calibri"/>
            </a:endParaRPr>
          </a:p>
          <a:p>
            <a:pPr>
              <a:buSzPts val="1400"/>
            </a:pPr>
            <a:endParaRPr lang="fr-CA" b="1" i="1" dirty="0">
              <a:cs typeface="Calibri"/>
            </a:endParaRPr>
          </a:p>
        </p:txBody>
      </p:sp>
      <p:sp>
        <p:nvSpPr>
          <p:cNvPr id="983" name="Google Shape;983;p2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16</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cs typeface="Calibri"/>
              </a:rPr>
              <a:t>VO de Sara : </a:t>
            </a:r>
            <a:endParaRPr lang="fr-CA" dirty="0"/>
          </a:p>
          <a:p>
            <a:endParaRPr lang="fr-CA" i="1" dirty="0"/>
          </a:p>
          <a:p>
            <a:r>
              <a:rPr lang="fr-CA" b="1" i="1" dirty="0"/>
              <a:t>Tu as terminé ? Maintenant écoute comment je raconte. Est-ce que cela ressemble à ta version ?</a:t>
            </a:r>
            <a:endParaRPr lang="en-US" dirty="0">
              <a:cs typeface="Calibri"/>
            </a:endParaRPr>
          </a:p>
          <a:p>
            <a:endParaRPr lang="en-US" dirty="0"/>
          </a:p>
          <a:p>
            <a:r>
              <a:rPr lang="fr-CA" b="1" i="1" dirty="0"/>
              <a:t>C’est l’histoire de Jessica, une fille qui adore le football tout comme ses frères. </a:t>
            </a:r>
            <a:endParaRPr lang="en-US" dirty="0"/>
          </a:p>
          <a:p>
            <a:r>
              <a:rPr lang="fr-CA" b="1" i="1" dirty="0"/>
              <a:t>Son frère trouve qu’elle joue bien mais il dit qu’elle joue bien “pour une fille”.</a:t>
            </a:r>
            <a:endParaRPr lang="en-US" dirty="0">
              <a:cs typeface="Calibri"/>
            </a:endParaRPr>
          </a:p>
          <a:p>
            <a:r>
              <a:rPr lang="fr-CA" b="1" i="1" dirty="0"/>
              <a:t>Au début, l’équipe se prépare pour la partie finale du championnat, mais il manque des joueurs dans l’équipe de ses frères. </a:t>
            </a:r>
            <a:endParaRPr lang="en-US" dirty="0"/>
          </a:p>
          <a:p>
            <a:r>
              <a:rPr lang="fr-CA" b="1" i="1" dirty="0"/>
              <a:t>Ils sont découragés. Alors l’entraîneur de l’équipe invite Jessica à jouer avec eux. Personne ne pense qu’elle va vraiment pouvoir le faire. </a:t>
            </a:r>
            <a:endParaRPr lang="en-US" dirty="0">
              <a:cs typeface="Calibri"/>
            </a:endParaRPr>
          </a:p>
          <a:p>
            <a:r>
              <a:rPr lang="fr-CA" b="1" i="1" dirty="0"/>
              <a:t>Finalement, c’est elle qui marque le but de la victoire. Ils ont gagné le championnat ! </a:t>
            </a:r>
            <a:endParaRPr lang="fr-CA" dirty="0"/>
          </a:p>
          <a:p>
            <a:endParaRPr lang="en-US" dirty="0"/>
          </a:p>
          <a:p>
            <a:r>
              <a:rPr lang="fr-CA" b="1" i="1" dirty="0"/>
              <a:t>Maintenant, relisons l’histoire ensemble et essayons de voir comment les émotions des personnages évoluent tout au long de l’histoire.  </a:t>
            </a:r>
            <a:endParaRPr lang="fr-FR" dirty="0"/>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E30AF-2693-4C15-AE80-67AD39C117D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9254109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8"/>
        <p:cNvGrpSpPr/>
        <p:nvPr/>
      </p:nvGrpSpPr>
      <p:grpSpPr>
        <a:xfrm>
          <a:off x="0" y="0"/>
          <a:ext cx="0" cy="0"/>
          <a:chOff x="0" y="0"/>
          <a:chExt cx="0" cy="0"/>
        </a:xfrm>
      </p:grpSpPr>
      <p:sp>
        <p:nvSpPr>
          <p:cNvPr id="989" name="Google Shape;989;gb2ccba204b_1_60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0" name="Google Shape;990;gb2ccba204b_1_60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CA" dirty="0"/>
              <a:t>VO de Sara : </a:t>
            </a:r>
            <a:endParaRPr lang="en-US" dirty="0"/>
          </a:p>
          <a:p>
            <a:pPr marL="0" lvl="0" indent="0" algn="l">
              <a:spcBef>
                <a:spcPts val="0"/>
              </a:spcBef>
              <a:spcAft>
                <a:spcPts val="0"/>
              </a:spcAft>
              <a:buNone/>
            </a:pPr>
            <a:endParaRPr lang="en-US" dirty="0"/>
          </a:p>
          <a:p>
            <a:pPr marL="0" lvl="0" indent="0" algn="l" rtl="0">
              <a:lnSpc>
                <a:spcPct val="100000"/>
              </a:lnSpc>
              <a:spcBef>
                <a:spcPts val="0"/>
              </a:spcBef>
              <a:spcAft>
                <a:spcPts val="0"/>
              </a:spcAft>
              <a:buSzPts val="1400"/>
              <a:buNone/>
            </a:pPr>
            <a:r>
              <a:rPr lang="fr-CA" sz="1200" b="1" i="1" dirty="0">
                <a:solidFill>
                  <a:schemeClr val="dk1"/>
                </a:solidFill>
                <a:ea typeface="Calibri"/>
                <a:cs typeface="Calibri"/>
                <a:sym typeface="Calibri"/>
              </a:rPr>
              <a:t>Pren</a:t>
            </a:r>
            <a:r>
              <a:rPr lang="fr-CA" b="1" i="1" dirty="0"/>
              <a:t>ds ton</a:t>
            </a:r>
            <a:r>
              <a:rPr lang="fr-CA" sz="1200" b="1" i="1" dirty="0">
                <a:solidFill>
                  <a:schemeClr val="dk1"/>
                </a:solidFill>
                <a:ea typeface="Calibri"/>
                <a:cs typeface="Calibri"/>
                <a:sym typeface="Calibri"/>
              </a:rPr>
              <a:t> carnet de lecture. </a:t>
            </a:r>
            <a:r>
              <a:rPr lang="fr-CA" b="1" i="1" dirty="0"/>
              <a:t>Tu peux</a:t>
            </a:r>
            <a:r>
              <a:rPr lang="fr-CA" sz="1200" b="1" i="1" dirty="0">
                <a:solidFill>
                  <a:schemeClr val="dk1"/>
                </a:solidFill>
                <a:ea typeface="Calibri"/>
                <a:cs typeface="Calibri"/>
                <a:sym typeface="Calibri"/>
              </a:rPr>
              <a:t> y noter les émotions. Je</a:t>
            </a:r>
            <a:r>
              <a:rPr lang="fr-CA" b="1" i="1" dirty="0"/>
              <a:t> t’</a:t>
            </a:r>
            <a:r>
              <a:rPr lang="fr-CA" sz="1200" b="1" i="1" dirty="0">
                <a:solidFill>
                  <a:schemeClr val="dk1"/>
                </a:solidFill>
                <a:ea typeface="Calibri"/>
                <a:cs typeface="Calibri"/>
                <a:sym typeface="Calibri"/>
              </a:rPr>
              <a:t> indiquerai quand l’utiliser pendant la lecture. </a:t>
            </a:r>
            <a:endParaRPr sz="1200" b="1" i="1" dirty="0">
              <a:solidFill>
                <a:schemeClr val="dk1"/>
              </a:solidFill>
              <a:ea typeface="Calibri"/>
              <a:cs typeface="Calibri"/>
              <a:sym typeface="Calibri"/>
            </a:endParaRPr>
          </a:p>
          <a:p>
            <a:pPr>
              <a:buSzPts val="1400"/>
            </a:pPr>
            <a:r>
              <a:rPr lang="fr-CA" sz="1200" b="1" i="1" dirty="0">
                <a:solidFill>
                  <a:schemeClr val="dk1"/>
                </a:solidFill>
                <a:ea typeface="Calibri"/>
                <a:cs typeface="Calibri"/>
                <a:sym typeface="Calibri"/>
              </a:rPr>
              <a:t>Préparons notre page.</a:t>
            </a:r>
            <a:r>
              <a:rPr lang="fr-CA" b="1" dirty="0">
                <a:solidFill>
                  <a:schemeClr val="dk1"/>
                </a:solidFill>
                <a:ea typeface="Calibri"/>
                <a:cs typeface="Calibri"/>
                <a:sym typeface="Calibri"/>
              </a:rPr>
              <a:t> </a:t>
            </a:r>
            <a:endParaRPr lang="fr-CA" sz="1200" b="1" dirty="0">
              <a:solidFill>
                <a:schemeClr val="dk1"/>
              </a:solidFill>
              <a:ea typeface="Calibri"/>
              <a:cs typeface="Calibri"/>
              <a:sym typeface="Calibri"/>
            </a:endParaRPr>
          </a:p>
          <a:p>
            <a:pPr marL="0" lvl="0" indent="0" algn="l" rtl="0">
              <a:lnSpc>
                <a:spcPct val="100000"/>
              </a:lnSpc>
              <a:spcBef>
                <a:spcPts val="0"/>
              </a:spcBef>
              <a:spcAft>
                <a:spcPts val="0"/>
              </a:spcAft>
              <a:buSzPts val="1400"/>
              <a:buNone/>
            </a:pPr>
            <a:r>
              <a:rPr lang="fr-CA" sz="1200" b="1" i="1" dirty="0">
                <a:solidFill>
                  <a:schemeClr val="dk1"/>
                </a:solidFill>
                <a:ea typeface="Calibri"/>
                <a:cs typeface="Calibri"/>
                <a:sym typeface="Calibri"/>
              </a:rPr>
              <a:t>Faisons un dessin rapide pour chaque personnage de l’histoire. Regarde. Moi j’ai fait comme ceci :  les jumeaux, Jessica, l’équipe et l’entra</a:t>
            </a:r>
            <a:r>
              <a:rPr lang="fr-CA" b="1" i="1" dirty="0"/>
              <a:t>î</a:t>
            </a:r>
            <a:r>
              <a:rPr lang="fr-CA" sz="1200" b="1" i="1" dirty="0">
                <a:solidFill>
                  <a:schemeClr val="dk1"/>
                </a:solidFill>
                <a:ea typeface="Calibri"/>
                <a:cs typeface="Calibri"/>
                <a:sym typeface="Calibri"/>
              </a:rPr>
              <a:t>neur.</a:t>
            </a:r>
            <a:endParaRPr b="1" dirty="0"/>
          </a:p>
        </p:txBody>
      </p:sp>
      <p:sp>
        <p:nvSpPr>
          <p:cNvPr id="991" name="Google Shape;991;gb2ccba204b_1_608: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18</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6"/>
        <p:cNvGrpSpPr/>
        <p:nvPr/>
      </p:nvGrpSpPr>
      <p:grpSpPr>
        <a:xfrm>
          <a:off x="0" y="0"/>
          <a:ext cx="0" cy="0"/>
          <a:chOff x="0" y="0"/>
          <a:chExt cx="0" cy="0"/>
        </a:xfrm>
      </p:grpSpPr>
      <p:sp>
        <p:nvSpPr>
          <p:cNvPr id="997" name="Google Shape;997;gb2ccba204b_1_6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8" name="Google Shape;998;gb2ccba204b_1_62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CA" dirty="0"/>
              <a:t>VO de Sara : </a:t>
            </a:r>
            <a:endParaRPr lang="en-US" dirty="0"/>
          </a:p>
          <a:p>
            <a:pPr marL="0" lvl="0" indent="0" algn="l">
              <a:spcBef>
                <a:spcPts val="0"/>
              </a:spcBef>
              <a:spcAft>
                <a:spcPts val="0"/>
              </a:spcAft>
              <a:buNone/>
            </a:pPr>
            <a:endParaRPr lang="en-US" dirty="0"/>
          </a:p>
          <a:p>
            <a:pPr marL="0" lvl="0" indent="0" algn="l" rtl="0">
              <a:lnSpc>
                <a:spcPct val="100000"/>
              </a:lnSpc>
              <a:spcBef>
                <a:spcPts val="0"/>
              </a:spcBef>
              <a:spcAft>
                <a:spcPts val="0"/>
              </a:spcAft>
              <a:buSzPts val="1400"/>
              <a:buNone/>
            </a:pPr>
            <a:r>
              <a:rPr lang="fr-CA" dirty="0"/>
              <a:t>[</a:t>
            </a:r>
            <a:r>
              <a:rPr lang="fr-CA" sz="1200" dirty="0">
                <a:solidFill>
                  <a:schemeClr val="dk1"/>
                </a:solidFill>
                <a:ea typeface="Calibri"/>
                <a:cs typeface="Calibri"/>
                <a:sym typeface="Calibri"/>
              </a:rPr>
              <a:t>Lire l</a:t>
            </a:r>
            <a:r>
              <a:rPr lang="fr-CA" dirty="0"/>
              <a:t>a page</a:t>
            </a:r>
            <a:r>
              <a:rPr lang="fr-CA" sz="1200" dirty="0">
                <a:solidFill>
                  <a:schemeClr val="dk1"/>
                </a:solidFill>
                <a:ea typeface="Calibri"/>
                <a:cs typeface="Calibri"/>
                <a:sym typeface="Calibri"/>
              </a:rPr>
              <a:t> </a:t>
            </a:r>
            <a:r>
              <a:rPr lang="fr-CA" dirty="0"/>
              <a:t>3</a:t>
            </a:r>
            <a:r>
              <a:rPr lang="fr-CA" sz="1200" dirty="0">
                <a:solidFill>
                  <a:schemeClr val="dk1"/>
                </a:solidFill>
                <a:ea typeface="Calibri"/>
                <a:cs typeface="Calibri"/>
                <a:sym typeface="Calibri"/>
              </a:rPr>
              <a:t>.]</a:t>
            </a:r>
            <a:endParaRPr sz="1200" dirty="0">
              <a:solidFill>
                <a:schemeClr val="dk1"/>
              </a:solidFill>
              <a:ea typeface="Calibri"/>
              <a:cs typeface="Calibri"/>
              <a:sym typeface="Calibri"/>
            </a:endParaRPr>
          </a:p>
          <a:p>
            <a:pPr marL="0" lvl="0" indent="0" algn="l" rtl="0">
              <a:lnSpc>
                <a:spcPct val="100000"/>
              </a:lnSpc>
              <a:spcBef>
                <a:spcPts val="0"/>
              </a:spcBef>
              <a:spcAft>
                <a:spcPts val="0"/>
              </a:spcAft>
              <a:buSzPts val="1400"/>
              <a:buNone/>
            </a:pPr>
            <a:endParaRPr b="1" dirty="0"/>
          </a:p>
        </p:txBody>
      </p:sp>
      <p:sp>
        <p:nvSpPr>
          <p:cNvPr id="999" name="Google Shape;999;gb2ccba204b_1_62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19</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63"/>
        <p:cNvGrpSpPr/>
        <p:nvPr/>
      </p:nvGrpSpPr>
      <p:grpSpPr>
        <a:xfrm>
          <a:off x="0" y="0"/>
          <a:ext cx="0" cy="0"/>
          <a:chOff x="0" y="0"/>
          <a:chExt cx="0" cy="0"/>
        </a:xfrm>
      </p:grpSpPr>
      <p:sp>
        <p:nvSpPr>
          <p:cNvPr id="764" name="Google Shape;764;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65" name="Google Shape;765;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buClr>
                <a:schemeClr val="dk1"/>
              </a:buClr>
              <a:buSzPts val="1100"/>
            </a:pPr>
            <a:r>
              <a:rPr lang="fr-CA" dirty="0"/>
              <a:t>Note à l’attention de l’enseignant(e) </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Clr>
                <a:schemeClr val="dk1"/>
              </a:buClr>
              <a:buSzPts val="1100"/>
              <a:buFont typeface="Arial"/>
              <a:buNone/>
            </a:pPr>
            <a:r>
              <a:rPr lang="fr-CA" b="1" dirty="0"/>
              <a:t>Connaissance de la langue</a:t>
            </a:r>
            <a:endParaRPr b="1" dirty="0">
              <a:solidFill>
                <a:srgbClr val="FF0000"/>
              </a:solidFill>
            </a:endParaRPr>
          </a:p>
          <a:p>
            <a:pPr>
              <a:buClr>
                <a:schemeClr val="dk1"/>
              </a:buClr>
              <a:buSzPts val="1100"/>
            </a:pPr>
            <a:r>
              <a:rPr lang="fr-CA" b="1" dirty="0"/>
              <a:t>Objectifs du curriculum </a:t>
            </a:r>
            <a:endParaRPr lang="fr-CA" b="1" dirty="0">
              <a:cs typeface="Calibri"/>
            </a:endParaRPr>
          </a:p>
          <a:p>
            <a:pPr>
              <a:buClr>
                <a:schemeClr val="dk1"/>
              </a:buClr>
              <a:buSzPts val="1100"/>
            </a:pPr>
            <a:r>
              <a:rPr lang="fr-CA" dirty="0">
                <a:sym typeface="Arial" panose="020B0604020202020204" pitchFamily="34" charset="0"/>
              </a:rPr>
              <a:t>Connaître le lexique relatif aux émotions.</a:t>
            </a:r>
            <a:endParaRPr dirty="0"/>
          </a:p>
          <a:p>
            <a:pPr>
              <a:lnSpc>
                <a:spcPct val="106999"/>
              </a:lnSpc>
              <a:buClr>
                <a:schemeClr val="dk1"/>
              </a:buClr>
              <a:buSzPts val="1100"/>
            </a:pPr>
            <a:r>
              <a:rPr lang="fr-CA" b="1" dirty="0"/>
              <a:t>Objectifs spécifiques </a:t>
            </a:r>
            <a:endParaRPr lang="fr-CA" dirty="0">
              <a:cs typeface="Calibri" panose="020F0502020204030204"/>
              <a:sym typeface="Arial" panose="020B0604020202020204" pitchFamily="34" charset="0"/>
            </a:endParaRPr>
          </a:p>
          <a:p>
            <a:pPr>
              <a:lnSpc>
                <a:spcPct val="106999"/>
              </a:lnSpc>
              <a:buSzPts val="1100"/>
            </a:pPr>
            <a:r>
              <a:rPr lang="fr-CA" dirty="0">
                <a:sym typeface="Arial" panose="020B0604020202020204" pitchFamily="34" charset="0"/>
              </a:rPr>
              <a:t>Connaître le lexique relatif aux émotions pendant la pratique des activités sportives ou culturelles. </a:t>
            </a:r>
            <a:endParaRPr lang="fr-CA" dirty="0"/>
          </a:p>
          <a:p>
            <a:pPr>
              <a:buSzPts val="1200"/>
            </a:pPr>
            <a:endParaRPr lang="fr-CA" dirty="0">
              <a:highlight>
                <a:srgbClr val="FFFFFF"/>
              </a:highlight>
              <a:cs typeface="Calibri"/>
            </a:endParaRPr>
          </a:p>
          <a:p>
            <a:r>
              <a:rPr lang="fr-CA" b="1" dirty="0"/>
              <a:t>Informations à l’attention de l’enseignant(e)  </a:t>
            </a:r>
            <a:br>
              <a:rPr lang="en-US" dirty="0">
                <a:cs typeface="+mn-lt"/>
              </a:rPr>
            </a:br>
            <a:endParaRPr lang="en-US" dirty="0">
              <a:cs typeface="Calibri"/>
            </a:endParaRPr>
          </a:p>
          <a:p>
            <a:r>
              <a:rPr lang="fr-CA" dirty="0"/>
              <a:t>L’enseignement de l’étude de mots est l’une des composantes d’un programme de littératie efficace tout comme la lecture à voix haute, la lecture partagée, les atelier de lecture et d’écriture, etc.</a:t>
            </a:r>
          </a:p>
          <a:p>
            <a:endParaRPr lang="en-US" dirty="0">
              <a:cs typeface="+mn-lt"/>
            </a:endParaRPr>
          </a:p>
          <a:p>
            <a:r>
              <a:rPr lang="fr-CA" dirty="0"/>
              <a:t>Idéalement, cet enseignement systématique, est offert pour une courte durée de temps ; chaque jour de la EB1 jusqu’en EB3; et sur une base hebdomadaire de la EB4 jusqu’en EB6. L’étude de mots ne se fait pas uniquement au cours de ces leçons ciblées sur l’étude de mots. Non! Elle se fait ÉGALEMENT très souvent en contexte réel de lecture et d’écriture de textes authentiques PENDANT la lecture partagée, l’écriture interactive, la lecture et l’écriture indépendante, etc.</a:t>
            </a:r>
            <a:endParaRPr dirty="0"/>
          </a:p>
          <a:p>
            <a:r>
              <a:rPr lang="fr-CA" dirty="0"/>
              <a:t> </a:t>
            </a:r>
            <a:endParaRPr dirty="0"/>
          </a:p>
          <a:p>
            <a:r>
              <a:rPr lang="fr-CA" dirty="0"/>
              <a:t>Voici les 9 catégories de savoirs associés à l’étude de mots tels que conçus par </a:t>
            </a:r>
            <a:r>
              <a:rPr lang="fr-CA" dirty="0" err="1"/>
              <a:t>Fountas</a:t>
            </a:r>
            <a:r>
              <a:rPr lang="fr-CA" dirty="0"/>
              <a:t> &amp; </a:t>
            </a:r>
            <a:r>
              <a:rPr lang="fr-CA" dirty="0" err="1"/>
              <a:t>Pinnell</a:t>
            </a:r>
            <a:r>
              <a:rPr lang="fr-CA" dirty="0"/>
              <a:t>. Les élèves apprendront les connaissances et les principes associés à ces 9 composantes. </a:t>
            </a:r>
            <a:r>
              <a:rPr lang="fr-CA" dirty="0">
                <a:hlinkClick r:id="rId3"/>
              </a:rPr>
              <a:t> https://www.fountasandpinnell.com/phonics/</a:t>
            </a:r>
            <a:endParaRPr lang="fr-CA" dirty="0"/>
          </a:p>
          <a:p>
            <a:r>
              <a:rPr lang="fr-CA" dirty="0"/>
              <a:t>1.     Les concepts de l’écrit</a:t>
            </a:r>
          </a:p>
          <a:p>
            <a:r>
              <a:rPr lang="fr-CA" dirty="0"/>
              <a:t>2.     La conscience phonologique</a:t>
            </a:r>
          </a:p>
          <a:p>
            <a:r>
              <a:rPr lang="fr-CA" dirty="0"/>
              <a:t>3.     La connaissance des lettres</a:t>
            </a:r>
          </a:p>
          <a:p>
            <a:r>
              <a:rPr lang="fr-CA" dirty="0"/>
              <a:t>4.     Les éléments </a:t>
            </a:r>
            <a:r>
              <a:rPr lang="fr-CA" dirty="0" err="1"/>
              <a:t>grapho-phonologiques</a:t>
            </a:r>
            <a:endParaRPr lang="fr-CA" dirty="0"/>
          </a:p>
          <a:p>
            <a:r>
              <a:rPr lang="fr-CA" dirty="0"/>
              <a:t>5.     Les patrons orthographiques</a:t>
            </a:r>
          </a:p>
          <a:p>
            <a:r>
              <a:rPr lang="fr-CA" dirty="0"/>
              <a:t>6.     Les mots usuels ou fréquents</a:t>
            </a:r>
          </a:p>
          <a:p>
            <a:r>
              <a:rPr lang="fr-CA" dirty="0"/>
              <a:t>7.     Le lexique ou le vocabulaire</a:t>
            </a:r>
          </a:p>
          <a:p>
            <a:r>
              <a:rPr lang="fr-CA" dirty="0"/>
              <a:t>8.     La structure des mots</a:t>
            </a:r>
          </a:p>
          <a:p>
            <a:r>
              <a:rPr lang="fr-CA" dirty="0"/>
              <a:t>9.     Les stratégies pour solutionner les mots</a:t>
            </a:r>
            <a:endParaRPr dirty="0"/>
          </a:p>
          <a:p>
            <a:br>
              <a:rPr lang="en-US" dirty="0"/>
            </a:br>
            <a:endParaRPr lang="en-US" dirty="0"/>
          </a:p>
          <a:p>
            <a:r>
              <a:rPr lang="fr-CA" b="1" dirty="0"/>
              <a:t>Voici des principes qui sont sous-jacents à l’enseignement du domaine de l’étude de mots : (Source : A Guide to the </a:t>
            </a:r>
            <a:r>
              <a:rPr lang="fr-CA" b="1" dirty="0" err="1"/>
              <a:t>Phonics</a:t>
            </a:r>
            <a:r>
              <a:rPr lang="fr-CA" b="1" dirty="0"/>
              <a:t> Unit of </a:t>
            </a:r>
            <a:r>
              <a:rPr lang="fr-CA" b="1" dirty="0" err="1"/>
              <a:t>Study</a:t>
            </a:r>
            <a:r>
              <a:rPr lang="fr-CA" b="1" dirty="0"/>
              <a:t> de </a:t>
            </a:r>
            <a:r>
              <a:rPr lang="fr-CA" b="1" dirty="0" err="1"/>
              <a:t>Fountas</a:t>
            </a:r>
            <a:r>
              <a:rPr lang="fr-CA" b="1" dirty="0"/>
              <a:t> &amp; </a:t>
            </a:r>
            <a:r>
              <a:rPr lang="fr-CA" b="1" dirty="0" err="1"/>
              <a:t>Pinnell</a:t>
            </a:r>
            <a:r>
              <a:rPr lang="fr-CA" b="1" dirty="0"/>
              <a:t>) : </a:t>
            </a:r>
            <a:r>
              <a:rPr lang="fr-CA" dirty="0"/>
              <a:t>     </a:t>
            </a:r>
            <a:endParaRPr dirty="0"/>
          </a:p>
          <a:p>
            <a:br>
              <a:rPr lang="en-US" dirty="0"/>
            </a:br>
            <a:endParaRPr lang="en-US" dirty="0"/>
          </a:p>
          <a:p>
            <a:pPr marL="285750" lvl="0" indent="-285750" algn="l">
              <a:spcBef>
                <a:spcPts val="0"/>
              </a:spcBef>
              <a:spcAft>
                <a:spcPts val="0"/>
              </a:spcAft>
              <a:buFont typeface="Arial"/>
              <a:buChar char="•"/>
            </a:pPr>
            <a:r>
              <a:rPr lang="fr-CA" dirty="0"/>
              <a:t>Pour être efficace, l’enseignement des concepts reliés à l’étude de mots, doit être appliqué et transféré à la lecture et à l’écriture de textes authentiques. Par exemple, la raison pour laquelle nous enseignons les éléments </a:t>
            </a:r>
            <a:r>
              <a:rPr lang="fr-CA" dirty="0" err="1"/>
              <a:t>grapho-phonologiques</a:t>
            </a:r>
            <a:r>
              <a:rPr lang="fr-CA" dirty="0"/>
              <a:t> et les principes reliés à l’étude de mots est pour aider l’élève à lire et à écrire des textes authentiques.</a:t>
            </a:r>
            <a:endParaRPr dirty="0"/>
          </a:p>
          <a:p>
            <a:pPr marL="285750" lvl="0" indent="-285750" algn="l">
              <a:spcBef>
                <a:spcPts val="0"/>
              </a:spcBef>
              <a:spcAft>
                <a:spcPts val="0"/>
              </a:spcAft>
              <a:buFont typeface="Arial"/>
              <a:buChar char="•"/>
            </a:pPr>
            <a:r>
              <a:rPr lang="fr-CA" dirty="0"/>
              <a:t>L’enseignement de tous les savoirs reliés au domaine de l’étude de mots va bénéficier les élèves en autant qu’il suive une séquence appuyée par la recherche.</a:t>
            </a:r>
            <a:endParaRPr dirty="0"/>
          </a:p>
          <a:p>
            <a:pPr marL="285750" indent="-285750">
              <a:buChar char="•"/>
            </a:pPr>
            <a:r>
              <a:rPr lang="fr-CA" dirty="0"/>
              <a:t>L’enseignement de tous les savoirs faisant partie du domaine de l’étude de mots est bénéfique pour les élèves lorsqu’il est complémentaire à la lecture et à l’écriture de textes et ne le remplace pas.    </a:t>
            </a:r>
            <a:endParaRPr dirty="0"/>
          </a:p>
          <a:p>
            <a:pPr marL="285750" indent="-285750">
              <a:buChar char="•"/>
            </a:pPr>
            <a:r>
              <a:rPr lang="fr-CA" dirty="0"/>
              <a:t>Les élèves bénéficient du fait que nous leur enseignons non seulement des connaissances (ex : les groupes consonantiques, les sons doubles, etc.) mais également les stratégies qui leur permettront de tirer partie de ces connaissances pour lire et écrire des textes authentiques (Ex : lorsque le mot n’a pas de sens, je peux relire le mot syllabe par syllabe ou je peux remarquer le préfixe ou la racine du mot pour tenter de connaître le sens du mot).    </a:t>
            </a:r>
            <a:endParaRPr dirty="0"/>
          </a:p>
          <a:p>
            <a:pPr marL="285750" indent="-285750">
              <a:buChar char="•"/>
            </a:pPr>
            <a:r>
              <a:rPr lang="fr-CA" dirty="0"/>
              <a:t>Les élèves profitent le plus du travail sur l’étude de mots qui est engageant et amusant. Ce travail ne nécessite pas des feuilles d’exercices mais peut au contraire être relié à chanter, lire, écrire, parler, orthographier, inventer, jouer.</a:t>
            </a:r>
          </a:p>
          <a:p>
            <a:pPr marL="0" lvl="0" indent="0" algn="l">
              <a:spcBef>
                <a:spcPts val="0"/>
              </a:spcBef>
              <a:spcAft>
                <a:spcPts val="0"/>
              </a:spcAft>
              <a:buSzPts val="1200"/>
              <a:buFont typeface="Arial"/>
              <a:buNone/>
            </a:pPr>
            <a:endParaRPr lang="fr-CA" b="1" dirty="0">
              <a:cs typeface="Calibri"/>
            </a:endParaRPr>
          </a:p>
          <a:p>
            <a:pPr marL="0" lvl="0" indent="0" algn="l" rtl="0">
              <a:lnSpc>
                <a:spcPct val="100000"/>
              </a:lnSpc>
              <a:spcBef>
                <a:spcPts val="0"/>
              </a:spcBef>
              <a:spcAft>
                <a:spcPts val="0"/>
              </a:spcAft>
              <a:buSzPts val="1400"/>
              <a:buNone/>
            </a:pPr>
            <a:endParaRPr dirty="0"/>
          </a:p>
        </p:txBody>
      </p:sp>
      <p:sp>
        <p:nvSpPr>
          <p:cNvPr id="766" name="Google Shape;766;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3"/>
        <p:cNvGrpSpPr/>
        <p:nvPr/>
      </p:nvGrpSpPr>
      <p:grpSpPr>
        <a:xfrm>
          <a:off x="0" y="0"/>
          <a:ext cx="0" cy="0"/>
          <a:chOff x="0" y="0"/>
          <a:chExt cx="0" cy="0"/>
        </a:xfrm>
      </p:grpSpPr>
      <p:sp>
        <p:nvSpPr>
          <p:cNvPr id="1004" name="Google Shape;1004;gb2ccba204b_1_63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05" name="Google Shape;1005;gb2ccba204b_1_63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CA"/>
              <a:t>VO de Sara : </a:t>
            </a:r>
            <a:endParaRPr lang="en-US"/>
          </a:p>
          <a:p>
            <a:pPr marL="0" lvl="0" indent="0" algn="l">
              <a:spcBef>
                <a:spcPts val="0"/>
              </a:spcBef>
              <a:spcAft>
                <a:spcPts val="0"/>
              </a:spcAft>
              <a:buNone/>
            </a:pPr>
            <a:endParaRPr lang="en-US"/>
          </a:p>
          <a:p>
            <a:pPr marL="0" lvl="0" indent="0" algn="l" rtl="0">
              <a:spcBef>
                <a:spcPts val="0"/>
              </a:spcBef>
              <a:spcAft>
                <a:spcPts val="0"/>
              </a:spcAft>
              <a:buClr>
                <a:schemeClr val="dk1"/>
              </a:buClr>
              <a:buSzPts val="1400"/>
              <a:buFont typeface="Arial"/>
              <a:buNone/>
            </a:pPr>
            <a:r>
              <a:rPr lang="fr-CA"/>
              <a:t>[Lire la page 4.]</a:t>
            </a:r>
            <a:endParaRPr b="1"/>
          </a:p>
        </p:txBody>
      </p:sp>
      <p:sp>
        <p:nvSpPr>
          <p:cNvPr id="1006" name="Google Shape;1006;gb2ccba204b_1_63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20</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0"/>
        <p:cNvGrpSpPr/>
        <p:nvPr/>
      </p:nvGrpSpPr>
      <p:grpSpPr>
        <a:xfrm>
          <a:off x="0" y="0"/>
          <a:ext cx="0" cy="0"/>
          <a:chOff x="0" y="0"/>
          <a:chExt cx="0" cy="0"/>
        </a:xfrm>
      </p:grpSpPr>
      <p:sp>
        <p:nvSpPr>
          <p:cNvPr id="1011" name="Google Shape;1011;gb2ccba204b_1_6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12" name="Google Shape;1012;gb2ccba204b_1_62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FR" dirty="0"/>
              <a:t>VO de Sara : </a:t>
            </a:r>
            <a:endParaRPr lang="en-US" dirty="0"/>
          </a:p>
          <a:p>
            <a:endParaRPr lang="en-US" dirty="0"/>
          </a:p>
          <a:p>
            <a:pPr>
              <a:buSzPts val="1400"/>
            </a:pPr>
            <a:r>
              <a:rPr lang="fr-FR" dirty="0"/>
              <a:t>[</a:t>
            </a:r>
            <a:r>
              <a:rPr lang="fr-FR" sz="1200" dirty="0">
                <a:solidFill>
                  <a:schemeClr val="dk1"/>
                </a:solidFill>
                <a:ea typeface="Calibri"/>
                <a:cs typeface="Calibri"/>
                <a:sym typeface="Calibri"/>
              </a:rPr>
              <a:t>Lire l</a:t>
            </a:r>
            <a:r>
              <a:rPr lang="fr-FR" dirty="0"/>
              <a:t>a p</a:t>
            </a:r>
            <a:r>
              <a:rPr lang="fr-FR" sz="1200" dirty="0">
                <a:solidFill>
                  <a:schemeClr val="dk1"/>
                </a:solidFill>
                <a:ea typeface="Calibri"/>
                <a:cs typeface="Calibri"/>
                <a:sym typeface="Calibri"/>
              </a:rPr>
              <a:t>age 5 :</a:t>
            </a:r>
            <a:r>
              <a:rPr lang="fr-FR" dirty="0">
                <a:solidFill>
                  <a:schemeClr val="dk1"/>
                </a:solidFill>
                <a:ea typeface="Calibri"/>
                <a:cs typeface="Calibri"/>
                <a:sym typeface="Calibri"/>
              </a:rPr>
              <a:t> </a:t>
            </a:r>
            <a:r>
              <a:rPr lang="fr-FR" sz="1200" dirty="0">
                <a:solidFill>
                  <a:schemeClr val="dk1"/>
                </a:solidFill>
                <a:ea typeface="Calibri"/>
                <a:cs typeface="Calibri"/>
                <a:sym typeface="Calibri"/>
              </a:rPr>
              <a:t> fin de la 1</a:t>
            </a:r>
            <a:r>
              <a:rPr lang="fr-FR" sz="1200" baseline="30000" dirty="0">
                <a:solidFill>
                  <a:schemeClr val="dk1"/>
                </a:solidFill>
                <a:ea typeface="Calibri"/>
                <a:cs typeface="Calibri"/>
                <a:sym typeface="Calibri"/>
              </a:rPr>
              <a:t>e</a:t>
            </a:r>
            <a:r>
              <a:rPr lang="fr-FR" sz="1200" dirty="0">
                <a:solidFill>
                  <a:schemeClr val="dk1"/>
                </a:solidFill>
                <a:ea typeface="Calibri"/>
                <a:cs typeface="Calibri"/>
                <a:sym typeface="Calibri"/>
              </a:rPr>
              <a:t> phrase.</a:t>
            </a:r>
            <a:r>
              <a:rPr lang="fr-FR" dirty="0"/>
              <a:t>]</a:t>
            </a:r>
            <a:endParaRPr lang="fr-FR" sz="1200" dirty="0">
              <a:solidFill>
                <a:schemeClr val="dk1"/>
              </a:solidFill>
              <a:ea typeface="Calibri"/>
              <a:cs typeface="Calibri"/>
            </a:endParaRPr>
          </a:p>
          <a:p>
            <a:pPr marL="0" lvl="0" indent="0" algn="l" rtl="0">
              <a:lnSpc>
                <a:spcPct val="100000"/>
              </a:lnSpc>
              <a:spcBef>
                <a:spcPts val="0"/>
              </a:spcBef>
              <a:spcAft>
                <a:spcPts val="0"/>
              </a:spcAft>
              <a:buSzPts val="1400"/>
              <a:buNone/>
            </a:pPr>
            <a:r>
              <a:rPr lang="fr-FR" sz="1200" b="1" i="1" dirty="0">
                <a:solidFill>
                  <a:schemeClr val="dk1"/>
                </a:solidFill>
                <a:ea typeface="Calibri"/>
                <a:cs typeface="Calibri"/>
                <a:sym typeface="Calibri"/>
              </a:rPr>
              <a:t>Les jumeaux sont très </a:t>
            </a:r>
            <a:r>
              <a:rPr lang="fr-FR" b="1" i="1" dirty="0">
                <a:solidFill>
                  <a:schemeClr val="dk1"/>
                </a:solidFill>
                <a:ea typeface="Calibri"/>
                <a:cs typeface="Calibri"/>
                <a:sym typeface="Calibri"/>
              </a:rPr>
              <a:t>enthousiastes</a:t>
            </a:r>
            <a:r>
              <a:rPr lang="fr-FR" sz="1200" b="1" i="1" dirty="0">
                <a:solidFill>
                  <a:schemeClr val="dk1"/>
                </a:solidFill>
                <a:ea typeface="Calibri"/>
                <a:cs typeface="Calibri"/>
                <a:sym typeface="Calibri"/>
              </a:rPr>
              <a:t>. Ah. Voilà une émotion. Les jumeaux sont très </a:t>
            </a:r>
            <a:r>
              <a:rPr lang="fr-FR" b="1" i="1" dirty="0">
                <a:solidFill>
                  <a:schemeClr val="dk1"/>
                </a:solidFill>
                <a:ea typeface="Calibri"/>
                <a:cs typeface="Calibri"/>
                <a:sym typeface="Calibri"/>
              </a:rPr>
              <a:t>enthousiastes</a:t>
            </a:r>
            <a:r>
              <a:rPr lang="fr-FR" sz="1200" b="1" i="1" dirty="0">
                <a:solidFill>
                  <a:schemeClr val="dk1"/>
                </a:solidFill>
                <a:ea typeface="Calibri"/>
                <a:cs typeface="Calibri"/>
                <a:sym typeface="Calibri"/>
              </a:rPr>
              <a:t>. Dans ton carnet, tu peux représenter les jumeaux rapidement et dessiner un visage </a:t>
            </a:r>
            <a:r>
              <a:rPr lang="fr-FR" b="1" i="1" dirty="0">
                <a:solidFill>
                  <a:schemeClr val="dk1"/>
                </a:solidFill>
                <a:ea typeface="Calibri"/>
                <a:cs typeface="Calibri"/>
                <a:sym typeface="Calibri"/>
              </a:rPr>
              <a:t>enthousiaste</a:t>
            </a:r>
            <a:r>
              <a:rPr lang="fr-FR" sz="1200" b="1" i="1" dirty="0">
                <a:solidFill>
                  <a:schemeClr val="dk1"/>
                </a:solidFill>
                <a:ea typeface="Calibri"/>
                <a:cs typeface="Calibri"/>
                <a:sym typeface="Calibri"/>
              </a:rPr>
              <a:t>. Tu peux aussi écrire le mot </a:t>
            </a:r>
            <a:r>
              <a:rPr lang="fr-FR" b="1" i="1" dirty="0">
                <a:solidFill>
                  <a:schemeClr val="dk1"/>
                </a:solidFill>
                <a:ea typeface="Calibri"/>
                <a:cs typeface="Calibri"/>
                <a:sym typeface="Calibri"/>
              </a:rPr>
              <a:t>enthousiaste</a:t>
            </a:r>
            <a:r>
              <a:rPr lang="fr-FR" sz="1200" b="1" i="1" dirty="0">
                <a:solidFill>
                  <a:schemeClr val="dk1"/>
                </a:solidFill>
                <a:ea typeface="Calibri"/>
                <a:cs typeface="Calibri"/>
                <a:sym typeface="Calibri"/>
              </a:rPr>
              <a:t>.</a:t>
            </a:r>
            <a:br>
              <a:rPr lang="fr-FR" sz="1200" b="1" i="1" dirty="0">
                <a:ea typeface="Calibri"/>
                <a:cs typeface="Calibri"/>
              </a:rPr>
            </a:br>
            <a:r>
              <a:rPr lang="fr-FR" sz="1200" b="1" i="1" dirty="0">
                <a:solidFill>
                  <a:schemeClr val="dk1"/>
                </a:solidFill>
                <a:ea typeface="Calibri"/>
                <a:cs typeface="Calibri"/>
                <a:sym typeface="Calibri"/>
              </a:rPr>
              <a:t>Continuons notre lecture.</a:t>
            </a:r>
            <a:endParaRPr lang="fr-FR" sz="1200" b="1" dirty="0">
              <a:solidFill>
                <a:schemeClr val="dk1"/>
              </a:solidFill>
              <a:ea typeface="Calibri"/>
              <a:cs typeface="Calibri"/>
            </a:endParaRPr>
          </a:p>
          <a:p>
            <a:pPr marL="0" lvl="0" indent="0" algn="l" rtl="0">
              <a:lnSpc>
                <a:spcPct val="100000"/>
              </a:lnSpc>
              <a:spcBef>
                <a:spcPts val="0"/>
              </a:spcBef>
              <a:spcAft>
                <a:spcPts val="0"/>
              </a:spcAft>
              <a:buSzPts val="1400"/>
              <a:buNone/>
            </a:pPr>
            <a:r>
              <a:rPr lang="fr-FR" sz="1200" dirty="0">
                <a:solidFill>
                  <a:schemeClr val="dk1"/>
                </a:solidFill>
                <a:ea typeface="Calibri"/>
                <a:cs typeface="Calibri"/>
                <a:sym typeface="Calibri"/>
              </a:rPr>
              <a:t> </a:t>
            </a:r>
            <a:endParaRPr lang="fr-FR" sz="1200" dirty="0">
              <a:solidFill>
                <a:schemeClr val="dk1"/>
              </a:solidFill>
              <a:ea typeface="Calibri"/>
              <a:cs typeface="Calibri"/>
            </a:endParaRPr>
          </a:p>
          <a:p>
            <a:pPr>
              <a:buSzPts val="1400"/>
            </a:pPr>
            <a:r>
              <a:rPr lang="fr-FR" dirty="0"/>
              <a:t>[Continuer la lecture de la p</a:t>
            </a:r>
            <a:r>
              <a:rPr lang="fr-FR" sz="1200" dirty="0">
                <a:solidFill>
                  <a:schemeClr val="dk1"/>
                </a:solidFill>
                <a:ea typeface="Calibri"/>
                <a:cs typeface="Calibri"/>
                <a:sym typeface="Calibri"/>
              </a:rPr>
              <a:t>age 5 </a:t>
            </a:r>
            <a:r>
              <a:rPr lang="fr-FR" dirty="0"/>
              <a:t>: </a:t>
            </a:r>
            <a:r>
              <a:rPr lang="fr-FR" sz="1200" dirty="0">
                <a:solidFill>
                  <a:schemeClr val="dk1"/>
                </a:solidFill>
                <a:ea typeface="Calibri"/>
                <a:cs typeface="Calibri"/>
                <a:sym typeface="Calibri"/>
              </a:rPr>
              <a:t>l’air misérable</a:t>
            </a:r>
            <a:r>
              <a:rPr lang="fr-FR" dirty="0"/>
              <a:t>]</a:t>
            </a:r>
            <a:r>
              <a:rPr lang="fr-FR" sz="1200" dirty="0">
                <a:solidFill>
                  <a:schemeClr val="dk1"/>
                </a:solidFill>
                <a:ea typeface="Calibri"/>
                <a:cs typeface="Calibri"/>
                <a:sym typeface="Calibri"/>
              </a:rPr>
              <a:t>.</a:t>
            </a:r>
            <a:r>
              <a:rPr lang="fr-FR" dirty="0">
                <a:solidFill>
                  <a:schemeClr val="dk1"/>
                </a:solidFill>
                <a:ea typeface="Calibri"/>
                <a:cs typeface="Calibri"/>
                <a:sym typeface="Calibri"/>
              </a:rPr>
              <a:t> </a:t>
            </a:r>
            <a:endParaRPr lang="fr-FR" sz="1200" dirty="0">
              <a:solidFill>
                <a:schemeClr val="dk1"/>
              </a:solidFill>
              <a:ea typeface="Calibri"/>
              <a:cs typeface="Calibri"/>
            </a:endParaRPr>
          </a:p>
          <a:p>
            <a:pPr>
              <a:buSzPts val="1400"/>
            </a:pPr>
            <a:r>
              <a:rPr lang="fr-FR" sz="1200" b="1" i="1" dirty="0">
                <a:solidFill>
                  <a:schemeClr val="dk1"/>
                </a:solidFill>
                <a:ea typeface="Calibri"/>
                <a:cs typeface="Calibri"/>
                <a:sym typeface="Calibri"/>
              </a:rPr>
              <a:t>Prends le temps de dessiner l’émotion de l’entra</a:t>
            </a:r>
            <a:r>
              <a:rPr lang="fr-FR" b="1" i="1" dirty="0"/>
              <a:t>î</a:t>
            </a:r>
            <a:r>
              <a:rPr lang="fr-FR" sz="1200" b="1" i="1" dirty="0">
                <a:solidFill>
                  <a:schemeClr val="dk1"/>
                </a:solidFill>
                <a:ea typeface="Calibri"/>
                <a:cs typeface="Calibri"/>
                <a:sym typeface="Calibri"/>
              </a:rPr>
              <a:t>neur et de l’équipe. Que veut dire </a:t>
            </a:r>
            <a:r>
              <a:rPr lang="fr-FR" b="1" i="1" dirty="0"/>
              <a:t>“</a:t>
            </a:r>
            <a:r>
              <a:rPr lang="fr-FR" sz="1200" b="1" i="1" dirty="0">
                <a:solidFill>
                  <a:schemeClr val="dk1"/>
                </a:solidFill>
                <a:ea typeface="Calibri"/>
                <a:cs typeface="Calibri"/>
                <a:sym typeface="Calibri"/>
              </a:rPr>
              <a:t>avoir un air </a:t>
            </a:r>
            <a:r>
              <a:rPr lang="fr-FR" b="1" i="1" dirty="0"/>
              <a:t>triste”</a:t>
            </a:r>
            <a:r>
              <a:rPr lang="fr-FR" sz="1200" b="1" i="1" dirty="0">
                <a:solidFill>
                  <a:schemeClr val="dk1"/>
                </a:solidFill>
                <a:ea typeface="Calibri"/>
                <a:cs typeface="Calibri"/>
                <a:sym typeface="Calibri"/>
              </a:rPr>
              <a:t>? Regarde l’image. Oui, </a:t>
            </a:r>
            <a:r>
              <a:rPr lang="fr-FR" b="1" i="1" dirty="0">
                <a:solidFill>
                  <a:schemeClr val="dk1"/>
                </a:solidFill>
                <a:ea typeface="Calibri"/>
                <a:cs typeface="Calibri"/>
                <a:sym typeface="Calibri"/>
              </a:rPr>
              <a:t>ça</a:t>
            </a:r>
            <a:r>
              <a:rPr lang="fr-FR" sz="1200" b="1" i="1" dirty="0">
                <a:solidFill>
                  <a:schemeClr val="dk1"/>
                </a:solidFill>
                <a:ea typeface="Calibri"/>
                <a:cs typeface="Calibri"/>
                <a:sym typeface="Calibri"/>
              </a:rPr>
              <a:t> veut dire être </a:t>
            </a:r>
            <a:r>
              <a:rPr lang="fr-FR" b="1" i="1" dirty="0"/>
              <a:t>malheureux. </a:t>
            </a:r>
            <a:endParaRPr lang="fr-FR" sz="1200" b="1" i="1" dirty="0">
              <a:solidFill>
                <a:schemeClr val="dk1"/>
              </a:solidFill>
              <a:ea typeface="Calibri"/>
              <a:cs typeface="Calibri"/>
            </a:endParaRPr>
          </a:p>
          <a:p>
            <a:pPr marL="0" lvl="0" indent="0" algn="l" rtl="0">
              <a:lnSpc>
                <a:spcPct val="100000"/>
              </a:lnSpc>
              <a:spcBef>
                <a:spcPts val="0"/>
              </a:spcBef>
              <a:spcAft>
                <a:spcPts val="0"/>
              </a:spcAft>
              <a:buSzPts val="1400"/>
              <a:buNone/>
            </a:pPr>
            <a:r>
              <a:rPr lang="fr-CA" sz="1200" dirty="0">
                <a:solidFill>
                  <a:schemeClr val="dk1"/>
                </a:solidFill>
                <a:ea typeface="Calibri"/>
                <a:cs typeface="Calibri"/>
                <a:sym typeface="Calibri"/>
              </a:rPr>
              <a:t> </a:t>
            </a:r>
            <a:endParaRPr b="1" dirty="0"/>
          </a:p>
        </p:txBody>
      </p:sp>
      <p:sp>
        <p:nvSpPr>
          <p:cNvPr id="1013" name="Google Shape;1013;gb2ccba204b_1_62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21</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8"/>
        <p:cNvGrpSpPr/>
        <p:nvPr/>
      </p:nvGrpSpPr>
      <p:grpSpPr>
        <a:xfrm>
          <a:off x="0" y="0"/>
          <a:ext cx="0" cy="0"/>
          <a:chOff x="0" y="0"/>
          <a:chExt cx="0" cy="0"/>
        </a:xfrm>
      </p:grpSpPr>
      <p:sp>
        <p:nvSpPr>
          <p:cNvPr id="1019" name="Google Shape;1019;gb2ccba204b_1_64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0" name="Google Shape;1020;gb2ccba204b_1_64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CA"/>
              <a:t>VO de Sara : </a:t>
            </a:r>
            <a:endParaRPr lang="en-US"/>
          </a:p>
          <a:p>
            <a:pPr marL="0" lvl="0" indent="0" algn="l">
              <a:spcBef>
                <a:spcPts val="0"/>
              </a:spcBef>
              <a:spcAft>
                <a:spcPts val="0"/>
              </a:spcAft>
              <a:buNone/>
            </a:pPr>
            <a:endParaRPr lang="en-US"/>
          </a:p>
          <a:p>
            <a:pPr marL="0" lvl="0" indent="0" algn="l" rtl="0">
              <a:spcBef>
                <a:spcPts val="0"/>
              </a:spcBef>
              <a:spcAft>
                <a:spcPts val="0"/>
              </a:spcAft>
              <a:buClr>
                <a:schemeClr val="dk1"/>
              </a:buClr>
              <a:buSzPts val="1400"/>
              <a:buFont typeface="Arial"/>
              <a:buNone/>
            </a:pPr>
            <a:r>
              <a:rPr lang="fr-CA"/>
              <a:t>[Lire la page 6]</a:t>
            </a:r>
            <a:endParaRPr/>
          </a:p>
        </p:txBody>
      </p:sp>
      <p:sp>
        <p:nvSpPr>
          <p:cNvPr id="1021" name="Google Shape;1021;gb2ccba204b_1_64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22</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5"/>
        <p:cNvGrpSpPr/>
        <p:nvPr/>
      </p:nvGrpSpPr>
      <p:grpSpPr>
        <a:xfrm>
          <a:off x="0" y="0"/>
          <a:ext cx="0" cy="0"/>
          <a:chOff x="0" y="0"/>
          <a:chExt cx="0" cy="0"/>
        </a:xfrm>
      </p:grpSpPr>
      <p:sp>
        <p:nvSpPr>
          <p:cNvPr id="1026" name="Google Shape;1026;gb2ccba204b_1_65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7" name="Google Shape;1027;gb2ccba204b_1_65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CA" dirty="0"/>
              <a:t>VO de Sara : </a:t>
            </a:r>
            <a:endParaRPr lang="en-US" dirty="0"/>
          </a:p>
          <a:p>
            <a:pPr marL="0" lvl="0" indent="0" algn="l">
              <a:lnSpc>
                <a:spcPct val="100000"/>
              </a:lnSpc>
              <a:spcBef>
                <a:spcPts val="0"/>
              </a:spcBef>
              <a:spcAft>
                <a:spcPts val="0"/>
              </a:spcAft>
              <a:buNone/>
            </a:pPr>
            <a:endParaRPr lang="en-US" dirty="0"/>
          </a:p>
          <a:p>
            <a:pPr marL="0" lvl="0" indent="0" algn="l" rtl="0">
              <a:lnSpc>
                <a:spcPct val="100000"/>
              </a:lnSpc>
              <a:spcBef>
                <a:spcPts val="0"/>
              </a:spcBef>
              <a:spcAft>
                <a:spcPts val="0"/>
              </a:spcAft>
              <a:buSzPts val="1400"/>
              <a:buNone/>
            </a:pPr>
            <a:r>
              <a:rPr lang="fr-CA" dirty="0"/>
              <a:t>[</a:t>
            </a:r>
            <a:r>
              <a:rPr lang="fr-CA" sz="1200" dirty="0">
                <a:solidFill>
                  <a:schemeClr val="dk1"/>
                </a:solidFill>
                <a:ea typeface="Calibri"/>
                <a:cs typeface="Calibri"/>
                <a:sym typeface="Calibri"/>
              </a:rPr>
              <a:t>Lire la page </a:t>
            </a:r>
            <a:r>
              <a:rPr lang="fr-CA" dirty="0"/>
              <a:t>7</a:t>
            </a:r>
            <a:r>
              <a:rPr lang="fr-CA" sz="1200" dirty="0">
                <a:solidFill>
                  <a:schemeClr val="dk1"/>
                </a:solidFill>
                <a:ea typeface="Calibri"/>
                <a:cs typeface="Calibri"/>
                <a:sym typeface="Calibri"/>
              </a:rPr>
              <a:t>]</a:t>
            </a:r>
            <a:endParaRPr sz="1200" dirty="0">
              <a:solidFill>
                <a:schemeClr val="dk1"/>
              </a:solidFill>
              <a:ea typeface="Calibri"/>
              <a:cs typeface="Calibri"/>
              <a:sym typeface="Calibri"/>
            </a:endParaRPr>
          </a:p>
          <a:p>
            <a:pPr marL="0" lvl="0" indent="0" algn="l" rtl="0">
              <a:lnSpc>
                <a:spcPct val="100000"/>
              </a:lnSpc>
              <a:spcBef>
                <a:spcPts val="0"/>
              </a:spcBef>
              <a:spcAft>
                <a:spcPts val="0"/>
              </a:spcAft>
              <a:buSzPts val="1400"/>
              <a:buNone/>
            </a:pPr>
            <a:endParaRPr dirty="0"/>
          </a:p>
        </p:txBody>
      </p:sp>
      <p:sp>
        <p:nvSpPr>
          <p:cNvPr id="1028" name="Google Shape;1028;gb2ccba204b_1_65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23</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2"/>
        <p:cNvGrpSpPr/>
        <p:nvPr/>
      </p:nvGrpSpPr>
      <p:grpSpPr>
        <a:xfrm>
          <a:off x="0" y="0"/>
          <a:ext cx="0" cy="0"/>
          <a:chOff x="0" y="0"/>
          <a:chExt cx="0" cy="0"/>
        </a:xfrm>
      </p:grpSpPr>
      <p:sp>
        <p:nvSpPr>
          <p:cNvPr id="1033" name="Google Shape;1033;gb2ccba204b_1_66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34" name="Google Shape;1034;gb2ccba204b_1_66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CA" dirty="0"/>
              <a:t>VO de Sara : </a:t>
            </a:r>
            <a:endParaRPr lang="en-US" dirty="0"/>
          </a:p>
          <a:p>
            <a:pPr marL="0" lvl="0" indent="0" algn="l">
              <a:lnSpc>
                <a:spcPct val="100000"/>
              </a:lnSpc>
              <a:spcBef>
                <a:spcPts val="0"/>
              </a:spcBef>
              <a:spcAft>
                <a:spcPts val="0"/>
              </a:spcAft>
              <a:buNone/>
            </a:pPr>
            <a:endParaRPr lang="en-US" dirty="0"/>
          </a:p>
          <a:p>
            <a:pPr marL="0" lvl="0" indent="0" algn="l" rtl="0">
              <a:lnSpc>
                <a:spcPct val="100000"/>
              </a:lnSpc>
              <a:spcBef>
                <a:spcPts val="0"/>
              </a:spcBef>
              <a:spcAft>
                <a:spcPts val="0"/>
              </a:spcAft>
              <a:buSzPts val="1400"/>
              <a:buNone/>
            </a:pPr>
            <a:r>
              <a:rPr lang="fr-CA" dirty="0"/>
              <a:t>[</a:t>
            </a:r>
            <a:r>
              <a:rPr lang="fr-CA" sz="1200" dirty="0">
                <a:solidFill>
                  <a:schemeClr val="dk1"/>
                </a:solidFill>
                <a:ea typeface="Calibri"/>
                <a:cs typeface="Calibri"/>
                <a:sym typeface="Calibri"/>
              </a:rPr>
              <a:t>Lire la page</a:t>
            </a:r>
            <a:r>
              <a:rPr lang="fr-CA" dirty="0"/>
              <a:t> </a:t>
            </a:r>
            <a:r>
              <a:rPr lang="fr-CA" sz="1200" dirty="0">
                <a:solidFill>
                  <a:schemeClr val="dk1"/>
                </a:solidFill>
                <a:ea typeface="Calibri"/>
                <a:cs typeface="Calibri"/>
                <a:sym typeface="Calibri"/>
              </a:rPr>
              <a:t>8]</a:t>
            </a:r>
            <a:endParaRPr sz="1200" dirty="0">
              <a:solidFill>
                <a:schemeClr val="dk1"/>
              </a:solidFill>
              <a:ea typeface="Calibri"/>
              <a:cs typeface="Calibri"/>
              <a:sym typeface="Calibri"/>
            </a:endParaRPr>
          </a:p>
          <a:p>
            <a:pPr>
              <a:buSzPts val="1400"/>
            </a:pPr>
            <a:r>
              <a:rPr lang="fr-CA" b="1" i="1" dirty="0"/>
              <a:t>Maintenant, prends le temps de noter les émotions des différents personnages</a:t>
            </a:r>
            <a:r>
              <a:rPr lang="fr-CA" i="1" dirty="0"/>
              <a:t>.</a:t>
            </a:r>
            <a:r>
              <a:rPr lang="fr-CA" dirty="0"/>
              <a:t> </a:t>
            </a:r>
          </a:p>
          <a:p>
            <a:pPr marL="0" lvl="0" indent="0" algn="l" rtl="0">
              <a:spcBef>
                <a:spcPts val="0"/>
              </a:spcBef>
              <a:spcAft>
                <a:spcPts val="0"/>
              </a:spcAft>
              <a:buClr>
                <a:schemeClr val="dk1"/>
              </a:buClr>
              <a:buSzPts val="1400"/>
              <a:buFont typeface="Arial"/>
              <a:buNone/>
            </a:pPr>
            <a:r>
              <a:rPr lang="fr-CA" dirty="0"/>
              <a:t>[Pause 20 secondes]</a:t>
            </a:r>
            <a:endParaRPr dirty="0"/>
          </a:p>
          <a:p>
            <a:pPr marL="0" lvl="0" indent="0" algn="l" rtl="0">
              <a:spcBef>
                <a:spcPts val="0"/>
              </a:spcBef>
              <a:spcAft>
                <a:spcPts val="0"/>
              </a:spcAft>
              <a:buClr>
                <a:schemeClr val="dk1"/>
              </a:buClr>
              <a:buSzPts val="1400"/>
              <a:buFont typeface="Arial"/>
              <a:buNone/>
            </a:pPr>
            <a:r>
              <a:rPr lang="fr-CA" dirty="0"/>
              <a:t> </a:t>
            </a:r>
            <a:endParaRPr dirty="0"/>
          </a:p>
          <a:p>
            <a:pPr marL="0" lvl="0" indent="0" algn="l" rtl="0">
              <a:spcBef>
                <a:spcPts val="0"/>
              </a:spcBef>
              <a:spcAft>
                <a:spcPts val="0"/>
              </a:spcAft>
              <a:buClr>
                <a:schemeClr val="dk1"/>
              </a:buClr>
              <a:buSzPts val="1400"/>
              <a:buFont typeface="Arial"/>
              <a:buNone/>
            </a:pPr>
            <a:r>
              <a:rPr lang="fr-CA" b="1" i="1" dirty="0"/>
              <a:t>Poursuivons notre lecture.</a:t>
            </a:r>
            <a:endParaRPr b="1" dirty="0"/>
          </a:p>
        </p:txBody>
      </p:sp>
      <p:sp>
        <p:nvSpPr>
          <p:cNvPr id="1035" name="Google Shape;1035;gb2ccba204b_1_66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24</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9"/>
        <p:cNvGrpSpPr/>
        <p:nvPr/>
      </p:nvGrpSpPr>
      <p:grpSpPr>
        <a:xfrm>
          <a:off x="0" y="0"/>
          <a:ext cx="0" cy="0"/>
          <a:chOff x="0" y="0"/>
          <a:chExt cx="0" cy="0"/>
        </a:xfrm>
      </p:grpSpPr>
      <p:sp>
        <p:nvSpPr>
          <p:cNvPr id="1040" name="Google Shape;1040;gb2ccba204b_1_66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1" name="Google Shape;1041;gb2ccba204b_1_66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CA" dirty="0"/>
              <a:t>VO de Sara : </a:t>
            </a:r>
            <a:endParaRPr lang="en-US" dirty="0"/>
          </a:p>
          <a:p>
            <a:pPr marL="0" lvl="0" indent="0" algn="l">
              <a:spcBef>
                <a:spcPts val="0"/>
              </a:spcBef>
              <a:spcAft>
                <a:spcPts val="0"/>
              </a:spcAft>
              <a:buNone/>
            </a:pPr>
            <a:endParaRPr lang="en-US" dirty="0"/>
          </a:p>
          <a:p>
            <a:pPr marL="0" lvl="0" indent="0" algn="l" rtl="0">
              <a:lnSpc>
                <a:spcPct val="100000"/>
              </a:lnSpc>
              <a:spcBef>
                <a:spcPts val="0"/>
              </a:spcBef>
              <a:spcAft>
                <a:spcPts val="0"/>
              </a:spcAft>
              <a:buSzPts val="1400"/>
              <a:buNone/>
            </a:pPr>
            <a:r>
              <a:rPr lang="fr-CA" dirty="0"/>
              <a:t>[</a:t>
            </a:r>
            <a:r>
              <a:rPr lang="fr-CA" sz="1200" dirty="0">
                <a:solidFill>
                  <a:schemeClr val="dk1"/>
                </a:solidFill>
                <a:ea typeface="Calibri"/>
                <a:cs typeface="Calibri"/>
                <a:sym typeface="Calibri"/>
              </a:rPr>
              <a:t>Lire la page</a:t>
            </a:r>
            <a:r>
              <a:rPr lang="fr-CA" dirty="0"/>
              <a:t> </a:t>
            </a:r>
            <a:r>
              <a:rPr lang="fr-CA" sz="1200" dirty="0">
                <a:solidFill>
                  <a:schemeClr val="dk1"/>
                </a:solidFill>
                <a:ea typeface="Calibri"/>
                <a:cs typeface="Calibri"/>
                <a:sym typeface="Calibri"/>
              </a:rPr>
              <a:t>9</a:t>
            </a:r>
            <a:r>
              <a:rPr lang="fr-CA" dirty="0"/>
              <a:t> - arrêter à illuminé]</a:t>
            </a:r>
            <a:endParaRPr dirty="0"/>
          </a:p>
          <a:p>
            <a:pPr>
              <a:buSzPts val="1400"/>
            </a:pPr>
            <a:r>
              <a:rPr lang="fr-CA" b="1" i="1" dirty="0"/>
              <a:t>Oh. Je te laisse tout de suite noter le changement</a:t>
            </a:r>
            <a:r>
              <a:rPr lang="fr-CA" b="1" dirty="0"/>
              <a:t> </a:t>
            </a:r>
            <a:r>
              <a:rPr lang="fr-CA" b="1" i="1" dirty="0"/>
              <a:t>d’émotion de Jessica. Son visage s’illumine. Comment se sent elle? </a:t>
            </a:r>
          </a:p>
          <a:p>
            <a:pPr marL="0" lvl="0" indent="0" algn="l" rtl="0">
              <a:lnSpc>
                <a:spcPct val="100000"/>
              </a:lnSpc>
              <a:spcBef>
                <a:spcPts val="0"/>
              </a:spcBef>
              <a:spcAft>
                <a:spcPts val="0"/>
              </a:spcAft>
              <a:buSzPts val="1400"/>
              <a:buNone/>
            </a:pPr>
            <a:r>
              <a:rPr lang="fr-CA" dirty="0"/>
              <a:t>[Pause 10 secondes]</a:t>
            </a:r>
            <a:endParaRPr dirty="0"/>
          </a:p>
          <a:p>
            <a:pPr marL="0" lvl="0" indent="0" algn="l" rtl="0">
              <a:lnSpc>
                <a:spcPct val="100000"/>
              </a:lnSpc>
              <a:spcBef>
                <a:spcPts val="0"/>
              </a:spcBef>
              <a:spcAft>
                <a:spcPts val="0"/>
              </a:spcAft>
              <a:buSzPts val="1400"/>
              <a:buNone/>
            </a:pPr>
            <a:r>
              <a:rPr lang="fr-CA" b="1" i="1" dirty="0"/>
              <a:t>Oui, heureuse!</a:t>
            </a:r>
            <a:endParaRPr b="1" dirty="0"/>
          </a:p>
          <a:p>
            <a:pPr marL="0" lvl="0" indent="0" algn="l" rtl="0">
              <a:lnSpc>
                <a:spcPct val="100000"/>
              </a:lnSpc>
              <a:spcBef>
                <a:spcPts val="0"/>
              </a:spcBef>
              <a:spcAft>
                <a:spcPts val="0"/>
              </a:spcAft>
              <a:buSzPts val="1400"/>
              <a:buNone/>
            </a:pPr>
            <a:endParaRPr dirty="0"/>
          </a:p>
        </p:txBody>
      </p:sp>
      <p:sp>
        <p:nvSpPr>
          <p:cNvPr id="1042" name="Google Shape;1042;gb2ccba204b_1_66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25</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6"/>
        <p:cNvGrpSpPr/>
        <p:nvPr/>
      </p:nvGrpSpPr>
      <p:grpSpPr>
        <a:xfrm>
          <a:off x="0" y="0"/>
          <a:ext cx="0" cy="0"/>
          <a:chOff x="0" y="0"/>
          <a:chExt cx="0" cy="0"/>
        </a:xfrm>
      </p:grpSpPr>
      <p:sp>
        <p:nvSpPr>
          <p:cNvPr id="1047" name="Google Shape;1047;gb2ccba204b_1_67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48" name="Google Shape;1048;gb2ccba204b_1_67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CA" dirty="0"/>
              <a:t>VO de Sara : </a:t>
            </a:r>
            <a:endParaRPr lang="en-US" dirty="0"/>
          </a:p>
          <a:p>
            <a:pPr marL="0" lvl="0" indent="0" algn="l">
              <a:spcBef>
                <a:spcPts val="0"/>
              </a:spcBef>
              <a:spcAft>
                <a:spcPts val="0"/>
              </a:spcAft>
              <a:buNone/>
            </a:pPr>
            <a:endParaRPr lang="en-US" dirty="0"/>
          </a:p>
          <a:p>
            <a:pPr marL="0" lvl="0" indent="0" algn="l" rtl="0">
              <a:lnSpc>
                <a:spcPct val="100000"/>
              </a:lnSpc>
              <a:spcBef>
                <a:spcPts val="0"/>
              </a:spcBef>
              <a:spcAft>
                <a:spcPts val="0"/>
              </a:spcAft>
              <a:buSzPts val="1400"/>
              <a:buNone/>
            </a:pPr>
            <a:r>
              <a:rPr lang="fr-CA" dirty="0"/>
              <a:t>[</a:t>
            </a:r>
            <a:r>
              <a:rPr lang="fr-CA" sz="1200" dirty="0">
                <a:solidFill>
                  <a:schemeClr val="dk1"/>
                </a:solidFill>
                <a:ea typeface="Calibri"/>
                <a:cs typeface="Calibri"/>
                <a:sym typeface="Calibri"/>
              </a:rPr>
              <a:t>Lire la page 10]</a:t>
            </a:r>
            <a:endParaRPr sz="1200" dirty="0">
              <a:solidFill>
                <a:schemeClr val="dk1"/>
              </a:solidFill>
              <a:ea typeface="Calibri"/>
              <a:cs typeface="Calibri"/>
              <a:sym typeface="Calibri"/>
            </a:endParaRPr>
          </a:p>
          <a:p>
            <a:pPr marL="0" lvl="0" indent="0" algn="l" rtl="0">
              <a:lnSpc>
                <a:spcPct val="100000"/>
              </a:lnSpc>
              <a:spcBef>
                <a:spcPts val="0"/>
              </a:spcBef>
              <a:spcAft>
                <a:spcPts val="0"/>
              </a:spcAft>
              <a:buSzPts val="1400"/>
              <a:buNone/>
            </a:pPr>
            <a:endParaRPr dirty="0"/>
          </a:p>
        </p:txBody>
      </p:sp>
      <p:sp>
        <p:nvSpPr>
          <p:cNvPr id="1049" name="Google Shape;1049;gb2ccba204b_1_67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26</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53"/>
        <p:cNvGrpSpPr/>
        <p:nvPr/>
      </p:nvGrpSpPr>
      <p:grpSpPr>
        <a:xfrm>
          <a:off x="0" y="0"/>
          <a:ext cx="0" cy="0"/>
          <a:chOff x="0" y="0"/>
          <a:chExt cx="0" cy="0"/>
        </a:xfrm>
      </p:grpSpPr>
      <p:sp>
        <p:nvSpPr>
          <p:cNvPr id="1054" name="Google Shape;1054;gb2ccba204b_1_67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5" name="Google Shape;1055;gb2ccba204b_1_67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CA" dirty="0"/>
              <a:t>VO de Sara : </a:t>
            </a:r>
            <a:endParaRPr lang="en-US" dirty="0"/>
          </a:p>
          <a:p>
            <a:endParaRPr lang="en-US" dirty="0"/>
          </a:p>
          <a:p>
            <a:pPr marL="0" lvl="0" indent="0" algn="l" rtl="0">
              <a:lnSpc>
                <a:spcPct val="100000"/>
              </a:lnSpc>
              <a:spcBef>
                <a:spcPts val="0"/>
              </a:spcBef>
              <a:spcAft>
                <a:spcPts val="0"/>
              </a:spcAft>
              <a:buSzPts val="1400"/>
              <a:buNone/>
            </a:pPr>
            <a:r>
              <a:rPr lang="fr-CA" dirty="0"/>
              <a:t>[</a:t>
            </a:r>
            <a:r>
              <a:rPr lang="fr-CA" sz="1200" dirty="0">
                <a:solidFill>
                  <a:schemeClr val="dk1"/>
                </a:solidFill>
                <a:ea typeface="Calibri"/>
                <a:cs typeface="Calibri"/>
                <a:sym typeface="Calibri"/>
              </a:rPr>
              <a:t>Lire la page 1</a:t>
            </a:r>
            <a:r>
              <a:rPr lang="fr-CA" dirty="0"/>
              <a:t>1</a:t>
            </a:r>
            <a:r>
              <a:rPr lang="fr-CA" sz="1200" dirty="0">
                <a:solidFill>
                  <a:schemeClr val="dk1"/>
                </a:solidFill>
                <a:ea typeface="Calibri"/>
                <a:cs typeface="Calibri"/>
                <a:sym typeface="Calibri"/>
              </a:rPr>
              <a:t>]</a:t>
            </a:r>
            <a:endParaRPr sz="1200" dirty="0">
              <a:solidFill>
                <a:schemeClr val="dk1"/>
              </a:solidFill>
              <a:ea typeface="Calibri"/>
              <a:cs typeface="Calibri"/>
              <a:sym typeface="Calibri"/>
            </a:endParaRPr>
          </a:p>
          <a:p>
            <a:pPr>
              <a:buSzPts val="1400"/>
            </a:pPr>
            <a:r>
              <a:rPr lang="fr-CA" b="1" i="1" dirty="0"/>
              <a:t>Comment se sentent les joueurs de l’équipe des Dragons en ce moment? </a:t>
            </a:r>
            <a:endParaRPr b="1" i="1" dirty="0"/>
          </a:p>
          <a:p>
            <a:pPr>
              <a:buSzPts val="1400"/>
            </a:pPr>
            <a:r>
              <a:rPr lang="fr-CA" b="1" i="1" dirty="0"/>
              <a:t>Et Jessica? </a:t>
            </a:r>
            <a:endParaRPr b="1" i="1" dirty="0"/>
          </a:p>
          <a:p>
            <a:pPr marL="0" lvl="0" indent="0" algn="l" rtl="0">
              <a:spcBef>
                <a:spcPts val="0"/>
              </a:spcBef>
              <a:spcAft>
                <a:spcPts val="0"/>
              </a:spcAft>
              <a:buSzPts val="1400"/>
              <a:buNone/>
            </a:pPr>
            <a:r>
              <a:rPr lang="fr-CA" b="1" i="1" dirty="0"/>
              <a:t>Regarde l'image et pense à ce qui se passe dans l’histoire. Note les émotions dans ton carnet.</a:t>
            </a:r>
            <a:endParaRPr b="1" dirty="0"/>
          </a:p>
          <a:p>
            <a:pPr>
              <a:buSzPts val="1400"/>
            </a:pPr>
            <a:r>
              <a:rPr lang="fr-CA" dirty="0"/>
              <a:t> [Pause 20 secondes].</a:t>
            </a:r>
            <a:endParaRPr dirty="0"/>
          </a:p>
          <a:p>
            <a:pPr marL="0" lvl="0" indent="0" algn="l" rtl="0">
              <a:lnSpc>
                <a:spcPct val="100000"/>
              </a:lnSpc>
              <a:spcBef>
                <a:spcPts val="0"/>
              </a:spcBef>
              <a:spcAft>
                <a:spcPts val="0"/>
              </a:spcAft>
              <a:buSzPts val="1400"/>
              <a:buNone/>
            </a:pPr>
            <a:endParaRPr dirty="0"/>
          </a:p>
        </p:txBody>
      </p:sp>
      <p:sp>
        <p:nvSpPr>
          <p:cNvPr id="1056" name="Google Shape;1056;gb2ccba204b_1_67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27</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0"/>
        <p:cNvGrpSpPr/>
        <p:nvPr/>
      </p:nvGrpSpPr>
      <p:grpSpPr>
        <a:xfrm>
          <a:off x="0" y="0"/>
          <a:ext cx="0" cy="0"/>
          <a:chOff x="0" y="0"/>
          <a:chExt cx="0" cy="0"/>
        </a:xfrm>
      </p:grpSpPr>
      <p:sp>
        <p:nvSpPr>
          <p:cNvPr id="1061" name="Google Shape;1061;gb2ccba204b_1_68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2" name="Google Shape;1062;gb2ccba204b_1_68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CA" dirty="0"/>
              <a:t>VO de Sara : </a:t>
            </a:r>
            <a:endParaRPr lang="en-US" dirty="0"/>
          </a:p>
          <a:p>
            <a:pPr marL="0" lvl="0" indent="0" algn="l">
              <a:spcBef>
                <a:spcPts val="0"/>
              </a:spcBef>
              <a:spcAft>
                <a:spcPts val="0"/>
              </a:spcAft>
              <a:buNone/>
            </a:pPr>
            <a:endParaRPr lang="en-US" dirty="0"/>
          </a:p>
          <a:p>
            <a:pPr marL="0" lvl="0" indent="0" algn="l" rtl="0">
              <a:lnSpc>
                <a:spcPct val="100000"/>
              </a:lnSpc>
              <a:spcBef>
                <a:spcPts val="0"/>
              </a:spcBef>
              <a:spcAft>
                <a:spcPts val="0"/>
              </a:spcAft>
              <a:buSzPts val="1400"/>
              <a:buNone/>
            </a:pPr>
            <a:r>
              <a:rPr lang="fr-CA" dirty="0"/>
              <a:t>[</a:t>
            </a:r>
            <a:r>
              <a:rPr lang="fr-CA" sz="1200" dirty="0">
                <a:solidFill>
                  <a:schemeClr val="dk1"/>
                </a:solidFill>
                <a:ea typeface="Calibri"/>
                <a:cs typeface="Calibri"/>
                <a:sym typeface="Calibri"/>
              </a:rPr>
              <a:t>Lire la page 1</a:t>
            </a:r>
            <a:r>
              <a:rPr lang="fr-CA" dirty="0"/>
              <a:t>2</a:t>
            </a:r>
            <a:r>
              <a:rPr lang="fr-CA" sz="1200" dirty="0">
                <a:solidFill>
                  <a:schemeClr val="dk1"/>
                </a:solidFill>
                <a:ea typeface="Calibri"/>
                <a:cs typeface="Calibri"/>
                <a:sym typeface="Calibri"/>
              </a:rPr>
              <a:t>]</a:t>
            </a:r>
            <a:endParaRPr sz="1200" dirty="0">
              <a:solidFill>
                <a:schemeClr val="dk1"/>
              </a:solidFill>
              <a:ea typeface="Calibri"/>
              <a:cs typeface="Calibri"/>
              <a:sym typeface="Calibri"/>
            </a:endParaRPr>
          </a:p>
          <a:p>
            <a:pPr marL="0" lvl="0" indent="0" algn="l" rtl="0">
              <a:lnSpc>
                <a:spcPct val="100000"/>
              </a:lnSpc>
              <a:spcBef>
                <a:spcPts val="0"/>
              </a:spcBef>
              <a:spcAft>
                <a:spcPts val="0"/>
              </a:spcAft>
              <a:buSzPts val="1400"/>
              <a:buNone/>
            </a:pPr>
            <a:endParaRPr dirty="0"/>
          </a:p>
        </p:txBody>
      </p:sp>
      <p:sp>
        <p:nvSpPr>
          <p:cNvPr id="1063" name="Google Shape;1063;gb2ccba204b_1_68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28</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7"/>
        <p:cNvGrpSpPr/>
        <p:nvPr/>
      </p:nvGrpSpPr>
      <p:grpSpPr>
        <a:xfrm>
          <a:off x="0" y="0"/>
          <a:ext cx="0" cy="0"/>
          <a:chOff x="0" y="0"/>
          <a:chExt cx="0" cy="0"/>
        </a:xfrm>
      </p:grpSpPr>
      <p:sp>
        <p:nvSpPr>
          <p:cNvPr id="1068" name="Google Shape;1068;gb2ccba204b_1_6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69" name="Google Shape;1069;gb2ccba204b_1_69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CA" dirty="0"/>
              <a:t>VO de Sara : </a:t>
            </a:r>
            <a:endParaRPr lang="en-US" dirty="0"/>
          </a:p>
          <a:p>
            <a:pPr marL="0" lvl="0" indent="0" algn="l">
              <a:spcBef>
                <a:spcPts val="0"/>
              </a:spcBef>
              <a:spcAft>
                <a:spcPts val="0"/>
              </a:spcAft>
              <a:buNone/>
            </a:pPr>
            <a:endParaRPr lang="en-US" dirty="0"/>
          </a:p>
          <a:p>
            <a:pPr marL="0" lvl="0" indent="0" algn="l" rtl="0">
              <a:lnSpc>
                <a:spcPct val="100000"/>
              </a:lnSpc>
              <a:spcBef>
                <a:spcPts val="0"/>
              </a:spcBef>
              <a:spcAft>
                <a:spcPts val="0"/>
              </a:spcAft>
              <a:buSzPts val="1400"/>
              <a:buNone/>
            </a:pPr>
            <a:r>
              <a:rPr lang="fr-CA" dirty="0"/>
              <a:t>[</a:t>
            </a:r>
            <a:r>
              <a:rPr lang="fr-CA" sz="1200" dirty="0">
                <a:solidFill>
                  <a:schemeClr val="dk1"/>
                </a:solidFill>
                <a:ea typeface="Calibri"/>
                <a:cs typeface="Calibri"/>
                <a:sym typeface="Calibri"/>
              </a:rPr>
              <a:t>Lire la page 1</a:t>
            </a:r>
            <a:r>
              <a:rPr lang="fr-CA" dirty="0"/>
              <a:t>3</a:t>
            </a:r>
            <a:r>
              <a:rPr lang="fr-CA" sz="1200" dirty="0">
                <a:solidFill>
                  <a:schemeClr val="dk1"/>
                </a:solidFill>
                <a:ea typeface="Calibri"/>
                <a:cs typeface="Calibri"/>
                <a:sym typeface="Calibri"/>
              </a:rPr>
              <a:t>]</a:t>
            </a:r>
            <a:endParaRPr sz="1200" dirty="0">
              <a:solidFill>
                <a:schemeClr val="dk1"/>
              </a:solidFill>
              <a:ea typeface="Calibri"/>
              <a:cs typeface="Calibri"/>
              <a:sym typeface="Calibri"/>
            </a:endParaRPr>
          </a:p>
          <a:p>
            <a:pPr>
              <a:buSzPts val="1400"/>
            </a:pPr>
            <a:r>
              <a:rPr lang="fr-CA" b="1" i="1" dirty="0"/>
              <a:t> Jamal a marqué un but! Je te laisse noter les émotions de tous les personnages ici!</a:t>
            </a:r>
            <a:endParaRPr lang="fr-FR" b="1" dirty="0"/>
          </a:p>
          <a:p>
            <a:pPr marL="0" lvl="0" indent="0" algn="l" rtl="0">
              <a:lnSpc>
                <a:spcPct val="100000"/>
              </a:lnSpc>
              <a:spcBef>
                <a:spcPts val="0"/>
              </a:spcBef>
              <a:spcAft>
                <a:spcPts val="0"/>
              </a:spcAft>
              <a:buSzPts val="1400"/>
              <a:buNone/>
            </a:pPr>
            <a:endParaRPr dirty="0"/>
          </a:p>
        </p:txBody>
      </p:sp>
      <p:sp>
        <p:nvSpPr>
          <p:cNvPr id="1070" name="Google Shape;1070;gb2ccba204b_1_69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29</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0"/>
        <p:cNvGrpSpPr/>
        <p:nvPr/>
      </p:nvGrpSpPr>
      <p:grpSpPr>
        <a:xfrm>
          <a:off x="0" y="0"/>
          <a:ext cx="0" cy="0"/>
          <a:chOff x="0" y="0"/>
          <a:chExt cx="0" cy="0"/>
        </a:xfrm>
      </p:grpSpPr>
      <p:sp>
        <p:nvSpPr>
          <p:cNvPr id="791" name="Google Shape;791;gb24ebf056f_1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2" name="Google Shape;792;gb24ebf056f_1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lnSpc>
                <a:spcPct val="115000"/>
              </a:lnSpc>
            </a:pPr>
            <a:r>
              <a:rPr lang="fr-CA" dirty="0"/>
              <a:t>VO de Sara :</a:t>
            </a:r>
            <a:endParaRPr lang="fr-FR" dirty="0">
              <a:cs typeface="Calibri"/>
            </a:endParaRPr>
          </a:p>
          <a:p>
            <a:pPr>
              <a:lnSpc>
                <a:spcPct val="114999"/>
              </a:lnSpc>
            </a:pPr>
            <a:r>
              <a:rPr lang="fr-CA" b="1" i="1" dirty="0">
                <a:solidFill>
                  <a:srgbClr val="000000"/>
                </a:solidFill>
                <a:cs typeface="Calibri"/>
              </a:rPr>
              <a:t>Bonjour mon ami. </a:t>
            </a:r>
            <a:r>
              <a:rPr lang="fr-CA" b="1" i="1" dirty="0"/>
              <a:t>Comment ça va aujourd’hui ?</a:t>
            </a:r>
            <a:endParaRPr lang="fr-CA" b="1" i="1" dirty="0">
              <a:cs typeface="Calibri"/>
            </a:endParaRPr>
          </a:p>
          <a:p>
            <a:r>
              <a:rPr lang="fr-CA" b="1" i="1" dirty="0"/>
              <a:t>Quand on pratique des activités culturelles ou sportives, on peut éprouver différentes émotions en fonction des situations. </a:t>
            </a:r>
            <a:endParaRPr lang="fr-CA" b="1" i="1" dirty="0">
              <a:cs typeface="Calibri"/>
            </a:endParaRPr>
          </a:p>
          <a:p>
            <a:pPr>
              <a:lnSpc>
                <a:spcPct val="114999"/>
              </a:lnSpc>
            </a:pPr>
            <a:br>
              <a:rPr lang="en-US" dirty="0">
                <a:cs typeface="+mn-lt"/>
              </a:rPr>
            </a:br>
            <a:r>
              <a:rPr lang="fr-CA" b="1" i="1" dirty="0">
                <a:solidFill>
                  <a:srgbClr val="000000"/>
                </a:solidFill>
                <a:cs typeface="Calibri"/>
              </a:rPr>
              <a:t>Regarde ces images. Que ressentent les personnages ? </a:t>
            </a:r>
            <a:endParaRPr lang="fr-CA" b="1" i="1" dirty="0">
              <a:cs typeface="Calibri"/>
            </a:endParaRPr>
          </a:p>
          <a:p>
            <a:pPr>
              <a:lnSpc>
                <a:spcPct val="114999"/>
              </a:lnSpc>
            </a:pPr>
            <a:r>
              <a:rPr lang="fr-CA" b="1" i="1" dirty="0">
                <a:cs typeface="Calibri"/>
              </a:rPr>
              <a:t>De la Joie, de la tristesse ? de la peur ? </a:t>
            </a:r>
            <a:r>
              <a:rPr lang="fr-CA" b="1" i="1" dirty="0"/>
              <a:t>Pourquoi ? </a:t>
            </a:r>
            <a:endParaRPr lang="fr-CA" dirty="0">
              <a:cs typeface="Calibri" panose="020F0502020204030204"/>
            </a:endParaRPr>
          </a:p>
          <a:p>
            <a:pPr>
              <a:lnSpc>
                <a:spcPct val="114999"/>
              </a:lnSpc>
            </a:pPr>
            <a:r>
              <a:rPr lang="fr-CA" dirty="0">
                <a:cs typeface="Calibri" panose="020F0502020204030204"/>
              </a:rPr>
              <a:t>[Pause 8 secondes] </a:t>
            </a:r>
          </a:p>
          <a:p>
            <a:pPr>
              <a:lnSpc>
                <a:spcPct val="114999"/>
              </a:lnSpc>
            </a:pPr>
            <a:r>
              <a:rPr lang="fr-CA" b="1" i="1" dirty="0">
                <a:cs typeface="Calibri"/>
              </a:rPr>
              <a:t>A ton avis, nous ressentons toujours les mêmes émotions ?</a:t>
            </a:r>
          </a:p>
          <a:p>
            <a:r>
              <a:rPr lang="fr-CA" dirty="0"/>
              <a:t>[Pause 8 secondes] </a:t>
            </a:r>
            <a:endParaRPr lang="fr-CA" dirty="0">
              <a:cs typeface="Calibri"/>
            </a:endParaRPr>
          </a:p>
          <a:p>
            <a:pPr>
              <a:lnSpc>
                <a:spcPct val="114999"/>
              </a:lnSpc>
            </a:pPr>
            <a:r>
              <a:rPr lang="fr-CA" b="1" i="1" dirty="0">
                <a:cs typeface="Calibri"/>
              </a:rPr>
              <a:t>Tu as raison.</a:t>
            </a:r>
          </a:p>
          <a:p>
            <a:pPr>
              <a:lnSpc>
                <a:spcPct val="114999"/>
              </a:lnSpc>
            </a:pPr>
            <a:r>
              <a:rPr lang="fr-CA" b="1" i="1" dirty="0">
                <a:cs typeface="Calibri"/>
              </a:rPr>
              <a:t>Les émotions changent d'une situation à l'autre !</a:t>
            </a:r>
          </a:p>
          <a:p>
            <a:pPr>
              <a:lnSpc>
                <a:spcPct val="114999"/>
              </a:lnSpc>
            </a:pPr>
            <a:endParaRPr lang="fr-CA" b="1" i="1" dirty="0">
              <a:cs typeface="Calibri"/>
            </a:endParaRPr>
          </a:p>
          <a:p>
            <a:pPr>
              <a:lnSpc>
                <a:spcPct val="114999"/>
              </a:lnSpc>
            </a:pPr>
            <a:endParaRPr lang="fr-CA" b="1" i="1" dirty="0">
              <a:cs typeface="Calibri"/>
            </a:endParaRPr>
          </a:p>
          <a:p>
            <a:pPr>
              <a:lnSpc>
                <a:spcPct val="114999"/>
              </a:lnSpc>
            </a:pPr>
            <a:endParaRPr lang="fr-CA" b="1" i="1" dirty="0">
              <a:cs typeface="Calibri"/>
            </a:endParaRPr>
          </a:p>
        </p:txBody>
      </p:sp>
      <p:sp>
        <p:nvSpPr>
          <p:cNvPr id="793" name="Google Shape;793;gb24ebf056f_1_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74"/>
        <p:cNvGrpSpPr/>
        <p:nvPr/>
      </p:nvGrpSpPr>
      <p:grpSpPr>
        <a:xfrm>
          <a:off x="0" y="0"/>
          <a:ext cx="0" cy="0"/>
          <a:chOff x="0" y="0"/>
          <a:chExt cx="0" cy="0"/>
        </a:xfrm>
      </p:grpSpPr>
      <p:sp>
        <p:nvSpPr>
          <p:cNvPr id="1075" name="Google Shape;1075;gb2ccba204b_1_69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76" name="Google Shape;1076;gb2ccba204b_1_697: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CA" dirty="0"/>
              <a:t>VO de Sara : </a:t>
            </a:r>
            <a:endParaRPr lang="en-US" dirty="0"/>
          </a:p>
          <a:p>
            <a:pPr marL="0" lvl="0" indent="0" algn="l">
              <a:spcBef>
                <a:spcPts val="0"/>
              </a:spcBef>
              <a:spcAft>
                <a:spcPts val="0"/>
              </a:spcAft>
              <a:buNone/>
            </a:pPr>
            <a:endParaRPr lang="en-US" dirty="0"/>
          </a:p>
          <a:p>
            <a:pPr marL="0" lvl="0" indent="0" algn="l" rtl="0">
              <a:lnSpc>
                <a:spcPct val="100000"/>
              </a:lnSpc>
              <a:spcBef>
                <a:spcPts val="0"/>
              </a:spcBef>
              <a:spcAft>
                <a:spcPts val="0"/>
              </a:spcAft>
              <a:buSzPts val="1400"/>
              <a:buNone/>
            </a:pPr>
            <a:r>
              <a:rPr lang="fr-CA" dirty="0"/>
              <a:t>[</a:t>
            </a:r>
            <a:r>
              <a:rPr lang="fr-CA" sz="1200" dirty="0">
                <a:solidFill>
                  <a:schemeClr val="dk1"/>
                </a:solidFill>
                <a:ea typeface="Calibri"/>
                <a:cs typeface="Calibri"/>
                <a:sym typeface="Calibri"/>
              </a:rPr>
              <a:t>Lire la page 1</a:t>
            </a:r>
            <a:r>
              <a:rPr lang="fr-CA" dirty="0"/>
              <a:t>4</a:t>
            </a:r>
            <a:r>
              <a:rPr lang="fr-CA" sz="1200" dirty="0">
                <a:solidFill>
                  <a:schemeClr val="dk1"/>
                </a:solidFill>
                <a:ea typeface="Calibri"/>
                <a:cs typeface="Calibri"/>
                <a:sym typeface="Calibri"/>
              </a:rPr>
              <a:t>]</a:t>
            </a:r>
            <a:endParaRPr sz="1200" dirty="0">
              <a:solidFill>
                <a:schemeClr val="dk1"/>
              </a:solidFill>
              <a:ea typeface="Calibri"/>
              <a:cs typeface="Calibri"/>
              <a:sym typeface="Calibri"/>
            </a:endParaRPr>
          </a:p>
          <a:p>
            <a:pPr marL="0" lvl="0" indent="0" algn="l" rtl="0">
              <a:lnSpc>
                <a:spcPct val="100000"/>
              </a:lnSpc>
              <a:spcBef>
                <a:spcPts val="0"/>
              </a:spcBef>
              <a:spcAft>
                <a:spcPts val="0"/>
              </a:spcAft>
              <a:buSzPts val="1400"/>
              <a:buNone/>
            </a:pPr>
            <a:endParaRPr dirty="0"/>
          </a:p>
        </p:txBody>
      </p:sp>
      <p:sp>
        <p:nvSpPr>
          <p:cNvPr id="1077" name="Google Shape;1077;gb2ccba204b_1_697: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30</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1"/>
        <p:cNvGrpSpPr/>
        <p:nvPr/>
      </p:nvGrpSpPr>
      <p:grpSpPr>
        <a:xfrm>
          <a:off x="0" y="0"/>
          <a:ext cx="0" cy="0"/>
          <a:chOff x="0" y="0"/>
          <a:chExt cx="0" cy="0"/>
        </a:xfrm>
      </p:grpSpPr>
      <p:sp>
        <p:nvSpPr>
          <p:cNvPr id="1082" name="Google Shape;1082;gb2ccba204b_1_70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3" name="Google Shape;1083;gb2ccba204b_1_70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r>
              <a:rPr lang="fr-CA" dirty="0"/>
              <a:t>VO de Sara : </a:t>
            </a:r>
            <a:endParaRPr lang="en-US" dirty="0"/>
          </a:p>
          <a:p>
            <a:pPr marL="0" lvl="0" indent="0" algn="l">
              <a:spcBef>
                <a:spcPts val="0"/>
              </a:spcBef>
              <a:spcAft>
                <a:spcPts val="0"/>
              </a:spcAft>
              <a:buNone/>
            </a:pPr>
            <a:endParaRPr lang="en-US" dirty="0"/>
          </a:p>
          <a:p>
            <a:pPr marL="0" lvl="0" indent="0" algn="l" rtl="0">
              <a:lnSpc>
                <a:spcPct val="100000"/>
              </a:lnSpc>
              <a:spcBef>
                <a:spcPts val="0"/>
              </a:spcBef>
              <a:spcAft>
                <a:spcPts val="0"/>
              </a:spcAft>
              <a:buSzPts val="1400"/>
              <a:buNone/>
            </a:pPr>
            <a:r>
              <a:rPr lang="fr-CA" dirty="0"/>
              <a:t>[</a:t>
            </a:r>
            <a:r>
              <a:rPr lang="fr-CA" sz="1200" dirty="0">
                <a:solidFill>
                  <a:schemeClr val="dk1"/>
                </a:solidFill>
                <a:ea typeface="Calibri"/>
                <a:cs typeface="Calibri"/>
                <a:sym typeface="Calibri"/>
              </a:rPr>
              <a:t>Lire la page 1</a:t>
            </a:r>
            <a:r>
              <a:rPr lang="fr-CA" dirty="0"/>
              <a:t>5</a:t>
            </a:r>
            <a:r>
              <a:rPr lang="fr-CA" sz="1200" dirty="0">
                <a:solidFill>
                  <a:schemeClr val="dk1"/>
                </a:solidFill>
                <a:ea typeface="Calibri"/>
                <a:cs typeface="Calibri"/>
                <a:sym typeface="Calibri"/>
              </a:rPr>
              <a:t>]</a:t>
            </a:r>
            <a:endParaRPr sz="1200" dirty="0">
              <a:solidFill>
                <a:schemeClr val="dk1"/>
              </a:solidFill>
              <a:ea typeface="Calibri"/>
              <a:cs typeface="Calibri"/>
              <a:sym typeface="Calibri"/>
            </a:endParaRPr>
          </a:p>
          <a:p>
            <a:pPr marL="0" lvl="0" indent="0" algn="l" rtl="0">
              <a:lnSpc>
                <a:spcPct val="100000"/>
              </a:lnSpc>
              <a:spcBef>
                <a:spcPts val="0"/>
              </a:spcBef>
              <a:spcAft>
                <a:spcPts val="0"/>
              </a:spcAft>
              <a:buSzPts val="1400"/>
              <a:buNone/>
            </a:pPr>
            <a:endParaRPr dirty="0"/>
          </a:p>
        </p:txBody>
      </p:sp>
      <p:sp>
        <p:nvSpPr>
          <p:cNvPr id="1084" name="Google Shape;1084;gb2ccba204b_1_70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31</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8"/>
        <p:cNvGrpSpPr/>
        <p:nvPr/>
      </p:nvGrpSpPr>
      <p:grpSpPr>
        <a:xfrm>
          <a:off x="0" y="0"/>
          <a:ext cx="0" cy="0"/>
          <a:chOff x="0" y="0"/>
          <a:chExt cx="0" cy="0"/>
        </a:xfrm>
      </p:grpSpPr>
      <p:sp>
        <p:nvSpPr>
          <p:cNvPr id="1089" name="Google Shape;1089;gb2ccba204b_1_70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0" name="Google Shape;1090;gb2ccba204b_1_709: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a:buSzPts val="1400"/>
            </a:pPr>
            <a:r>
              <a:rPr lang="fr-CA" dirty="0"/>
              <a:t>VO de Sara : </a:t>
            </a:r>
            <a:endParaRPr lang="fr-CA" sz="1200" dirty="0">
              <a:solidFill>
                <a:schemeClr val="dk1"/>
              </a:solidFill>
            </a:endParaRPr>
          </a:p>
          <a:p>
            <a:pPr marL="0" lvl="0" indent="0" algn="l" rtl="0">
              <a:lnSpc>
                <a:spcPct val="100000"/>
              </a:lnSpc>
              <a:spcBef>
                <a:spcPts val="0"/>
              </a:spcBef>
              <a:spcAft>
                <a:spcPts val="0"/>
              </a:spcAft>
              <a:buSzPts val="1400"/>
              <a:buNone/>
            </a:pPr>
            <a:r>
              <a:rPr lang="fr-CA" dirty="0"/>
              <a:t>[</a:t>
            </a:r>
            <a:r>
              <a:rPr lang="fr-CA" sz="1200" dirty="0">
                <a:solidFill>
                  <a:schemeClr val="dk1"/>
                </a:solidFill>
                <a:ea typeface="Calibri"/>
                <a:cs typeface="Calibri"/>
                <a:sym typeface="Calibri"/>
              </a:rPr>
              <a:t>Lire la page</a:t>
            </a:r>
            <a:r>
              <a:rPr lang="fr-CA" dirty="0"/>
              <a:t> </a:t>
            </a:r>
            <a:r>
              <a:rPr lang="fr-CA" sz="1200" dirty="0">
                <a:solidFill>
                  <a:schemeClr val="dk1"/>
                </a:solidFill>
                <a:ea typeface="Calibri"/>
                <a:cs typeface="Calibri"/>
                <a:sym typeface="Calibri"/>
              </a:rPr>
              <a:t>16.]</a:t>
            </a:r>
            <a:endParaRPr sz="1200" dirty="0">
              <a:solidFill>
                <a:schemeClr val="dk1"/>
              </a:solidFill>
              <a:ea typeface="Calibri"/>
              <a:cs typeface="Calibri"/>
              <a:sym typeface="Calibri"/>
            </a:endParaRPr>
          </a:p>
          <a:p>
            <a:pPr marL="0" lvl="0" indent="0" algn="l" rtl="0">
              <a:spcBef>
                <a:spcPts val="0"/>
              </a:spcBef>
              <a:spcAft>
                <a:spcPts val="0"/>
              </a:spcAft>
              <a:buSzPts val="1400"/>
              <a:buNone/>
            </a:pPr>
            <a:r>
              <a:rPr lang="fr-CA" b="1" i="1" dirty="0"/>
              <a:t>Peux-tu noter les émotions que ressentent tous les personnages?</a:t>
            </a:r>
            <a:endParaRPr b="1" i="1" dirty="0"/>
          </a:p>
          <a:p>
            <a:pPr marL="0" lvl="0" indent="0" algn="l" rtl="0">
              <a:spcBef>
                <a:spcPts val="0"/>
              </a:spcBef>
              <a:spcAft>
                <a:spcPts val="0"/>
              </a:spcAft>
              <a:buClr>
                <a:schemeClr val="dk1"/>
              </a:buClr>
              <a:buSzPts val="1400"/>
              <a:buFont typeface="Arial"/>
              <a:buNone/>
            </a:pPr>
            <a:r>
              <a:rPr lang="fr-CA" dirty="0"/>
              <a:t>[Pause 20 secondes]</a:t>
            </a:r>
            <a:endParaRPr dirty="0"/>
          </a:p>
          <a:p>
            <a:pPr>
              <a:buClr>
                <a:schemeClr val="dk1"/>
              </a:buClr>
              <a:buSzPts val="1400"/>
            </a:pPr>
            <a:r>
              <a:rPr lang="fr-CA" b="1" dirty="0"/>
              <a:t> </a:t>
            </a:r>
            <a:r>
              <a:rPr lang="fr-CA" b="1" i="1" dirty="0"/>
              <a:t>Génial !</a:t>
            </a:r>
            <a:endParaRPr lang="fr-FR" b="1" dirty="0"/>
          </a:p>
          <a:p>
            <a:pPr marL="0" lvl="0" indent="0" algn="l" rtl="0">
              <a:lnSpc>
                <a:spcPct val="100000"/>
              </a:lnSpc>
              <a:spcBef>
                <a:spcPts val="0"/>
              </a:spcBef>
              <a:spcAft>
                <a:spcPts val="0"/>
              </a:spcAft>
              <a:buSzPts val="1400"/>
              <a:buNone/>
            </a:pPr>
            <a:endParaRPr dirty="0"/>
          </a:p>
        </p:txBody>
      </p:sp>
      <p:sp>
        <p:nvSpPr>
          <p:cNvPr id="1091" name="Google Shape;1091;gb2ccba204b_1_709: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32</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4"/>
        <p:cNvGrpSpPr/>
        <p:nvPr/>
      </p:nvGrpSpPr>
      <p:grpSpPr>
        <a:xfrm>
          <a:off x="0" y="0"/>
          <a:ext cx="0" cy="0"/>
          <a:chOff x="0" y="0"/>
          <a:chExt cx="0" cy="0"/>
        </a:xfrm>
      </p:grpSpPr>
      <p:sp>
        <p:nvSpPr>
          <p:cNvPr id="1265" name="Google Shape;1265;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66" name="Google Shape;1266;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buClr>
                <a:schemeClr val="dk1"/>
              </a:buClr>
              <a:buSzPts val="1400"/>
            </a:pPr>
            <a:r>
              <a:rPr lang="fr-CA" dirty="0"/>
              <a:t>VO de Sara : </a:t>
            </a:r>
            <a:endParaRPr sz="1200" dirty="0">
              <a:solidFill>
                <a:schemeClr val="dk1"/>
              </a:solidFill>
            </a:endParaRPr>
          </a:p>
          <a:p>
            <a:pPr marL="0" lvl="0" indent="0" algn="l" rtl="0">
              <a:lnSpc>
                <a:spcPct val="100000"/>
              </a:lnSpc>
              <a:spcBef>
                <a:spcPts val="0"/>
              </a:spcBef>
              <a:spcAft>
                <a:spcPts val="0"/>
              </a:spcAft>
              <a:buSzPts val="1400"/>
              <a:buNone/>
            </a:pPr>
            <a:endParaRPr b="1" i="1" dirty="0"/>
          </a:p>
          <a:p>
            <a:pPr>
              <a:buSzPts val="1400"/>
            </a:pPr>
            <a:r>
              <a:rPr lang="fr-CA" b="1" i="1" dirty="0">
                <a:solidFill>
                  <a:schemeClr val="dk1"/>
                </a:solidFill>
                <a:ea typeface="Calibri"/>
                <a:cs typeface="Calibri"/>
                <a:sym typeface="Calibri"/>
              </a:rPr>
              <a:t>Mon ami, dans</a:t>
            </a:r>
            <a:r>
              <a:rPr lang="fr-CA" sz="1200" b="1" i="1" dirty="0">
                <a:solidFill>
                  <a:schemeClr val="dk1"/>
                </a:solidFill>
                <a:ea typeface="Calibri"/>
                <a:cs typeface="Calibri"/>
                <a:sym typeface="Calibri"/>
              </a:rPr>
              <a:t> l’histoire, nous avons remarqué que les personnages étaient découragés. Ils n’étaient pas en nombre suffisant pour jouer au football.</a:t>
            </a:r>
            <a:endParaRPr lang="en-US" sz="1200" b="1" i="1" dirty="0">
              <a:solidFill>
                <a:schemeClr val="dk1"/>
              </a:solidFill>
              <a:ea typeface="Calibri"/>
              <a:cs typeface="Calibri"/>
            </a:endParaRPr>
          </a:p>
          <a:p>
            <a:pPr marL="0" lvl="0" indent="0" algn="l" rtl="0">
              <a:lnSpc>
                <a:spcPct val="100000"/>
              </a:lnSpc>
              <a:spcBef>
                <a:spcPts val="0"/>
              </a:spcBef>
              <a:spcAft>
                <a:spcPts val="0"/>
              </a:spcAft>
              <a:buSzPts val="1400"/>
              <a:buNone/>
            </a:pPr>
            <a:endParaRPr sz="1200" b="1" i="1" dirty="0">
              <a:solidFill>
                <a:schemeClr val="dk1"/>
              </a:solidFill>
              <a:highlight>
                <a:srgbClr val="FFFF00"/>
              </a:highlight>
              <a:ea typeface="Calibri"/>
              <a:cs typeface="Calibri"/>
              <a:sym typeface="Calibri"/>
            </a:endParaRPr>
          </a:p>
          <a:p>
            <a:pPr>
              <a:buSzPts val="1400"/>
            </a:pPr>
            <a:r>
              <a:rPr lang="fr-CA" b="1" i="1" dirty="0">
                <a:solidFill>
                  <a:schemeClr val="dk1"/>
                </a:solidFill>
                <a:ea typeface="Calibri"/>
                <a:cs typeface="Calibri"/>
                <a:sym typeface="Calibri"/>
              </a:rPr>
              <a:t>Qu'ont-ils fait alors</a:t>
            </a:r>
            <a:r>
              <a:rPr lang="fr-CA" sz="1200" b="1" i="1" dirty="0">
                <a:solidFill>
                  <a:schemeClr val="dk1"/>
                </a:solidFill>
                <a:ea typeface="Calibri"/>
                <a:cs typeface="Calibri"/>
                <a:sym typeface="Calibri"/>
              </a:rPr>
              <a:t> ?</a:t>
            </a:r>
            <a:endParaRPr lang="en-US" sz="1200" b="1" i="1" dirty="0">
              <a:solidFill>
                <a:schemeClr val="dk1"/>
              </a:solidFill>
              <a:ea typeface="Calibri"/>
              <a:cs typeface="Calibri"/>
            </a:endParaRPr>
          </a:p>
          <a:p>
            <a:pPr marL="0" lvl="0" indent="0" algn="l" rtl="0">
              <a:lnSpc>
                <a:spcPct val="100000"/>
              </a:lnSpc>
              <a:spcBef>
                <a:spcPts val="0"/>
              </a:spcBef>
              <a:spcAft>
                <a:spcPts val="0"/>
              </a:spcAft>
              <a:buSzPts val="1400"/>
              <a:buNone/>
            </a:pPr>
            <a:r>
              <a:rPr lang="fr-CA" dirty="0"/>
              <a:t>[Pause 10 secondes]</a:t>
            </a:r>
            <a:endParaRPr dirty="0"/>
          </a:p>
          <a:p>
            <a:pPr>
              <a:buSzPts val="1400"/>
            </a:pPr>
            <a:r>
              <a:rPr lang="fr-CA" sz="1200" b="1" i="1" dirty="0">
                <a:solidFill>
                  <a:schemeClr val="dk1"/>
                </a:solidFill>
                <a:ea typeface="Calibri"/>
                <a:cs typeface="Calibri"/>
                <a:sym typeface="Calibri"/>
              </a:rPr>
              <a:t>Bravo !</a:t>
            </a:r>
            <a:r>
              <a:rPr lang="fr-CA" b="1" i="1" dirty="0"/>
              <a:t> </a:t>
            </a:r>
            <a:r>
              <a:rPr lang="fr-CA" sz="1200" b="1" i="1" dirty="0">
                <a:solidFill>
                  <a:schemeClr val="dk1"/>
                </a:solidFill>
                <a:ea typeface="Calibri"/>
                <a:cs typeface="Calibri"/>
                <a:sym typeface="Calibri"/>
              </a:rPr>
              <a:t>Ils </a:t>
            </a:r>
            <a:r>
              <a:rPr lang="fr-CA" b="1" i="1" dirty="0">
                <a:solidFill>
                  <a:schemeClr val="dk1"/>
                </a:solidFill>
                <a:ea typeface="Calibri"/>
                <a:cs typeface="Calibri"/>
                <a:sym typeface="Calibri"/>
              </a:rPr>
              <a:t>ont essayé de</a:t>
            </a:r>
            <a:r>
              <a:rPr lang="fr-CA" sz="1200" b="1" i="1" dirty="0">
                <a:solidFill>
                  <a:schemeClr val="dk1"/>
                </a:solidFill>
                <a:ea typeface="Calibri"/>
                <a:cs typeface="Calibri"/>
                <a:sym typeface="Calibri"/>
              </a:rPr>
              <a:t> résoudre le problème.</a:t>
            </a:r>
            <a:endParaRPr sz="1200" b="1" i="1" dirty="0">
              <a:solidFill>
                <a:schemeClr val="dk1"/>
              </a:solidFill>
              <a:ea typeface="Calibri"/>
              <a:cs typeface="Calibri"/>
              <a:sym typeface="Calibri"/>
            </a:endParaRPr>
          </a:p>
          <a:p>
            <a:pPr>
              <a:buSzPts val="1400"/>
            </a:pPr>
            <a:r>
              <a:rPr lang="fr-CA" b="1" i="1" dirty="0">
                <a:solidFill>
                  <a:schemeClr val="dk1"/>
                </a:solidFill>
                <a:ea typeface="Calibri"/>
                <a:cs typeface="Calibri"/>
                <a:sym typeface="Calibri"/>
              </a:rPr>
              <a:t> </a:t>
            </a:r>
            <a:endParaRPr lang="fr-CA" b="1" i="1" dirty="0">
              <a:solidFill>
                <a:schemeClr val="dk1"/>
              </a:solidFill>
              <a:ea typeface="Calibri"/>
              <a:cs typeface="Calibri"/>
            </a:endParaRPr>
          </a:p>
          <a:p>
            <a:pPr marL="0" lvl="0" indent="0" algn="l" rtl="0">
              <a:lnSpc>
                <a:spcPct val="100000"/>
              </a:lnSpc>
              <a:spcBef>
                <a:spcPts val="0"/>
              </a:spcBef>
              <a:spcAft>
                <a:spcPts val="0"/>
              </a:spcAft>
              <a:buSzPts val="1400"/>
              <a:buNone/>
            </a:pPr>
            <a:r>
              <a:rPr lang="fr-CA" sz="1200" b="1" i="1" dirty="0">
                <a:solidFill>
                  <a:schemeClr val="dk1"/>
                </a:solidFill>
                <a:ea typeface="Calibri"/>
                <a:cs typeface="Calibri"/>
                <a:sym typeface="Calibri"/>
              </a:rPr>
              <a:t>Quelle conclusion en tirons-nous ?</a:t>
            </a:r>
            <a:endParaRPr sz="1200" b="1" i="1" dirty="0">
              <a:solidFill>
                <a:schemeClr val="dk1"/>
              </a:solidFill>
              <a:ea typeface="Calibri"/>
              <a:cs typeface="Calibri"/>
              <a:sym typeface="Calibri"/>
            </a:endParaRPr>
          </a:p>
          <a:p>
            <a:pPr marL="0" lvl="0" indent="0" algn="l" rtl="0">
              <a:lnSpc>
                <a:spcPct val="100000"/>
              </a:lnSpc>
              <a:spcBef>
                <a:spcPts val="0"/>
              </a:spcBef>
              <a:spcAft>
                <a:spcPts val="0"/>
              </a:spcAft>
              <a:buSzPts val="1400"/>
              <a:buNone/>
            </a:pPr>
            <a:r>
              <a:rPr lang="fr-CA" sz="1200" b="1" i="1" dirty="0">
                <a:solidFill>
                  <a:schemeClr val="dk1"/>
                </a:solidFill>
                <a:ea typeface="Calibri"/>
                <a:cs typeface="Calibri"/>
                <a:sym typeface="Calibri"/>
              </a:rPr>
              <a:t> </a:t>
            </a:r>
            <a:r>
              <a:rPr lang="fr-CA" dirty="0"/>
              <a:t>[Pause 15 secondes]</a:t>
            </a:r>
            <a:endParaRPr sz="1200" b="1" i="1" dirty="0">
              <a:solidFill>
                <a:schemeClr val="dk1"/>
              </a:solidFill>
              <a:ea typeface="Calibri"/>
              <a:cs typeface="Calibri"/>
              <a:sym typeface="Calibri"/>
            </a:endParaRPr>
          </a:p>
          <a:p>
            <a:pPr>
              <a:buSzPts val="1400"/>
            </a:pPr>
            <a:r>
              <a:rPr lang="fr-CA" sz="1200" b="1" i="1" dirty="0">
                <a:solidFill>
                  <a:schemeClr val="dk1"/>
                </a:solidFill>
                <a:ea typeface="Calibri"/>
                <a:cs typeface="Calibri"/>
                <a:sym typeface="Calibri"/>
              </a:rPr>
              <a:t>Il ne faut pas se laisser dominer par les émotions. Il y aura toujours des solutions à nos problèmes.</a:t>
            </a:r>
            <a:r>
              <a:rPr lang="fr-CA" b="1" i="1" dirty="0">
                <a:solidFill>
                  <a:schemeClr val="dk1"/>
                </a:solidFill>
                <a:ea typeface="Calibri"/>
                <a:cs typeface="Calibri"/>
                <a:sym typeface="Calibri"/>
              </a:rPr>
              <a:t> </a:t>
            </a:r>
            <a:endParaRPr lang="fr-CA" sz="1200" b="1" i="1" dirty="0">
              <a:solidFill>
                <a:schemeClr val="dk1"/>
              </a:solidFill>
              <a:ea typeface="Calibri"/>
              <a:cs typeface="Calibri"/>
            </a:endParaRPr>
          </a:p>
          <a:p>
            <a:pPr marL="0" lvl="0" indent="0" algn="l" rtl="0">
              <a:lnSpc>
                <a:spcPct val="100000"/>
              </a:lnSpc>
              <a:spcBef>
                <a:spcPts val="0"/>
              </a:spcBef>
              <a:spcAft>
                <a:spcPts val="0"/>
              </a:spcAft>
              <a:buSzPts val="1400"/>
              <a:buNone/>
            </a:pPr>
            <a:endParaRPr b="1" i="1" dirty="0"/>
          </a:p>
        </p:txBody>
      </p:sp>
      <p:sp>
        <p:nvSpPr>
          <p:cNvPr id="1267" name="Google Shape;1267;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33</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95"/>
        <p:cNvGrpSpPr/>
        <p:nvPr/>
      </p:nvGrpSpPr>
      <p:grpSpPr>
        <a:xfrm>
          <a:off x="0" y="0"/>
          <a:ext cx="0" cy="0"/>
          <a:chOff x="0" y="0"/>
          <a:chExt cx="0" cy="0"/>
        </a:xfrm>
      </p:grpSpPr>
      <p:sp>
        <p:nvSpPr>
          <p:cNvPr id="1096" name="Google Shape;1096;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97" name="Google Shape;1097;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a:buSzPts val="1400"/>
            </a:pPr>
            <a:r>
              <a:rPr lang="fr-CA" dirty="0"/>
              <a:t>VO de Sara : </a:t>
            </a:r>
            <a:endParaRPr dirty="0"/>
          </a:p>
          <a:p>
            <a:pPr>
              <a:buSzPts val="1400"/>
            </a:pPr>
            <a:r>
              <a:rPr lang="fr-CA" b="1" i="1" dirty="0">
                <a:solidFill>
                  <a:schemeClr val="dk1"/>
                </a:solidFill>
                <a:ea typeface="Calibri"/>
                <a:cs typeface="Calibri"/>
                <a:sym typeface="Calibri"/>
              </a:rPr>
              <a:t> </a:t>
            </a:r>
            <a:r>
              <a:rPr lang="fr-CA" sz="1200" b="1" i="1" dirty="0">
                <a:solidFill>
                  <a:schemeClr val="dk1"/>
                </a:solidFill>
                <a:ea typeface="Calibri"/>
                <a:cs typeface="Calibri"/>
                <a:sym typeface="Calibri"/>
              </a:rPr>
              <a:t>C’est le moment de se dire au revoir. </a:t>
            </a:r>
            <a:endParaRPr lang="fr-CA" b="1" i="1" dirty="0">
              <a:solidFill>
                <a:schemeClr val="dk1"/>
              </a:solidFill>
              <a:ea typeface="Calibri"/>
              <a:cs typeface="Calibri"/>
              <a:sym typeface="Calibri"/>
            </a:endParaRPr>
          </a:p>
          <a:p>
            <a:pPr>
              <a:buSzPts val="1400"/>
            </a:pPr>
            <a:r>
              <a:rPr lang="fr-CA" b="1" i="1" dirty="0"/>
              <a:t>Aujourd'hui, tu as vu comment les émotions des personnages changent tout au long d'une histoire. </a:t>
            </a:r>
            <a:endParaRPr lang="fr-CA" b="1" i="1" dirty="0">
              <a:cs typeface="Calibri"/>
            </a:endParaRPr>
          </a:p>
        </p:txBody>
      </p:sp>
      <p:sp>
        <p:nvSpPr>
          <p:cNvPr id="1098" name="Google Shape;1098;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34</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0"/>
        <p:cNvGrpSpPr/>
        <p:nvPr/>
      </p:nvGrpSpPr>
      <p:grpSpPr>
        <a:xfrm>
          <a:off x="0" y="0"/>
          <a:ext cx="0" cy="0"/>
          <a:chOff x="0" y="0"/>
          <a:chExt cx="0" cy="0"/>
        </a:xfrm>
      </p:grpSpPr>
      <p:sp>
        <p:nvSpPr>
          <p:cNvPr id="791" name="Google Shape;791;gb24ebf056f_1_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2" name="Google Shape;792;gb24ebf056f_1_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0"/>
              </a:spcBef>
              <a:spcAft>
                <a:spcPts val="0"/>
              </a:spcAft>
              <a:buNone/>
            </a:pPr>
            <a:r>
              <a:rPr lang="fr-CA" dirty="0">
                <a:solidFill>
                  <a:srgbClr val="000000"/>
                </a:solidFill>
              </a:rPr>
              <a:t>Leçon 1, compréhension du vocabulaire et orthographe, jour 3</a:t>
            </a:r>
            <a:endParaRPr dirty="0">
              <a:solidFill>
                <a:srgbClr val="000000"/>
              </a:solidFill>
            </a:endParaRPr>
          </a:p>
          <a:p>
            <a:pPr>
              <a:lnSpc>
                <a:spcPct val="115000"/>
              </a:lnSpc>
            </a:pPr>
            <a:r>
              <a:rPr lang="fr-CA" dirty="0">
                <a:solidFill>
                  <a:srgbClr val="000000"/>
                </a:solidFill>
              </a:rPr>
              <a:t>Étape 1 :   ENSEIGNEMENT</a:t>
            </a:r>
            <a:endParaRPr dirty="0">
              <a:solidFill>
                <a:srgbClr val="000000"/>
              </a:solidFill>
            </a:endParaRPr>
          </a:p>
          <a:p>
            <a:pPr>
              <a:lnSpc>
                <a:spcPct val="115000"/>
              </a:lnSpc>
            </a:pPr>
            <a:r>
              <a:rPr lang="fr-CA" b="1" i="1" dirty="0">
                <a:solidFill>
                  <a:srgbClr val="000000"/>
                </a:solidFill>
              </a:rPr>
              <a:t> …........................................................</a:t>
            </a:r>
            <a:endParaRPr b="1" i="1" dirty="0">
              <a:solidFill>
                <a:srgbClr val="000000"/>
              </a:solidFill>
            </a:endParaRPr>
          </a:p>
          <a:p>
            <a:pPr>
              <a:lnSpc>
                <a:spcPct val="115000"/>
              </a:lnSpc>
            </a:pPr>
            <a:r>
              <a:rPr lang="fr-CA" dirty="0"/>
              <a:t>VO de Sara :</a:t>
            </a:r>
            <a:endParaRPr dirty="0"/>
          </a:p>
          <a:p>
            <a:pPr>
              <a:lnSpc>
                <a:spcPct val="115000"/>
              </a:lnSpc>
            </a:pPr>
            <a:r>
              <a:rPr lang="fr-CA" b="1" i="1" dirty="0">
                <a:solidFill>
                  <a:srgbClr val="000000"/>
                </a:solidFill>
              </a:rPr>
              <a:t>Tu sais déjà distinguer les différentes émotions. </a:t>
            </a:r>
            <a:endParaRPr lang="fr-CA" u="sng" dirty="0">
              <a:solidFill>
                <a:srgbClr val="000000"/>
              </a:solidFill>
            </a:endParaRPr>
          </a:p>
          <a:p>
            <a:pPr>
              <a:lnSpc>
                <a:spcPct val="114999"/>
              </a:lnSpc>
            </a:pPr>
            <a:r>
              <a:rPr lang="fr-CA" u="sng" dirty="0">
                <a:solidFill>
                  <a:srgbClr val="000000"/>
                </a:solidFill>
              </a:rPr>
              <a:t>Point d’enseignement</a:t>
            </a:r>
            <a:endParaRPr u="sng" dirty="0">
              <a:solidFill>
                <a:srgbClr val="000000"/>
              </a:solidFill>
              <a:cs typeface="Calibri"/>
            </a:endParaRPr>
          </a:p>
          <a:p>
            <a:pPr>
              <a:lnSpc>
                <a:spcPct val="115000"/>
              </a:lnSpc>
            </a:pPr>
            <a:r>
              <a:rPr lang="fr-CA" b="1" i="1" dirty="0">
                <a:solidFill>
                  <a:srgbClr val="000000"/>
                </a:solidFill>
              </a:rPr>
              <a:t>Aujourd’hui nous allons  nous intéresser à l'emploi des émotions en contexte. Cela va t’aider à mieux comprendre</a:t>
            </a:r>
            <a:r>
              <a:rPr lang="fr-CA" b="1" i="1" baseline="0" dirty="0">
                <a:solidFill>
                  <a:srgbClr val="000000"/>
                </a:solidFill>
              </a:rPr>
              <a:t> les histoires que tu lis.</a:t>
            </a:r>
            <a:endParaRPr lang="fr-FR" b="1" i="1" dirty="0">
              <a:solidFill>
                <a:srgbClr val="000000"/>
              </a:solidFill>
              <a:cs typeface="Calibri"/>
            </a:endParaRPr>
          </a:p>
          <a:p>
            <a:pPr marL="0" lvl="0" indent="0" algn="l" rtl="0">
              <a:lnSpc>
                <a:spcPct val="115000"/>
              </a:lnSpc>
              <a:spcBef>
                <a:spcPts val="0"/>
              </a:spcBef>
              <a:spcAft>
                <a:spcPts val="0"/>
              </a:spcAft>
              <a:buFontTx/>
              <a:buNone/>
            </a:pPr>
            <a:endParaRPr lang="fr-FR" b="1" i="1" dirty="0">
              <a:cs typeface="Calibri" panose="020F0502020204030204"/>
            </a:endParaRPr>
          </a:p>
          <a:p>
            <a:endParaRPr lang="fr-FR" dirty="0">
              <a:cs typeface="Calibri"/>
            </a:endParaRPr>
          </a:p>
        </p:txBody>
      </p:sp>
      <p:sp>
        <p:nvSpPr>
          <p:cNvPr id="793" name="Google Shape;793;gb24ebf056f_1_1: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fr-CA" sz="1400" b="0" i="0" u="none" strike="noStrike" kern="0" cap="none" spc="0" normalizeH="0" baseline="0" noProof="0">
                <a:ln>
                  <a:noFill/>
                </a:ln>
                <a:solidFill>
                  <a:srgbClr val="000000"/>
                </a:solidFill>
                <a:effectLst/>
                <a:uLnTx/>
                <a:uFillTx/>
                <a:ea typeface="+mn-ea"/>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4</a:t>
            </a:fld>
            <a:endParaRPr kumimoji="0" sz="1400" b="0" i="0" u="none" strike="noStrike" kern="0" cap="none" spc="0" normalizeH="0" baseline="0" noProof="0" dirty="0">
              <a:ln>
                <a:noFill/>
              </a:ln>
              <a:solidFill>
                <a:srgbClr val="000000"/>
              </a:solidFill>
              <a:effectLst/>
              <a:uLnTx/>
              <a:uFillTx/>
              <a:ea typeface="+mn-ea"/>
              <a:cs typeface="Arial"/>
              <a:sym typeface="Arial"/>
            </a:endParaRPr>
          </a:p>
        </p:txBody>
      </p:sp>
    </p:spTree>
    <p:extLst>
      <p:ext uri="{BB962C8B-B14F-4D97-AF65-F5344CB8AC3E}">
        <p14:creationId xmlns:p14="http://schemas.microsoft.com/office/powerpoint/2010/main" val="28334302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Étape 2 :   APPLICATION avec l’enseignant(e) </a:t>
            </a:r>
            <a:endParaRPr lang="fr-FR" dirty="0">
              <a:cs typeface="Calibri"/>
            </a:endParaRPr>
          </a:p>
          <a:p>
            <a:r>
              <a:rPr lang="fr-FR" dirty="0">
                <a:cs typeface="Calibri"/>
              </a:rPr>
              <a:t>VO de Sara : </a:t>
            </a:r>
          </a:p>
          <a:p>
            <a:r>
              <a:rPr lang="fr-FR" b="1" i="1" dirty="0">
                <a:cs typeface="Calibri"/>
              </a:rPr>
              <a:t>Je vais te raconter le jour où l'équipe de foot de mon école a participé à un match de football interscolaire. </a:t>
            </a:r>
          </a:p>
          <a:p>
            <a:r>
              <a:rPr lang="fr-FR" b="1" i="1" dirty="0">
                <a:cs typeface="Calibri"/>
              </a:rPr>
              <a:t>En lisant, regarde bien les images et réfléchis aux émotions des personnages.  </a:t>
            </a:r>
          </a:p>
          <a:p>
            <a:endParaRPr lang="en-US" b="1" i="1" dirty="0">
              <a:cs typeface="Calibri"/>
            </a:endParaRPr>
          </a:p>
          <a:p>
            <a:r>
              <a:rPr lang="fr-FR" b="1" i="1" dirty="0"/>
              <a:t>" Enthousiastes, les joueurs attendent le coup de sifflet pour commencer le match. </a:t>
            </a:r>
            <a:endParaRPr lang="en-US" b="1" i="1" dirty="0">
              <a:cs typeface="Calibri"/>
            </a:endParaRPr>
          </a:p>
          <a:p>
            <a:r>
              <a:rPr lang="fr-FR" b="1" i="1" dirty="0"/>
              <a:t>Au début, tout se passe bien. Mais dans la dernière mi-temps l’équipe adverse marque un but. Notre coach est déçu. </a:t>
            </a:r>
            <a:endParaRPr lang="en-US" b="1" i="1" dirty="0">
              <a:cs typeface="Calibri"/>
            </a:endParaRPr>
          </a:p>
          <a:p>
            <a:r>
              <a:rPr lang="fr-FR" b="1" i="1" dirty="0"/>
              <a:t>Notre équipe est inquiète : va-t-elle gagner le match ? </a:t>
            </a:r>
            <a:endParaRPr lang="en-US" b="1" i="1" dirty="0">
              <a:cs typeface="Calibri"/>
            </a:endParaRPr>
          </a:p>
          <a:p>
            <a:r>
              <a:rPr lang="fr-FR" b="1" i="1" dirty="0"/>
              <a:t>A ce moment-là, je fonce et je marque un but puis un deuxième. Celui-ci assure notre victoire.</a:t>
            </a:r>
            <a:endParaRPr lang="en-US" b="1" i="1" dirty="0"/>
          </a:p>
          <a:p>
            <a:r>
              <a:rPr lang="fr-FR" b="1" i="1" dirty="0"/>
              <a:t> Nous sommes tous heureux de gagner le match. Et notre coach est fier de nous."     </a:t>
            </a:r>
            <a:endParaRPr lang="en-US" b="1" i="1" dirty="0">
              <a:cs typeface="Calibri"/>
            </a:endParaRPr>
          </a:p>
          <a:p>
            <a:endParaRPr lang="fr-FR" b="1" i="1" dirty="0">
              <a:cs typeface="Calibri"/>
            </a:endParaRPr>
          </a:p>
          <a:p>
            <a:r>
              <a:rPr lang="fr-FR" b="1" i="1" dirty="0">
                <a:cs typeface="Calibri"/>
              </a:rPr>
              <a:t>Note a l'attention de l'enseignante</a:t>
            </a:r>
          </a:p>
          <a:p>
            <a:r>
              <a:rPr lang="fr-FR" dirty="0">
                <a:cs typeface="Calibri"/>
              </a:rPr>
              <a:t>Clique sur les adjectifs pour montrer les images correspondantes</a:t>
            </a:r>
          </a:p>
          <a:p>
            <a:endParaRPr lang="fr-FR" b="1" i="1" dirty="0">
              <a:cs typeface="Calibri"/>
            </a:endParaRPr>
          </a:p>
          <a:p>
            <a:endParaRPr lang="en-US" dirty="0">
              <a:cs typeface="Calibri"/>
            </a:endParaRPr>
          </a:p>
          <a:p>
            <a:endParaRPr lang="en-US" dirty="0">
              <a:cs typeface="Calibri"/>
            </a:endParaRPr>
          </a:p>
          <a:p>
            <a:endParaRPr lang="en-US" dirty="0">
              <a:cs typeface="Calibri"/>
            </a:endParaRP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E30AF-2693-4C15-AE80-67AD39C117D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0952708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err="1"/>
              <a:t>Activité</a:t>
            </a:r>
            <a:r>
              <a:rPr lang="en-US" dirty="0"/>
              <a:t> 2 </a:t>
            </a:r>
            <a:endParaRPr lang="fr-FR" dirty="0"/>
          </a:p>
          <a:p>
            <a:endParaRPr lang="en-US" dirty="0"/>
          </a:p>
          <a:p>
            <a:r>
              <a:rPr lang="en-US" dirty="0"/>
              <a:t>VO de Sara : </a:t>
            </a:r>
            <a:endParaRPr lang="en-US" dirty="0">
              <a:cs typeface="Calibri"/>
            </a:endParaRPr>
          </a:p>
          <a:p>
            <a:r>
              <a:rPr lang="en-US" b="1" i="1" dirty="0">
                <a:cs typeface="Calibri"/>
              </a:rPr>
              <a:t>Tu </a:t>
            </a:r>
            <a:r>
              <a:rPr lang="en-US" b="1" i="1" dirty="0" err="1">
                <a:cs typeface="Calibri"/>
              </a:rPr>
              <a:t>sais</a:t>
            </a:r>
            <a:r>
              <a:rPr lang="en-US" b="1" i="1" dirty="0">
                <a:cs typeface="Calibri"/>
              </a:rPr>
              <a:t>, les </a:t>
            </a:r>
            <a:r>
              <a:rPr lang="en-US" b="1" i="1" dirty="0" err="1">
                <a:cs typeface="Calibri"/>
              </a:rPr>
              <a:t>émotions</a:t>
            </a:r>
            <a:r>
              <a:rPr lang="en-US" b="1" i="1" dirty="0">
                <a:cs typeface="Calibri"/>
              </a:rPr>
              <a:t> </a:t>
            </a:r>
            <a:r>
              <a:rPr lang="en-US" b="1" i="1" dirty="0" err="1">
                <a:cs typeface="Calibri"/>
              </a:rPr>
              <a:t>peuvent</a:t>
            </a:r>
            <a:r>
              <a:rPr lang="en-US" b="1" i="1" dirty="0">
                <a:cs typeface="Calibri"/>
              </a:rPr>
              <a:t> </a:t>
            </a:r>
            <a:r>
              <a:rPr lang="en-US" b="1" i="1" dirty="0" err="1">
                <a:cs typeface="Calibri"/>
              </a:rPr>
              <a:t>être</a:t>
            </a:r>
            <a:r>
              <a:rPr lang="en-US" b="1" i="1" dirty="0">
                <a:cs typeface="Calibri"/>
              </a:rPr>
              <a:t> positives </a:t>
            </a:r>
            <a:r>
              <a:rPr lang="en-US" b="1" i="1" dirty="0" err="1">
                <a:cs typeface="Calibri"/>
              </a:rPr>
              <a:t>ou</a:t>
            </a:r>
            <a:r>
              <a:rPr lang="en-US" b="1" i="1" dirty="0">
                <a:cs typeface="Calibri"/>
              </a:rPr>
              <a:t> </a:t>
            </a:r>
            <a:r>
              <a:rPr lang="en-US" b="1" i="1" dirty="0" err="1">
                <a:cs typeface="Calibri"/>
              </a:rPr>
              <a:t>négatives</a:t>
            </a:r>
            <a:r>
              <a:rPr lang="en-US" b="1" i="1" dirty="0">
                <a:cs typeface="Calibri"/>
              </a:rPr>
              <a:t>. </a:t>
            </a:r>
          </a:p>
          <a:p>
            <a:r>
              <a:rPr lang="en-US" b="1" i="1" dirty="0">
                <a:cs typeface="Calibri"/>
              </a:rPr>
              <a:t>Lis les mots </a:t>
            </a:r>
            <a:r>
              <a:rPr lang="en-US" b="1" i="1" dirty="0" err="1">
                <a:cs typeface="Calibri"/>
              </a:rPr>
              <a:t>en</a:t>
            </a:r>
            <a:r>
              <a:rPr lang="en-US" b="1" i="1" dirty="0">
                <a:cs typeface="Calibri"/>
              </a:rPr>
              <a:t> gras et </a:t>
            </a:r>
            <a:r>
              <a:rPr lang="en-US" b="1" i="1" dirty="0" err="1">
                <a:cs typeface="Calibri"/>
              </a:rPr>
              <a:t>mets</a:t>
            </a:r>
            <a:r>
              <a:rPr lang="en-US" b="1" i="1" dirty="0">
                <a:cs typeface="Calibri"/>
              </a:rPr>
              <a:t>-les dans la bonne </a:t>
            </a:r>
            <a:r>
              <a:rPr lang="en-US" b="1" i="1" dirty="0" err="1">
                <a:cs typeface="Calibri"/>
              </a:rPr>
              <a:t>colonne</a:t>
            </a:r>
            <a:r>
              <a:rPr lang="en-US" b="1" i="1" dirty="0">
                <a:cs typeface="Calibri"/>
              </a:rPr>
              <a:t>: Emotions positives </a:t>
            </a:r>
            <a:r>
              <a:rPr lang="en-US" b="1" i="1" dirty="0" err="1">
                <a:cs typeface="Calibri"/>
              </a:rPr>
              <a:t>ou</a:t>
            </a:r>
            <a:r>
              <a:rPr lang="en-US" b="1" i="1" dirty="0">
                <a:cs typeface="Calibri"/>
              </a:rPr>
              <a:t> </a:t>
            </a:r>
            <a:r>
              <a:rPr lang="en-US" b="1" i="1" dirty="0" err="1">
                <a:cs typeface="Calibri"/>
              </a:rPr>
              <a:t>émotions</a:t>
            </a:r>
            <a:r>
              <a:rPr lang="en-US" b="1" i="1" dirty="0">
                <a:cs typeface="Calibri"/>
              </a:rPr>
              <a:t> </a:t>
            </a:r>
            <a:r>
              <a:rPr lang="en-US" b="1" i="1" dirty="0" err="1">
                <a:cs typeface="Calibri"/>
              </a:rPr>
              <a:t>négatives</a:t>
            </a:r>
            <a:r>
              <a:rPr lang="en-US" b="1" i="1" dirty="0">
                <a:cs typeface="Calibri"/>
              </a:rPr>
              <a:t>. </a:t>
            </a:r>
            <a:endParaRPr lang="en-US" dirty="0"/>
          </a:p>
          <a:p>
            <a:r>
              <a:rPr lang="en-US" dirty="0">
                <a:cs typeface="Calibri"/>
              </a:rPr>
              <a:t>[Après </a:t>
            </a:r>
            <a:r>
              <a:rPr lang="en-US" dirty="0" err="1">
                <a:cs typeface="Calibri"/>
              </a:rPr>
              <a:t>l'activité</a:t>
            </a:r>
            <a:r>
              <a:rPr lang="en-US" dirty="0">
                <a:cs typeface="Calibri"/>
              </a:rPr>
              <a:t>]</a:t>
            </a:r>
          </a:p>
          <a:p>
            <a:r>
              <a:rPr lang="en-US" b="1" i="1" dirty="0" err="1">
                <a:cs typeface="Calibri"/>
              </a:rPr>
              <a:t>Très</a:t>
            </a:r>
            <a:r>
              <a:rPr lang="en-US" b="1" i="1" dirty="0">
                <a:cs typeface="Calibri"/>
              </a:rPr>
              <a:t> bien ! </a:t>
            </a:r>
            <a:r>
              <a:rPr lang="en-US" b="1" i="1" dirty="0" err="1">
                <a:cs typeface="Calibri"/>
              </a:rPr>
              <a:t>Enthousiastes</a:t>
            </a:r>
            <a:r>
              <a:rPr lang="en-US" b="1" i="1" dirty="0">
                <a:cs typeface="Calibri"/>
              </a:rPr>
              <a:t>, </a:t>
            </a:r>
            <a:r>
              <a:rPr lang="en-US" b="1" i="1" dirty="0" err="1">
                <a:cs typeface="Calibri"/>
              </a:rPr>
              <a:t>heureux</a:t>
            </a:r>
            <a:r>
              <a:rPr lang="en-US" b="1" i="1" dirty="0">
                <a:cs typeface="Calibri"/>
              </a:rPr>
              <a:t> et </a:t>
            </a:r>
            <a:r>
              <a:rPr lang="en-US" b="1" i="1" dirty="0" err="1">
                <a:cs typeface="Calibri"/>
              </a:rPr>
              <a:t>fier</a:t>
            </a:r>
            <a:r>
              <a:rPr lang="en-US" b="1" i="1" dirty="0">
                <a:cs typeface="Calibri"/>
              </a:rPr>
              <a:t> </a:t>
            </a:r>
            <a:r>
              <a:rPr lang="en-US" b="1" i="1" dirty="0" err="1">
                <a:cs typeface="Calibri"/>
              </a:rPr>
              <a:t>expriment</a:t>
            </a:r>
            <a:r>
              <a:rPr lang="en-US" b="1" i="1" dirty="0">
                <a:cs typeface="Calibri"/>
              </a:rPr>
              <a:t> des </a:t>
            </a:r>
            <a:r>
              <a:rPr lang="en-US" b="1" i="1" dirty="0" err="1">
                <a:cs typeface="Calibri"/>
              </a:rPr>
              <a:t>émotions</a:t>
            </a:r>
            <a:r>
              <a:rPr lang="en-US" b="1" i="1" dirty="0">
                <a:cs typeface="Calibri"/>
              </a:rPr>
              <a:t> positives. </a:t>
            </a:r>
          </a:p>
          <a:p>
            <a:r>
              <a:rPr lang="en-US" b="1" i="1" dirty="0" err="1">
                <a:cs typeface="Calibri"/>
              </a:rPr>
              <a:t>Déçu</a:t>
            </a:r>
            <a:r>
              <a:rPr lang="en-US" b="1" i="1" dirty="0">
                <a:cs typeface="Calibri"/>
              </a:rPr>
              <a:t> et </a:t>
            </a:r>
            <a:r>
              <a:rPr lang="en-US" b="1" i="1" dirty="0" err="1">
                <a:cs typeface="Calibri"/>
              </a:rPr>
              <a:t>inquiète</a:t>
            </a:r>
            <a:r>
              <a:rPr lang="en-US" b="1" i="1" dirty="0">
                <a:cs typeface="Calibri"/>
              </a:rPr>
              <a:t> </a:t>
            </a:r>
            <a:r>
              <a:rPr lang="en-US" b="1" i="1" dirty="0" err="1">
                <a:cs typeface="Calibri"/>
              </a:rPr>
              <a:t>expriment</a:t>
            </a:r>
            <a:r>
              <a:rPr lang="en-US" b="1" i="1" dirty="0">
                <a:cs typeface="Calibri"/>
              </a:rPr>
              <a:t> des </a:t>
            </a:r>
            <a:r>
              <a:rPr lang="en-US" b="1" i="1" dirty="0" err="1">
                <a:cs typeface="Calibri"/>
              </a:rPr>
              <a:t>émotions</a:t>
            </a:r>
            <a:r>
              <a:rPr lang="en-US" b="1" i="1" dirty="0">
                <a:cs typeface="Calibri"/>
              </a:rPr>
              <a:t> </a:t>
            </a:r>
            <a:r>
              <a:rPr lang="en-US" b="1" i="1" dirty="0" err="1">
                <a:cs typeface="Calibri"/>
              </a:rPr>
              <a:t>négatives</a:t>
            </a:r>
            <a:r>
              <a:rPr lang="en-US" b="1" i="1" dirty="0">
                <a:cs typeface="Calibri"/>
              </a:rPr>
              <a:t>.</a:t>
            </a:r>
          </a:p>
          <a:p>
            <a:r>
              <a:rPr lang="en-US" b="1" i="1" dirty="0">
                <a:cs typeface="Calibri"/>
              </a:rPr>
              <a:t>Quelle </a:t>
            </a:r>
            <a:r>
              <a:rPr lang="en-US" b="1" i="1" dirty="0" err="1">
                <a:cs typeface="Calibri"/>
              </a:rPr>
              <a:t>est</a:t>
            </a:r>
            <a:r>
              <a:rPr lang="en-US" b="1" i="1" dirty="0">
                <a:cs typeface="Calibri"/>
              </a:rPr>
              <a:t> la </a:t>
            </a:r>
            <a:r>
              <a:rPr lang="en-US" b="1" i="1" dirty="0" err="1">
                <a:cs typeface="Calibri"/>
              </a:rPr>
              <a:t>différence</a:t>
            </a:r>
            <a:r>
              <a:rPr lang="en-US" b="1" i="1" dirty="0">
                <a:cs typeface="Calibri"/>
              </a:rPr>
              <a:t> entre </a:t>
            </a:r>
            <a:r>
              <a:rPr lang="en-US" b="1" i="1" dirty="0" err="1">
                <a:cs typeface="Calibri"/>
              </a:rPr>
              <a:t>ces</a:t>
            </a:r>
            <a:r>
              <a:rPr lang="en-US" b="1" i="1" dirty="0">
                <a:cs typeface="Calibri"/>
              </a:rPr>
              <a:t> mots ? </a:t>
            </a:r>
          </a:p>
          <a:p>
            <a:endParaRPr lang="en-US" b="1" i="1" dirty="0">
              <a:cs typeface="Calibri"/>
            </a:endParaRPr>
          </a:p>
          <a:p>
            <a:r>
              <a:rPr lang="en-US" dirty="0">
                <a:cs typeface="Calibri"/>
              </a:rPr>
              <a:t>VO </a:t>
            </a:r>
            <a:r>
              <a:rPr lang="en-US" dirty="0" err="1">
                <a:cs typeface="Calibri"/>
              </a:rPr>
              <a:t>enregistrée</a:t>
            </a:r>
            <a:r>
              <a:rPr lang="en-US" dirty="0">
                <a:cs typeface="Calibri"/>
              </a:rPr>
              <a:t> pour la bonne </a:t>
            </a:r>
            <a:r>
              <a:rPr lang="en-US" dirty="0" err="1">
                <a:cs typeface="Calibri"/>
              </a:rPr>
              <a:t>réponse</a:t>
            </a:r>
            <a:r>
              <a:rPr lang="en-US" dirty="0">
                <a:cs typeface="Calibri"/>
              </a:rPr>
              <a:t> :</a:t>
            </a:r>
            <a:r>
              <a:rPr lang="en-US" b="1" i="1" dirty="0">
                <a:cs typeface="Calibri"/>
              </a:rPr>
              <a:t> Excellent !</a:t>
            </a: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E30AF-2693-4C15-AE80-67AD39C117D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20212672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 </a:t>
            </a:r>
            <a:r>
              <a:rPr lang="en-US" dirty="0" err="1"/>
              <a:t>Activité</a:t>
            </a:r>
            <a:r>
              <a:rPr lang="en-US" dirty="0"/>
              <a:t> 3 </a:t>
            </a:r>
            <a:endParaRPr lang="fr-FR" dirty="0">
              <a:cs typeface="Calibri"/>
            </a:endParaRPr>
          </a:p>
          <a:p>
            <a:r>
              <a:rPr lang="en-US" dirty="0">
                <a:cs typeface="Calibri"/>
              </a:rPr>
              <a:t>VO de Sara :</a:t>
            </a:r>
            <a:endParaRPr lang="fr-FR" dirty="0">
              <a:cs typeface="Calibri"/>
            </a:endParaRPr>
          </a:p>
          <a:p>
            <a:r>
              <a:rPr lang="en-US" b="1" i="1" dirty="0"/>
              <a:t>Pour le savoir, </a:t>
            </a:r>
            <a:r>
              <a:rPr lang="en-US" b="1" i="1" dirty="0" err="1"/>
              <a:t>relie</a:t>
            </a:r>
            <a:r>
              <a:rPr lang="en-US" b="1" i="1" dirty="0"/>
              <a:t> les </a:t>
            </a:r>
            <a:r>
              <a:rPr lang="en-US" b="1" i="1" dirty="0" err="1"/>
              <a:t>émotions</a:t>
            </a:r>
            <a:r>
              <a:rPr lang="en-US" b="1" i="1" dirty="0"/>
              <a:t> aux </a:t>
            </a:r>
            <a:r>
              <a:rPr lang="en-US" b="1" i="1" dirty="0" err="1"/>
              <a:t>définitions</a:t>
            </a:r>
            <a:r>
              <a:rPr lang="en-US" b="1" i="1" dirty="0"/>
              <a:t>. </a:t>
            </a:r>
            <a:endParaRPr lang="en-US" dirty="0"/>
          </a:p>
          <a:p>
            <a:endParaRPr lang="en-US" b="1" i="1" dirty="0">
              <a:cs typeface="Calibri"/>
            </a:endParaRPr>
          </a:p>
          <a:p>
            <a:r>
              <a:rPr lang="en-US" dirty="0">
                <a:cs typeface="Calibri"/>
              </a:rPr>
              <a:t>VO </a:t>
            </a:r>
            <a:r>
              <a:rPr lang="en-US" dirty="0" err="1">
                <a:cs typeface="Calibri"/>
              </a:rPr>
              <a:t>enregistrée</a:t>
            </a:r>
            <a:r>
              <a:rPr lang="en-US" dirty="0">
                <a:cs typeface="Calibri"/>
              </a:rPr>
              <a:t> de Sara : </a:t>
            </a:r>
          </a:p>
          <a:p>
            <a:r>
              <a:rPr lang="en-US" b="1" i="1" dirty="0">
                <a:cs typeface="Calibri"/>
              </a:rPr>
              <a:t>Bravo ! (pour la bonne </a:t>
            </a:r>
            <a:r>
              <a:rPr lang="en-US" b="1" i="1" dirty="0" err="1">
                <a:cs typeface="Calibri"/>
              </a:rPr>
              <a:t>réponse</a:t>
            </a:r>
            <a:r>
              <a:rPr lang="en-US" b="1" i="1" dirty="0">
                <a:cs typeface="Calibri"/>
              </a:rPr>
              <a:t>).</a:t>
            </a:r>
          </a:p>
          <a:p>
            <a:endParaRPr lang="en-US" b="1" i="1" dirty="0">
              <a:cs typeface="Calibri"/>
            </a:endParaRPr>
          </a:p>
          <a:p>
            <a:endParaRPr lang="en-US" dirty="0">
              <a:cs typeface="Calibri"/>
            </a:endParaRP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E30AF-2693-4C15-AE80-67AD39C117D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24546730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Activité 3 (suite) </a:t>
            </a:r>
            <a:endParaRPr lang="en-US" b="1" i="1" dirty="0">
              <a:cs typeface="Calibri"/>
            </a:endParaRP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E30AF-2693-4C15-AE80-67AD39C117D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3023799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CA" dirty="0"/>
              <a:t>Activité 4</a:t>
            </a:r>
            <a:endParaRPr lang="en-US" dirty="0"/>
          </a:p>
          <a:p>
            <a:r>
              <a:rPr lang="fr-CA" dirty="0"/>
              <a:t>VO de Sara : </a:t>
            </a:r>
            <a:endParaRPr lang="en-US" dirty="0">
              <a:cs typeface="Calibri"/>
            </a:endParaRPr>
          </a:p>
          <a:p>
            <a:pPr>
              <a:lnSpc>
                <a:spcPct val="114999"/>
              </a:lnSpc>
            </a:pPr>
            <a:r>
              <a:rPr lang="fr-CA" b="1" i="1" dirty="0"/>
              <a:t> </a:t>
            </a:r>
            <a:endParaRPr lang="en-US" dirty="0">
              <a:cs typeface="Calibri"/>
            </a:endParaRPr>
          </a:p>
          <a:p>
            <a:pPr>
              <a:lnSpc>
                <a:spcPct val="114999"/>
              </a:lnSpc>
            </a:pPr>
            <a:r>
              <a:rPr lang="fr-CA" b="1" i="1" dirty="0"/>
              <a:t>Ces mots sont des adjectifs. Certains d'entre eux changent de forme quand on les transforme du masculin au féminin.</a:t>
            </a:r>
            <a:endParaRPr lang="en-US" dirty="0"/>
          </a:p>
          <a:p>
            <a:pPr>
              <a:lnSpc>
                <a:spcPct val="114999"/>
              </a:lnSpc>
            </a:pPr>
            <a:r>
              <a:rPr lang="fr-CA" b="1" i="1" dirty="0"/>
              <a:t>Lisons -les:  </a:t>
            </a:r>
            <a:endParaRPr lang="en-US" dirty="0">
              <a:cs typeface="Calibri" panose="020F0502020204030204"/>
            </a:endParaRPr>
          </a:p>
          <a:p>
            <a:pPr>
              <a:lnSpc>
                <a:spcPct val="114999"/>
              </a:lnSpc>
            </a:pPr>
            <a:r>
              <a:rPr lang="fr-CA" b="1" i="1" dirty="0"/>
              <a:t>Il est enthousiaste- Elle est enthousiaste</a:t>
            </a:r>
            <a:endParaRPr lang="en-US" dirty="0"/>
          </a:p>
          <a:p>
            <a:pPr>
              <a:lnSpc>
                <a:spcPct val="114999"/>
              </a:lnSpc>
            </a:pPr>
            <a:r>
              <a:rPr lang="fr-CA" b="1" i="1" dirty="0"/>
              <a:t>Il est heureux – Elle est heureuse</a:t>
            </a:r>
            <a:endParaRPr lang="en-US" dirty="0"/>
          </a:p>
          <a:p>
            <a:pPr>
              <a:lnSpc>
                <a:spcPct val="114999"/>
              </a:lnSpc>
            </a:pPr>
            <a:r>
              <a:rPr lang="fr-CA" b="1" i="1" dirty="0"/>
              <a:t>Il est fier- Elle est fière</a:t>
            </a:r>
            <a:endParaRPr lang="en-US" dirty="0"/>
          </a:p>
          <a:p>
            <a:pPr>
              <a:lnSpc>
                <a:spcPct val="114999"/>
              </a:lnSpc>
            </a:pPr>
            <a:r>
              <a:rPr lang="fr-CA" b="1" i="1" dirty="0">
                <a:cs typeface="Calibri"/>
              </a:rPr>
              <a:t>Il est déçu- Elle est déçue. </a:t>
            </a:r>
          </a:p>
          <a:p>
            <a:pPr>
              <a:lnSpc>
                <a:spcPct val="114999"/>
              </a:lnSpc>
            </a:pPr>
            <a:endParaRPr lang="en-US" dirty="0"/>
          </a:p>
          <a:p>
            <a:pPr>
              <a:lnSpc>
                <a:spcPct val="114999"/>
              </a:lnSpc>
            </a:pPr>
            <a:r>
              <a:rPr lang="fr-CA" b="1" i="1" dirty="0"/>
              <a:t>Que remarques-tu ?</a:t>
            </a:r>
            <a:endParaRPr lang="en-US" dirty="0"/>
          </a:p>
          <a:p>
            <a:pPr>
              <a:lnSpc>
                <a:spcPct val="114999"/>
              </a:lnSpc>
            </a:pPr>
            <a:r>
              <a:rPr lang="fr-CA" dirty="0"/>
              <a:t>[Pause 5 secondes]</a:t>
            </a:r>
            <a:endParaRPr lang="en-US" dirty="0"/>
          </a:p>
          <a:p>
            <a:pPr>
              <a:lnSpc>
                <a:spcPct val="114999"/>
              </a:lnSpc>
            </a:pPr>
            <a:r>
              <a:rPr lang="fr-CA" b="1" i="1" dirty="0"/>
              <a:t>Les adjectifs qui se terminent par e, ne changent pas. </a:t>
            </a:r>
            <a:endParaRPr lang="en-US" dirty="0"/>
          </a:p>
          <a:p>
            <a:pPr>
              <a:lnSpc>
                <a:spcPct val="114999"/>
              </a:lnSpc>
            </a:pPr>
            <a:r>
              <a:rPr lang="fr-CA" b="1" i="1" dirty="0"/>
              <a:t>Les adjectifs qui se terminent par « e, u, x » font “</a:t>
            </a:r>
            <a:r>
              <a:rPr lang="fr-CA" b="1" i="1" dirty="0" err="1"/>
              <a:t>euse</a:t>
            </a:r>
            <a:r>
              <a:rPr lang="fr-CA" b="1" i="1" dirty="0"/>
              <a:t>” au féminin. </a:t>
            </a:r>
            <a:endParaRPr lang="en-US" dirty="0">
              <a:cs typeface="Calibri"/>
            </a:endParaRPr>
          </a:p>
          <a:p>
            <a:pPr>
              <a:lnSpc>
                <a:spcPct val="114999"/>
              </a:lnSpc>
            </a:pPr>
            <a:r>
              <a:rPr lang="fr-CA" b="1" i="1" dirty="0"/>
              <a:t>La terminaison change, ainsi que la prononciation.</a:t>
            </a:r>
            <a:endParaRPr lang="en-US" dirty="0">
              <a:cs typeface="Calibri"/>
            </a:endParaRPr>
          </a:p>
          <a:p>
            <a:pPr>
              <a:lnSpc>
                <a:spcPct val="114999"/>
              </a:lnSpc>
            </a:pPr>
            <a:r>
              <a:rPr lang="fr-CA" b="1" i="1" dirty="0">
                <a:cs typeface="Calibri"/>
              </a:rPr>
              <a:t>Pour d'autres, nous ajoutons un e. </a:t>
            </a:r>
          </a:p>
          <a:p>
            <a:endParaRPr lang="en-US" dirty="0">
              <a:cs typeface="Calibri"/>
            </a:endParaRPr>
          </a:p>
          <a:p>
            <a:endParaRPr lang="en-US" dirty="0">
              <a:cs typeface="Calibri"/>
            </a:endParaRPr>
          </a:p>
        </p:txBody>
      </p:sp>
      <p:sp>
        <p:nvSpPr>
          <p:cNvPr id="4" name="Espace réservé du numéro de diapositive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EDE30AF-2693-4C15-AE80-67AD39C117D5}" type="slidenum">
              <a:rPr kumimoji="0" lang="en-US" sz="1200" b="0" i="0" u="none" strike="noStrike" kern="1200" cap="none" spc="0" normalizeH="0" baseline="0" noProof="0" smtClean="0">
                <a:ln>
                  <a:noFill/>
                </a:ln>
                <a:solidFill>
                  <a:prstClr val="black"/>
                </a:solidFill>
                <a:effectLst/>
                <a:uLnTx/>
                <a:uFillTx/>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ea typeface="+mn-ea"/>
              <a:cs typeface="+mn-cs"/>
            </a:endParaRPr>
          </a:p>
        </p:txBody>
      </p:sp>
    </p:spTree>
    <p:extLst>
      <p:ext uri="{BB962C8B-B14F-4D97-AF65-F5344CB8AC3E}">
        <p14:creationId xmlns:p14="http://schemas.microsoft.com/office/powerpoint/2010/main" val="18013345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ustDataLst>
      <p:tags r:id="rId1"/>
    </p:custDataLst>
    <p:extLst>
      <p:ext uri="{BB962C8B-B14F-4D97-AF65-F5344CB8AC3E}">
        <p14:creationId xmlns:p14="http://schemas.microsoft.com/office/powerpoint/2010/main" val="4006939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lank"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86C75499-7193-4137-B934-2979BB2B7401}"/>
              </a:ext>
            </a:extLst>
          </p:cNvPr>
          <p:cNvSpPr>
            <a:spLocks noGrp="1"/>
          </p:cNvSpPr>
          <p:nvPr>
            <p:ph type="body" sz="quarter" idx="11"/>
          </p:nvPr>
        </p:nvSpPr>
        <p:spPr>
          <a:xfrm>
            <a:off x="10065393" y="126128"/>
            <a:ext cx="2126607" cy="276999"/>
          </a:xfrm>
          <a:prstGeom prst="rect">
            <a:avLst/>
          </a:prstGeom>
          <a:solidFill>
            <a:srgbClr val="DEECEF"/>
          </a:solidFill>
          <a:ln>
            <a:noFill/>
          </a:ln>
        </p:spPr>
        <p:txBody>
          <a:bodyPr anchor="ctr" anchorCtr="0"/>
          <a:lstStyle>
            <a:lvl1pPr marL="0" algn="ctr" rtl="1">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6366328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a:defRPr kumimoji="0" lang="en-US" sz="3200" b="1" i="0" u="none" strike="noStrike" kern="0" cap="none" spc="0" normalizeH="0" baseline="0" dirty="0">
                <a:ln>
                  <a:noFill/>
                </a:ln>
                <a:solidFill>
                  <a:schemeClr val="accent3">
                    <a:lumMod val="50000"/>
                  </a:schemeClr>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28515680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renf">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7" name="TextBox 6">
            <a:extLst>
              <a:ext uri="{FF2B5EF4-FFF2-40B4-BE49-F238E27FC236}">
                <a16:creationId xmlns:a16="http://schemas.microsoft.com/office/drawing/2014/main" id="{2534CB3D-E390-4C99-84B3-613EB9D769A7}"/>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err="1">
                <a:ln>
                  <a:noFill/>
                </a:ln>
                <a:solidFill>
                  <a:prstClr val="white">
                    <a:lumMod val="50000"/>
                  </a:prstClr>
                </a:solidFill>
                <a:effectLst/>
                <a:uLnTx/>
                <a:uFillTx/>
                <a:latin typeface="ScolaScript_N" panose="00000400000000000000" pitchFamily="2" charset="0"/>
                <a:ea typeface="Comic Sans MS"/>
                <a:cs typeface="Comic Sans MS"/>
                <a:sym typeface="Comic Sans MS"/>
              </a:rPr>
              <a:t>Renforcement</a:t>
            </a:r>
            <a:endPar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endParaRPr>
          </a:p>
        </p:txBody>
      </p:sp>
    </p:spTree>
    <p:custDataLst>
      <p:tags r:id="rId1"/>
    </p:custDataLst>
    <p:extLst>
      <p:ext uri="{BB962C8B-B14F-4D97-AF65-F5344CB8AC3E}">
        <p14:creationId xmlns:p14="http://schemas.microsoft.com/office/powerpoint/2010/main" val="275071218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fromative">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4" name="TextBox 3">
            <a:extLst>
              <a:ext uri="{FF2B5EF4-FFF2-40B4-BE49-F238E27FC236}">
                <a16:creationId xmlns:a16="http://schemas.microsoft.com/office/drawing/2014/main" id="{2EF93785-A381-4BB0-A5F7-961E0BD6CB43}"/>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rPr>
              <a:t>Evaluation formative</a:t>
            </a:r>
          </a:p>
        </p:txBody>
      </p:sp>
    </p:spTree>
    <p:custDataLst>
      <p:tags r:id="rId1"/>
    </p:custDataLst>
    <p:extLst>
      <p:ext uri="{BB962C8B-B14F-4D97-AF65-F5344CB8AC3E}">
        <p14:creationId xmlns:p14="http://schemas.microsoft.com/office/powerpoint/2010/main" val="31102082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itle Slide" userDrawn="1">
  <p:cSld name="1_Title Slide">
    <p:spTree>
      <p:nvGrpSpPr>
        <p:cNvPr id="1" name="Shape 82"/>
        <p:cNvGrpSpPr/>
        <p:nvPr/>
      </p:nvGrpSpPr>
      <p:grpSpPr>
        <a:xfrm>
          <a:off x="0" y="0"/>
          <a:ext cx="0" cy="0"/>
          <a:chOff x="0" y="0"/>
          <a:chExt cx="0" cy="0"/>
        </a:xfrm>
      </p:grpSpPr>
      <p:sp>
        <p:nvSpPr>
          <p:cNvPr id="85" name="Google Shape;85;gb12e75e382_2_258"/>
          <p:cNvSpPr txBox="1">
            <a:spLocks noGrp="1"/>
          </p:cNvSpPr>
          <p:nvPr>
            <p:ph type="dt" idx="10"/>
          </p:nvPr>
        </p:nvSpPr>
        <p:spPr>
          <a:xfrm>
            <a:off x="838200" y="6356350"/>
            <a:ext cx="2743200" cy="365100"/>
          </a:xfrm>
          <a:prstGeom prst="rect">
            <a:avLst/>
          </a:prstGeom>
          <a:noFill/>
          <a:ln>
            <a:noFill/>
          </a:ln>
        </p:spPr>
        <p:txBody>
          <a:bodyPr spcFirstLastPara="1" wrap="square" lIns="91425" tIns="45700" rIns="91425" bIns="45700" anchor="ctr" anchorCtr="0">
            <a:noAutofit/>
          </a:bodyPr>
          <a:lstStyle>
            <a:lvl1pPr lvl="0" algn="l"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pPr defTabSz="685800"/>
            <a:endParaRPr lang="en-US"/>
          </a:p>
        </p:txBody>
      </p:sp>
      <p:sp>
        <p:nvSpPr>
          <p:cNvPr id="86" name="Google Shape;86;gb12e75e382_2_258"/>
          <p:cNvSpPr txBox="1">
            <a:spLocks noGrp="1"/>
          </p:cNvSpPr>
          <p:nvPr>
            <p:ph type="ftr" idx="11"/>
          </p:nvPr>
        </p:nvSpPr>
        <p:spPr>
          <a:xfrm>
            <a:off x="4038600" y="6356350"/>
            <a:ext cx="4114800" cy="365100"/>
          </a:xfrm>
          <a:prstGeom prst="rect">
            <a:avLst/>
          </a:prstGeom>
          <a:noFill/>
          <a:ln>
            <a:noFill/>
          </a:ln>
        </p:spPr>
        <p:txBody>
          <a:bodyPr spcFirstLastPara="1" wrap="square" lIns="91425" tIns="45700" rIns="91425" bIns="45700" anchor="ctr" anchorCtr="0">
            <a:noAutofit/>
          </a:bodyPr>
          <a:lstStyle>
            <a:lvl1pPr lvl="0" algn="ctr" rtl="0">
              <a:spcBef>
                <a:spcPts val="0"/>
              </a:spcBef>
              <a:spcAft>
                <a:spcPts val="0"/>
              </a:spcAft>
              <a:buSzPts val="1400"/>
              <a:buNone/>
              <a:defRPr/>
            </a:lvl1pPr>
            <a:lvl2pPr lvl="1" algn="l" rtl="0">
              <a:spcBef>
                <a:spcPts val="0"/>
              </a:spcBef>
              <a:spcAft>
                <a:spcPts val="0"/>
              </a:spcAft>
              <a:buSzPts val="1400"/>
              <a:buNone/>
              <a:defRPr/>
            </a:lvl2pPr>
            <a:lvl3pPr lvl="2" algn="l" rtl="0">
              <a:spcBef>
                <a:spcPts val="0"/>
              </a:spcBef>
              <a:spcAft>
                <a:spcPts val="0"/>
              </a:spcAft>
              <a:buSzPts val="1400"/>
              <a:buNone/>
              <a:defRPr/>
            </a:lvl3pPr>
            <a:lvl4pPr lvl="3" algn="l" rtl="0">
              <a:spcBef>
                <a:spcPts val="0"/>
              </a:spcBef>
              <a:spcAft>
                <a:spcPts val="0"/>
              </a:spcAft>
              <a:buSzPts val="1400"/>
              <a:buNone/>
              <a:defRPr/>
            </a:lvl4pPr>
            <a:lvl5pPr lvl="4" algn="l" rtl="0">
              <a:spcBef>
                <a:spcPts val="0"/>
              </a:spcBef>
              <a:spcAft>
                <a:spcPts val="0"/>
              </a:spcAft>
              <a:buSzPts val="1400"/>
              <a:buNone/>
              <a:defRPr/>
            </a:lvl5pPr>
            <a:lvl6pPr lvl="5" algn="l" rtl="0">
              <a:spcBef>
                <a:spcPts val="0"/>
              </a:spcBef>
              <a:spcAft>
                <a:spcPts val="0"/>
              </a:spcAft>
              <a:buSzPts val="1400"/>
              <a:buNone/>
              <a:defRPr/>
            </a:lvl6pPr>
            <a:lvl7pPr lvl="6" algn="l" rtl="0">
              <a:spcBef>
                <a:spcPts val="0"/>
              </a:spcBef>
              <a:spcAft>
                <a:spcPts val="0"/>
              </a:spcAft>
              <a:buSzPts val="1400"/>
              <a:buNone/>
              <a:defRPr/>
            </a:lvl7pPr>
            <a:lvl8pPr lvl="7" algn="l" rtl="0">
              <a:spcBef>
                <a:spcPts val="0"/>
              </a:spcBef>
              <a:spcAft>
                <a:spcPts val="0"/>
              </a:spcAft>
              <a:buSzPts val="1400"/>
              <a:buNone/>
              <a:defRPr/>
            </a:lvl8pPr>
            <a:lvl9pPr lvl="8" algn="l" rtl="0">
              <a:spcBef>
                <a:spcPts val="0"/>
              </a:spcBef>
              <a:spcAft>
                <a:spcPts val="0"/>
              </a:spcAft>
              <a:buSzPts val="1400"/>
              <a:buNone/>
              <a:defRPr/>
            </a:lvl9pPr>
          </a:lstStyle>
          <a:p>
            <a:pPr defTabSz="685800"/>
            <a:endParaRPr lang="en-US"/>
          </a:p>
        </p:txBody>
      </p:sp>
      <p:sp>
        <p:nvSpPr>
          <p:cNvPr id="87" name="Google Shape;87;gb12e75e382_2_258"/>
          <p:cNvSpPr txBox="1">
            <a:spLocks noGrp="1"/>
          </p:cNvSpPr>
          <p:nvPr>
            <p:ph type="sldNum" idx="12"/>
          </p:nvPr>
        </p:nvSpPr>
        <p:spPr>
          <a:xfrm>
            <a:off x="8610600" y="6356350"/>
            <a:ext cx="2743200" cy="365100"/>
          </a:xfrm>
          <a:prstGeom prst="rect">
            <a:avLst/>
          </a:prstGeom>
          <a:noFill/>
          <a:ln>
            <a:noFill/>
          </a:ln>
        </p:spPr>
        <p:txBody>
          <a:bodyPr spcFirstLastPara="1" wrap="square" lIns="91425" tIns="45700" rIns="91425" bIns="45700" anchor="ctr" anchorCtr="0">
            <a:noAutofit/>
          </a:bodyPr>
          <a:lstStyle>
            <a:lvl1pPr marL="0" lvl="0" indent="0" algn="r" rtl="0">
              <a:spcBef>
                <a:spcPts val="0"/>
              </a:spcBef>
              <a:buNone/>
              <a:defRPr/>
            </a:lvl1pPr>
            <a:lvl2pPr marL="0" lvl="1" indent="0" algn="r" rtl="0">
              <a:spcBef>
                <a:spcPts val="0"/>
              </a:spcBef>
              <a:buNone/>
              <a:defRPr/>
            </a:lvl2pPr>
            <a:lvl3pPr marL="0" lvl="2" indent="0" algn="r" rtl="0">
              <a:spcBef>
                <a:spcPts val="0"/>
              </a:spcBef>
              <a:buNone/>
              <a:defRPr/>
            </a:lvl3pPr>
            <a:lvl4pPr marL="0" lvl="3" indent="0" algn="r" rtl="0">
              <a:spcBef>
                <a:spcPts val="0"/>
              </a:spcBef>
              <a:buNone/>
              <a:defRPr/>
            </a:lvl4pPr>
            <a:lvl5pPr marL="0" lvl="4" indent="0" algn="r" rtl="0">
              <a:spcBef>
                <a:spcPts val="0"/>
              </a:spcBef>
              <a:buNone/>
              <a:defRPr/>
            </a:lvl5pPr>
            <a:lvl6pPr marL="0" lvl="5" indent="0" algn="r" rtl="0">
              <a:spcBef>
                <a:spcPts val="0"/>
              </a:spcBef>
              <a:buNone/>
              <a:defRPr/>
            </a:lvl6pPr>
            <a:lvl7pPr marL="0" lvl="6" indent="0" algn="r" rtl="0">
              <a:spcBef>
                <a:spcPts val="0"/>
              </a:spcBef>
              <a:buNone/>
              <a:defRPr/>
            </a:lvl7pPr>
            <a:lvl8pPr marL="0" lvl="7" indent="0" algn="r" rtl="0">
              <a:spcBef>
                <a:spcPts val="0"/>
              </a:spcBef>
              <a:buNone/>
              <a:defRPr/>
            </a:lvl8pPr>
            <a:lvl9pPr marL="0" lvl="8" indent="0" algn="r" rtl="0">
              <a:spcBef>
                <a:spcPts val="0"/>
              </a:spcBef>
              <a:buNone/>
              <a:defRPr/>
            </a:lvl9pPr>
          </a:lstStyle>
          <a:p>
            <a:pPr defTabSz="685800"/>
            <a:fld id="{00000000-1234-1234-1234-123412341234}" type="slidenum">
              <a:rPr lang="fr-FR" smtClean="0"/>
              <a:pPr defTabSz="685800"/>
              <a:t>‹#›</a:t>
            </a:fld>
            <a:endParaRPr lang="fr-FR"/>
          </a:p>
        </p:txBody>
      </p:sp>
    </p:spTree>
    <p:custDataLst>
      <p:tags r:id="rId1"/>
    </p:custDataLst>
    <p:extLst>
      <p:ext uri="{BB962C8B-B14F-4D97-AF65-F5344CB8AC3E}">
        <p14:creationId xmlns:p14="http://schemas.microsoft.com/office/powerpoint/2010/main" val="28320158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AC3B7D33-FFD8-45F4-A1C1-8D6C733BB28F}"/>
              </a:ext>
            </a:extLst>
          </p:cNvPr>
          <p:cNvSpPr/>
          <p:nvPr userDrawn="1"/>
        </p:nvSpPr>
        <p:spPr>
          <a:xfrm>
            <a:off x="0" y="0"/>
            <a:ext cx="838200" cy="5791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6758390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15" name="Text Placeholder 11">
            <a:extLst>
              <a:ext uri="{FF2B5EF4-FFF2-40B4-BE49-F238E27FC236}">
                <a16:creationId xmlns:a16="http://schemas.microsoft.com/office/drawing/2014/main" id="{4853BB29-EE5B-4B5F-89C3-659C83BC39B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86C75499-7193-4137-B934-2979BB2B7401}"/>
              </a:ext>
            </a:extLst>
          </p:cNvPr>
          <p:cNvSpPr>
            <a:spLocks noGrp="1"/>
          </p:cNvSpPr>
          <p:nvPr>
            <p:ph type="body" sz="quarter" idx="11"/>
          </p:nvPr>
        </p:nvSpPr>
        <p:spPr>
          <a:xfrm>
            <a:off x="10057773" y="109893"/>
            <a:ext cx="2126607" cy="276999"/>
          </a:xfrm>
          <a:prstGeom prst="rect">
            <a:avLst/>
          </a:prstGeom>
          <a:solidFill>
            <a:srgbClr val="DEECEF"/>
          </a:solidFill>
          <a:ln>
            <a:noFill/>
          </a:ln>
        </p:spPr>
        <p:txBody>
          <a:bodyPr anchor="ctr" anchorCtr="0"/>
          <a:lstStyle>
            <a:lvl1pPr marL="228600" indent="0">
              <a:buFont typeface="Arial" panose="020B0604020202020204" pitchFamily="34" charset="0"/>
              <a:buNone/>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13716861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Blank" preserve="1" userDrawn="1">
  <p:cSld name="1_Blank">
    <p:spTree>
      <p:nvGrpSpPr>
        <p:cNvPr id="1" name="Shape 73"/>
        <p:cNvGrpSpPr/>
        <p:nvPr/>
      </p:nvGrpSpPr>
      <p:grpSpPr>
        <a:xfrm>
          <a:off x="0" y="0"/>
          <a:ext cx="0" cy="0"/>
          <a:chOff x="0" y="0"/>
          <a:chExt cx="0" cy="0"/>
        </a:xfrm>
      </p:grpSpPr>
      <p:sp>
        <p:nvSpPr>
          <p:cNvPr id="5" name="Text Placeholder 11">
            <a:extLst>
              <a:ext uri="{FF2B5EF4-FFF2-40B4-BE49-F238E27FC236}">
                <a16:creationId xmlns:a16="http://schemas.microsoft.com/office/drawing/2014/main" id="{FCBA3F5E-5F62-422D-8F08-67FD561142C1}"/>
              </a:ext>
            </a:extLst>
          </p:cNvPr>
          <p:cNvSpPr>
            <a:spLocks noGrp="1"/>
          </p:cNvSpPr>
          <p:nvPr>
            <p:ph type="body" sz="quarter" idx="11"/>
          </p:nvPr>
        </p:nvSpPr>
        <p:spPr>
          <a:xfrm>
            <a:off x="0" y="1114462"/>
            <a:ext cx="12192000" cy="584775"/>
          </a:xfrm>
          <a:prstGeom prst="rect">
            <a:avLst/>
          </a:prstGeom>
          <a:solidFill>
            <a:schemeClr val="accent5">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normAutofit/>
          </a:bodyPr>
          <a:lstStyle>
            <a:lvl1pPr marL="457200" indent="0">
              <a:buNone/>
              <a:defRPr kumimoji="0" lang="en-US" sz="2800" b="1" i="0" u="none" strike="noStrike" kern="0" cap="none" spc="0" normalizeH="0" baseline="0">
                <a:ln>
                  <a:noFill/>
                </a:ln>
                <a:solidFill>
                  <a:srgbClr val="002060"/>
                </a:solidFill>
                <a:effectLst/>
                <a:uLnTx/>
                <a:uFillTx/>
                <a:latin typeface="ScolaScript_N" panose="00000400000000000000" pitchFamily="2" charset="0"/>
              </a:defRPr>
            </a:lvl1pPr>
          </a:lstStyle>
          <a:p>
            <a:pPr marL="914400" marR="0" lvl="0" indent="-457200" fontAlgn="auto">
              <a:lnSpc>
                <a:spcPct val="100000"/>
              </a:lnSpc>
              <a:spcBef>
                <a:spcPts val="0"/>
              </a:spcBef>
              <a:spcAft>
                <a:spcPts val="0"/>
              </a:spcAft>
              <a:buClr>
                <a:srgbClr val="000000"/>
              </a:buClr>
              <a:buSzTx/>
              <a:tabLst/>
            </a:pPr>
            <a:endParaRPr lang="en-US"/>
          </a:p>
        </p:txBody>
      </p:sp>
      <p:sp>
        <p:nvSpPr>
          <p:cNvPr id="3" name="Text Placeholder 11">
            <a:extLst>
              <a:ext uri="{FF2B5EF4-FFF2-40B4-BE49-F238E27FC236}">
                <a16:creationId xmlns:a16="http://schemas.microsoft.com/office/drawing/2014/main" id="{0D7569DD-E306-42E6-ABFC-C9C4AD979C7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2800195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Blank" userDrawn="1">
  <p:cSld name="1_Blank">
    <p:spTree>
      <p:nvGrpSpPr>
        <p:cNvPr id="1" name="Shape 73"/>
        <p:cNvGrpSpPr/>
        <p:nvPr/>
      </p:nvGrpSpPr>
      <p:grpSpPr>
        <a:xfrm>
          <a:off x="0" y="0"/>
          <a:ext cx="0" cy="0"/>
          <a:chOff x="0" y="0"/>
          <a:chExt cx="0" cy="0"/>
        </a:xfrm>
      </p:grpSpPr>
      <p:sp>
        <p:nvSpPr>
          <p:cNvPr id="3" name="Text Placeholder 11">
            <a:extLst>
              <a:ext uri="{FF2B5EF4-FFF2-40B4-BE49-F238E27FC236}">
                <a16:creationId xmlns:a16="http://schemas.microsoft.com/office/drawing/2014/main" id="{0D7569DD-E306-42E6-ABFC-C9C4AD979C76}"/>
              </a:ext>
            </a:extLst>
          </p:cNvPr>
          <p:cNvSpPr>
            <a:spLocks noGrp="1"/>
          </p:cNvSpPr>
          <p:nvPr>
            <p:ph type="body" sz="quarter" idx="10"/>
          </p:nvPr>
        </p:nvSpPr>
        <p:spPr>
          <a:xfrm>
            <a:off x="0" y="538921"/>
            <a:ext cx="12192000" cy="584775"/>
          </a:xfrm>
          <a:prstGeom prst="rect">
            <a:avLst/>
          </a:prstGeom>
          <a:solidFill>
            <a:srgbClr val="A1C4E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7488642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fromative">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4" name="TextBox 3">
            <a:extLst>
              <a:ext uri="{FF2B5EF4-FFF2-40B4-BE49-F238E27FC236}">
                <a16:creationId xmlns:a16="http://schemas.microsoft.com/office/drawing/2014/main" id="{2EF93785-A381-4BB0-A5F7-961E0BD6CB43}"/>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rPr>
              <a:t>Evaluation formative</a:t>
            </a:r>
          </a:p>
        </p:txBody>
      </p:sp>
    </p:spTree>
    <p:custDataLst>
      <p:tags r:id="rId1"/>
    </p:custDataLst>
    <p:extLst>
      <p:ext uri="{BB962C8B-B14F-4D97-AF65-F5344CB8AC3E}">
        <p14:creationId xmlns:p14="http://schemas.microsoft.com/office/powerpoint/2010/main" val="414213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renforcement">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7" name="TextBox 6">
            <a:extLst>
              <a:ext uri="{FF2B5EF4-FFF2-40B4-BE49-F238E27FC236}">
                <a16:creationId xmlns:a16="http://schemas.microsoft.com/office/drawing/2014/main" id="{2534CB3D-E390-4C99-84B3-613EB9D769A7}"/>
              </a:ext>
            </a:extLst>
          </p:cNvPr>
          <p:cNvSpPr txBox="1"/>
          <p:nvPr userDrawn="1"/>
        </p:nvSpPr>
        <p:spPr>
          <a:xfrm rot="10800000" flipV="1">
            <a:off x="10031456" y="130795"/>
            <a:ext cx="2160544" cy="276999"/>
          </a:xfrm>
          <a:prstGeom prst="rect">
            <a:avLst/>
          </a:prstGeom>
          <a:solidFill>
            <a:srgbClr val="F1DDE3"/>
          </a:solidFill>
          <a:ln w="19050">
            <a:solidFill>
              <a:srgbClr val="F1DDE3"/>
            </a:solidFill>
          </a:ln>
        </p:spPr>
        <p:txBody>
          <a:bodyPr wrap="square">
            <a:spAutoFit/>
          </a:bodyPr>
          <a:lstStyle/>
          <a:p>
            <a:pPr marL="0" marR="0" lvl="0" indent="0" algn="ctr" defTabSz="914400" rtl="0" eaLnBrk="1" fontAlgn="auto" latinLnBrk="0" hangingPunct="1">
              <a:lnSpc>
                <a:spcPct val="100000"/>
              </a:lnSpc>
              <a:spcBef>
                <a:spcPts val="0"/>
              </a:spcBef>
              <a:spcAft>
                <a:spcPts val="0"/>
              </a:spcAft>
              <a:buClr>
                <a:srgbClr val="000000"/>
              </a:buClr>
              <a:buSzPts val="1400"/>
              <a:buFont typeface="Arial"/>
              <a:buNone/>
              <a:tabLst/>
              <a:defRPr/>
            </a:pPr>
            <a:r>
              <a:rPr kumimoji="0" lang="en-US" sz="1200" b="0" i="1" u="none" strike="noStrike" kern="1200" cap="none" spc="0" normalizeH="0" baseline="0" noProof="0" err="1">
                <a:ln>
                  <a:noFill/>
                </a:ln>
                <a:solidFill>
                  <a:prstClr val="white">
                    <a:lumMod val="50000"/>
                  </a:prstClr>
                </a:solidFill>
                <a:effectLst/>
                <a:uLnTx/>
                <a:uFillTx/>
                <a:latin typeface="ScolaScript_N" panose="00000400000000000000" pitchFamily="2" charset="0"/>
                <a:ea typeface="Comic Sans MS"/>
                <a:cs typeface="Comic Sans MS"/>
                <a:sym typeface="Comic Sans MS"/>
              </a:rPr>
              <a:t>Renforcement</a:t>
            </a:r>
            <a:endParaRPr kumimoji="0" lang="en-US" sz="1200" b="0" i="1" u="none" strike="noStrike" kern="1200" cap="none" spc="0" normalizeH="0" baseline="0" noProof="0">
              <a:ln>
                <a:noFill/>
              </a:ln>
              <a:solidFill>
                <a:prstClr val="white">
                  <a:lumMod val="50000"/>
                </a:prstClr>
              </a:solidFill>
              <a:effectLst/>
              <a:uLnTx/>
              <a:uFillTx/>
              <a:latin typeface="ScolaScript_N" panose="00000400000000000000" pitchFamily="2" charset="0"/>
              <a:ea typeface="Comic Sans MS"/>
              <a:cs typeface="Comic Sans MS"/>
              <a:sym typeface="Comic Sans MS"/>
            </a:endParaRPr>
          </a:p>
        </p:txBody>
      </p:sp>
    </p:spTree>
    <p:custDataLst>
      <p:tags r:id="rId1"/>
    </p:custDataLst>
    <p:extLst>
      <p:ext uri="{BB962C8B-B14F-4D97-AF65-F5344CB8AC3E}">
        <p14:creationId xmlns:p14="http://schemas.microsoft.com/office/powerpoint/2010/main" val="37862305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renforcement">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76D0FF9F-D67E-46D6-8385-42EEEB7057DC}"/>
              </a:ext>
            </a:extLst>
          </p:cNvPr>
          <p:cNvSpPr>
            <a:spLocks noGrp="1"/>
          </p:cNvSpPr>
          <p:nvPr>
            <p:ph type="body" sz="quarter" idx="10"/>
          </p:nvPr>
        </p:nvSpPr>
        <p:spPr>
          <a:xfrm>
            <a:off x="0" y="538921"/>
            <a:ext cx="12192000" cy="584775"/>
          </a:xfrm>
          <a:prstGeom prst="rect">
            <a:avLst/>
          </a:prstGeom>
          <a:solidFill>
            <a:srgbClr val="DFBDC3"/>
          </a:solidFill>
          <a:ln>
            <a:noFill/>
          </a:ln>
        </p:spPr>
        <p:txBody>
          <a:bodyPr anchor="ctr" anchorCtr="0"/>
          <a:lstStyle>
            <a:lvl1pPr marL="457200" indent="0">
              <a:buFont typeface="Arial" panose="020B0604020202020204" pitchFamily="34" charset="0"/>
              <a:buNone/>
              <a:defRPr kumimoji="0" lang="en-US" sz="3200" b="1" i="0" u="none" strike="noStrike" kern="0" cap="none" spc="0" normalizeH="0" baseline="0" dirty="0">
                <a:ln>
                  <a:noFill/>
                </a:ln>
                <a:solidFill>
                  <a:srgbClr val="002060"/>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
        <p:nvSpPr>
          <p:cNvPr id="5" name="Text Placeholder 11">
            <a:extLst>
              <a:ext uri="{FF2B5EF4-FFF2-40B4-BE49-F238E27FC236}">
                <a16:creationId xmlns:a16="http://schemas.microsoft.com/office/drawing/2014/main" id="{65CBCB47-DB2B-4BE3-A240-AAA20E62C5C4}"/>
              </a:ext>
            </a:extLst>
          </p:cNvPr>
          <p:cNvSpPr>
            <a:spLocks noGrp="1"/>
          </p:cNvSpPr>
          <p:nvPr>
            <p:ph type="body" sz="quarter" idx="11"/>
          </p:nvPr>
        </p:nvSpPr>
        <p:spPr>
          <a:xfrm>
            <a:off x="10057773" y="109893"/>
            <a:ext cx="2126607" cy="276999"/>
          </a:xfrm>
          <a:prstGeom prst="rect">
            <a:avLst/>
          </a:prstGeom>
          <a:solidFill>
            <a:srgbClr val="F1DDE3"/>
          </a:solidFill>
          <a:ln>
            <a:noFill/>
          </a:ln>
        </p:spPr>
        <p:txBody>
          <a:bodyPr anchor="ctr" anchorCtr="0"/>
          <a:lstStyle>
            <a:lvl1pPr marL="228600" indent="0">
              <a:buFont typeface="Arial" panose="020B0604020202020204" pitchFamily="34" charset="0"/>
              <a:buNone/>
              <a:defRPr kumimoji="0" lang="en-US" sz="1200" b="0" i="1" u="none" strike="noStrike" kern="0" cap="none" spc="0" normalizeH="0" baseline="0" dirty="0">
                <a:ln>
                  <a:noFill/>
                </a:ln>
                <a:solidFill>
                  <a:srgbClr val="595959"/>
                </a:solidFill>
                <a:effectLst/>
                <a:uLnTx/>
                <a:uFillTx/>
                <a:latin typeface="ScolaScript_N" panose="00000400000000000000" pitchFamily="2" charset="0"/>
                <a:ea typeface="ScolaScript_N" panose="00000400000000000000" pitchFamily="2" charset="0"/>
                <a:cs typeface="Calibri" panose="020F0502020204030204" pitchFamily="34" charset="0"/>
                <a:sym typeface="Arial"/>
              </a:defRPr>
            </a:lvl1pPr>
          </a:lstStyle>
          <a:p>
            <a:pPr lvl="0"/>
            <a:endParaRPr lang="en-US" dirty="0"/>
          </a:p>
        </p:txBody>
      </p:sp>
    </p:spTree>
    <p:custDataLst>
      <p:tags r:id="rId1"/>
    </p:custDataLst>
    <p:extLst>
      <p:ext uri="{BB962C8B-B14F-4D97-AF65-F5344CB8AC3E}">
        <p14:creationId xmlns:p14="http://schemas.microsoft.com/office/powerpoint/2010/main" val="1244659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33BECD-DE5E-4FF2-921D-3D5CA8ED1FFF}"/>
              </a:ext>
            </a:extLst>
          </p:cNvPr>
          <p:cNvSpPr>
            <a:spLocks noGrp="1"/>
          </p:cNvSpPr>
          <p:nvPr>
            <p:ph type="title"/>
          </p:nvPr>
        </p:nvSpPr>
        <p:spPr>
          <a:xfrm>
            <a:off x="838200" y="355698"/>
            <a:ext cx="10515600" cy="1325563"/>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052545AD-3DD2-4824-B8E6-CFC52CB42B6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4937E5-02FE-4CDC-BD22-8CB8C71488A5}"/>
              </a:ext>
            </a:extLst>
          </p:cNvPr>
          <p:cNvSpPr>
            <a:spLocks noGrp="1"/>
          </p:cNvSpPr>
          <p:nvPr>
            <p:ph type="dt" sz="half" idx="10"/>
          </p:nvPr>
        </p:nvSpPr>
        <p:spPr/>
        <p:txBody>
          <a:bodyPr/>
          <a:lstStyle/>
          <a:p>
            <a:pPr>
              <a:defRPr/>
            </a:pPr>
            <a:endParaRPr lang="en-US" kern="0"/>
          </a:p>
        </p:txBody>
      </p:sp>
      <p:sp>
        <p:nvSpPr>
          <p:cNvPr id="5" name="Footer Placeholder 4">
            <a:extLst>
              <a:ext uri="{FF2B5EF4-FFF2-40B4-BE49-F238E27FC236}">
                <a16:creationId xmlns:a16="http://schemas.microsoft.com/office/drawing/2014/main" id="{0D8000D9-A053-4E5A-A48B-966267161DA2}"/>
              </a:ext>
            </a:extLst>
          </p:cNvPr>
          <p:cNvSpPr>
            <a:spLocks noGrp="1"/>
          </p:cNvSpPr>
          <p:nvPr>
            <p:ph type="ftr" sz="quarter" idx="11"/>
          </p:nvPr>
        </p:nvSpPr>
        <p:spPr/>
        <p:txBody>
          <a:bodyPr/>
          <a:lstStyle/>
          <a:p>
            <a:pPr>
              <a:defRPr/>
            </a:pPr>
            <a:endParaRPr lang="en-US" kern="0"/>
          </a:p>
        </p:txBody>
      </p:sp>
      <p:sp>
        <p:nvSpPr>
          <p:cNvPr id="6" name="Slide Number Placeholder 5">
            <a:extLst>
              <a:ext uri="{FF2B5EF4-FFF2-40B4-BE49-F238E27FC236}">
                <a16:creationId xmlns:a16="http://schemas.microsoft.com/office/drawing/2014/main" id="{697FDFAF-E752-4083-B7C7-DAF4937302E9}"/>
              </a:ext>
            </a:extLst>
          </p:cNvPr>
          <p:cNvSpPr>
            <a:spLocks noGrp="1"/>
          </p:cNvSpPr>
          <p:nvPr>
            <p:ph type="sldNum" sz="quarter" idx="12"/>
          </p:nvPr>
        </p:nvSpPr>
        <p:spPr/>
        <p:txBody>
          <a:bodyPr/>
          <a:lstStyle/>
          <a:p>
            <a:pPr>
              <a:defRPr/>
            </a:pPr>
            <a:fld id="{00000000-1234-1234-1234-123412341234}" type="slidenum">
              <a:rPr lang="en-US" kern="0" smtClean="0"/>
              <a:pPr>
                <a:defRPr/>
              </a:pPr>
              <a:t>‹#›</a:t>
            </a:fld>
            <a:endParaRPr lang="en-US" kern="0"/>
          </a:p>
        </p:txBody>
      </p:sp>
    </p:spTree>
    <p:custDataLst>
      <p:tags r:id="rId1"/>
    </p:custDataLst>
    <p:extLst>
      <p:ext uri="{BB962C8B-B14F-4D97-AF65-F5344CB8AC3E}">
        <p14:creationId xmlns:p14="http://schemas.microsoft.com/office/powerpoint/2010/main" val="723677190"/>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88441A-CABB-4F0B-85C2-97627C5005A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AC975DF8-3F06-4A2C-A77E-3E2A2598B49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F028E3A-B8A4-4444-BA62-47472FC6DC3F}"/>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9A54268-3753-441A-975B-F0A84A92DB5E}" type="datetimeFigureOut">
              <a:rPr lang="en-US" smtClean="0"/>
              <a:t>5/26/2022</a:t>
            </a:fld>
            <a:endParaRPr lang="en-US"/>
          </a:p>
        </p:txBody>
      </p:sp>
      <p:sp>
        <p:nvSpPr>
          <p:cNvPr id="5" name="Footer Placeholder 4">
            <a:extLst>
              <a:ext uri="{FF2B5EF4-FFF2-40B4-BE49-F238E27FC236}">
                <a16:creationId xmlns:a16="http://schemas.microsoft.com/office/drawing/2014/main" id="{AD4E1A74-94A1-4C95-95FD-75F2FCADC42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49C8AB72-CA9B-4EDC-BE14-601091D4B07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17F178C-79CD-44CB-A3B2-36177EB9338C}" type="slidenum">
              <a:rPr lang="en-US" smtClean="0"/>
              <a:t>‹#›</a:t>
            </a:fld>
            <a:endParaRPr lang="en-US"/>
          </a:p>
        </p:txBody>
      </p:sp>
      <p:pic>
        <p:nvPicPr>
          <p:cNvPr id="7" name="Picture 6">
            <a:extLst>
              <a:ext uri="{FF2B5EF4-FFF2-40B4-BE49-F238E27FC236}">
                <a16:creationId xmlns:a16="http://schemas.microsoft.com/office/drawing/2014/main" id="{99DCBD24-11E8-4705-9613-A698E751FFC9}"/>
              </a:ext>
            </a:extLst>
          </p:cNvPr>
          <p:cNvPicPr>
            <a:picLocks noChangeAspect="1"/>
          </p:cNvPicPr>
          <p:nvPr userDrawn="1"/>
        </p:nvPicPr>
        <p:blipFill rotWithShape="1">
          <a:blip r:embed="rId17">
            <a:extLst>
              <a:ext uri="{28A0092B-C50C-407E-A947-70E740481C1C}">
                <a14:useLocalDpi xmlns:a14="http://schemas.microsoft.com/office/drawing/2010/main" val="0"/>
              </a:ext>
            </a:extLst>
          </a:blip>
          <a:srcRect l="86274" t="84401" r="2211" b="3525"/>
          <a:stretch/>
        </p:blipFill>
        <p:spPr>
          <a:xfrm rot="10800000">
            <a:off x="0" y="62147"/>
            <a:ext cx="736847" cy="434974"/>
          </a:xfrm>
          <a:prstGeom prst="rect">
            <a:avLst/>
          </a:prstGeom>
        </p:spPr>
      </p:pic>
    </p:spTree>
    <p:custDataLst>
      <p:tags r:id="rId16"/>
    </p:custDataLst>
    <p:extLst>
      <p:ext uri="{BB962C8B-B14F-4D97-AF65-F5344CB8AC3E}">
        <p14:creationId xmlns:p14="http://schemas.microsoft.com/office/powerpoint/2010/main" val="1137840840"/>
      </p:ext>
    </p:extLst>
  </p:cSld>
  <p:clrMap bg1="lt1" tx1="dk1" bg2="lt2" tx2="dk2" accent1="accent1" accent2="accent2" accent3="accent3" accent4="accent4" accent5="accent5" accent6="accent6" hlink="hlink" folHlink="folHlink"/>
  <p:sldLayoutIdLst>
    <p:sldLayoutId id="2147483831" r:id="rId1"/>
    <p:sldLayoutId id="2147483884" r:id="rId2"/>
    <p:sldLayoutId id="2147483832" r:id="rId3"/>
    <p:sldLayoutId id="2147483833" r:id="rId4"/>
    <p:sldLayoutId id="2147483834" r:id="rId5"/>
    <p:sldLayoutId id="2147483835" r:id="rId6"/>
    <p:sldLayoutId id="2147483836" r:id="rId7"/>
    <p:sldLayoutId id="2147483837" r:id="rId8"/>
    <p:sldLayoutId id="2147483839" r:id="rId9"/>
    <p:sldLayoutId id="2147483838" r:id="rId10"/>
    <p:sldLayoutId id="2147483749" r:id="rId11"/>
    <p:sldLayoutId id="2147483750" r:id="rId12"/>
    <p:sldLayoutId id="2147483751" r:id="rId13"/>
    <p:sldLayoutId id="2147483722" r:id="rId14"/>
  </p:sldLayoutIdLst>
  <p:hf sldNum="0" hdr="0" ftr="0" dt="0"/>
  <p:txStyles>
    <p:titleStyle>
      <a:lvl1pPr algn="l" defTabSz="914400" rtl="0" eaLnBrk="1" latinLnBrk="0" hangingPunct="1">
        <a:lnSpc>
          <a:spcPct val="90000"/>
        </a:lnSpc>
        <a:spcBef>
          <a:spcPct val="0"/>
        </a:spcBef>
        <a:buNone/>
        <a:defRPr sz="4400" kern="1200">
          <a:solidFill>
            <a:schemeClr val="tx1"/>
          </a:solidFill>
          <a:latin typeface="ScolaScript_N" panose="00000400000000000000" pitchFamily="2"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7.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26.svg"/><Relationship Id="rId3" Type="http://schemas.openxmlformats.org/officeDocument/2006/relationships/notesSlide" Target="../notesSlides/notesSlide10.xml"/><Relationship Id="rId7" Type="http://schemas.openxmlformats.org/officeDocument/2006/relationships/image" Target="../media/image22.svg"/><Relationship Id="rId12" Type="http://schemas.openxmlformats.org/officeDocument/2006/relationships/image" Target="../media/image25.png"/><Relationship Id="rId2" Type="http://schemas.openxmlformats.org/officeDocument/2006/relationships/slideLayout" Target="../slideLayouts/slideLayout1.xml"/><Relationship Id="rId1" Type="http://schemas.openxmlformats.org/officeDocument/2006/relationships/tags" Target="../tags/tag26.xml"/><Relationship Id="rId6" Type="http://schemas.openxmlformats.org/officeDocument/2006/relationships/image" Target="../media/image17.png"/><Relationship Id="rId11" Type="http://schemas.openxmlformats.org/officeDocument/2006/relationships/image" Target="../media/image24.svg"/><Relationship Id="rId5" Type="http://schemas.openxmlformats.org/officeDocument/2006/relationships/image" Target="../media/image21.svg"/><Relationship Id="rId10" Type="http://schemas.openxmlformats.org/officeDocument/2006/relationships/image" Target="../media/image23.png"/><Relationship Id="rId4" Type="http://schemas.openxmlformats.org/officeDocument/2006/relationships/image" Target="../media/image15.png"/><Relationship Id="rId9" Type="http://schemas.openxmlformats.org/officeDocument/2006/relationships/image" Target="../media/image14.sv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7.xml"/><Relationship Id="rId5" Type="http://schemas.openxmlformats.org/officeDocument/2006/relationships/image" Target="../media/image28.png"/><Relationship Id="rId4" Type="http://schemas.openxmlformats.org/officeDocument/2006/relationships/image" Target="../media/image27.e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8.xml"/><Relationship Id="rId5" Type="http://schemas.openxmlformats.org/officeDocument/2006/relationships/image" Target="../media/image28.png"/><Relationship Id="rId4" Type="http://schemas.openxmlformats.org/officeDocument/2006/relationships/image" Target="../media/image27.e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29.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7" Type="http://schemas.openxmlformats.org/officeDocument/2006/relationships/image" Target="../media/image32.png"/><Relationship Id="rId2" Type="http://schemas.openxmlformats.org/officeDocument/2006/relationships/slideLayout" Target="../slideLayouts/slideLayout1.xml"/><Relationship Id="rId1" Type="http://schemas.openxmlformats.org/officeDocument/2006/relationships/tags" Target="../tags/tag30.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31.xml"/><Relationship Id="rId5" Type="http://schemas.openxmlformats.org/officeDocument/2006/relationships/image" Target="../media/image34.svg"/><Relationship Id="rId4" Type="http://schemas.openxmlformats.org/officeDocument/2006/relationships/image" Target="../media/image3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32.xml"/><Relationship Id="rId5" Type="http://schemas.microsoft.com/office/2007/relationships/hdphoto" Target="../media/hdphoto1.wdp"/><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33.xml"/><Relationship Id="rId5" Type="http://schemas.microsoft.com/office/2007/relationships/hdphoto" Target="../media/hdphoto1.wdp"/><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34.xml"/><Relationship Id="rId5" Type="http://schemas.openxmlformats.org/officeDocument/2006/relationships/image" Target="../media/image36.png"/><Relationship Id="rId4" Type="http://schemas.openxmlformats.org/officeDocument/2006/relationships/image" Target="../media/image29.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35.xml"/><Relationship Id="rId5" Type="http://schemas.microsoft.com/office/2007/relationships/hdphoto" Target="../media/hdphoto2.wdp"/><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8.xml"/><Relationship Id="rId5" Type="http://schemas.openxmlformats.org/officeDocument/2006/relationships/image" Target="../media/image6.sv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36.xml"/><Relationship Id="rId5" Type="http://schemas.microsoft.com/office/2007/relationships/hdphoto" Target="../media/hdphoto3.wdp"/><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37.xml"/><Relationship Id="rId5" Type="http://schemas.microsoft.com/office/2007/relationships/hdphoto" Target="../media/hdphoto4.wdp"/><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38.xml"/><Relationship Id="rId5" Type="http://schemas.microsoft.com/office/2007/relationships/hdphoto" Target="../media/hdphoto5.wdp"/><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39.xml"/><Relationship Id="rId5" Type="http://schemas.microsoft.com/office/2007/relationships/hdphoto" Target="../media/hdphoto6.wdp"/><Relationship Id="rId4" Type="http://schemas.openxmlformats.org/officeDocument/2006/relationships/image" Target="../media/image41.pn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40.xml"/><Relationship Id="rId5" Type="http://schemas.microsoft.com/office/2007/relationships/hdphoto" Target="../media/hdphoto7.wdp"/><Relationship Id="rId4" Type="http://schemas.openxmlformats.org/officeDocument/2006/relationships/image" Target="../media/image42.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41.xml"/><Relationship Id="rId5" Type="http://schemas.microsoft.com/office/2007/relationships/hdphoto" Target="../media/hdphoto8.wdp"/><Relationship Id="rId4" Type="http://schemas.openxmlformats.org/officeDocument/2006/relationships/image" Target="../media/image43.pn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42.xml"/><Relationship Id="rId5" Type="http://schemas.microsoft.com/office/2007/relationships/hdphoto" Target="../media/hdphoto9.wdp"/><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43.xml"/><Relationship Id="rId5" Type="http://schemas.microsoft.com/office/2007/relationships/hdphoto" Target="../media/hdphoto10.wdp"/><Relationship Id="rId4" Type="http://schemas.openxmlformats.org/officeDocument/2006/relationships/image" Target="../media/image45.png"/></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44.xml"/><Relationship Id="rId5" Type="http://schemas.microsoft.com/office/2007/relationships/hdphoto" Target="../media/hdphoto11.wdp"/><Relationship Id="rId4" Type="http://schemas.openxmlformats.org/officeDocument/2006/relationships/image" Target="../media/image46.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45.xml"/><Relationship Id="rId5" Type="http://schemas.microsoft.com/office/2007/relationships/hdphoto" Target="../media/hdphoto12.wdp"/><Relationship Id="rId4" Type="http://schemas.openxmlformats.org/officeDocument/2006/relationships/image" Target="../media/image47.png"/></Relationships>
</file>

<file path=ppt/slides/_rels/slide3.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svg"/><Relationship Id="rId3" Type="http://schemas.openxmlformats.org/officeDocument/2006/relationships/notesSlide" Target="../notesSlides/notesSlide3.xml"/><Relationship Id="rId7" Type="http://schemas.openxmlformats.org/officeDocument/2006/relationships/image" Target="../media/image10.svg"/><Relationship Id="rId12" Type="http://schemas.openxmlformats.org/officeDocument/2006/relationships/image" Target="../media/image15.png"/><Relationship Id="rId2" Type="http://schemas.openxmlformats.org/officeDocument/2006/relationships/slideLayout" Target="../slideLayouts/slideLayout1.xml"/><Relationship Id="rId1" Type="http://schemas.openxmlformats.org/officeDocument/2006/relationships/tags" Target="../tags/tag19.xml"/><Relationship Id="rId6" Type="http://schemas.openxmlformats.org/officeDocument/2006/relationships/image" Target="../media/image9.png"/><Relationship Id="rId11" Type="http://schemas.openxmlformats.org/officeDocument/2006/relationships/image" Target="../media/image14.svg"/><Relationship Id="rId5" Type="http://schemas.openxmlformats.org/officeDocument/2006/relationships/image" Target="../media/image8.svg"/><Relationship Id="rId15" Type="http://schemas.openxmlformats.org/officeDocument/2006/relationships/image" Target="../media/image18.svg"/><Relationship Id="rId10" Type="http://schemas.openxmlformats.org/officeDocument/2006/relationships/image" Target="../media/image13.png"/><Relationship Id="rId4" Type="http://schemas.openxmlformats.org/officeDocument/2006/relationships/image" Target="../media/image7.png"/><Relationship Id="rId9" Type="http://schemas.openxmlformats.org/officeDocument/2006/relationships/image" Target="../media/image12.svg"/><Relationship Id="rId14" Type="http://schemas.openxmlformats.org/officeDocument/2006/relationships/image" Target="../media/image17.pn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46.xml"/><Relationship Id="rId5" Type="http://schemas.microsoft.com/office/2007/relationships/hdphoto" Target="../media/hdphoto13.wdp"/><Relationship Id="rId4" Type="http://schemas.openxmlformats.org/officeDocument/2006/relationships/image" Target="../media/image48.png"/></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ags" Target="../tags/tag47.xml"/><Relationship Id="rId5" Type="http://schemas.microsoft.com/office/2007/relationships/hdphoto" Target="../media/hdphoto14.wdp"/><Relationship Id="rId4" Type="http://schemas.openxmlformats.org/officeDocument/2006/relationships/image" Target="../media/image49.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ags" Target="../tags/tag48.xml"/><Relationship Id="rId5" Type="http://schemas.microsoft.com/office/2007/relationships/hdphoto" Target="../media/hdphoto15.wdp"/><Relationship Id="rId4" Type="http://schemas.openxmlformats.org/officeDocument/2006/relationships/image" Target="../media/image50.png"/></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xml"/><Relationship Id="rId1" Type="http://schemas.openxmlformats.org/officeDocument/2006/relationships/tags" Target="../tags/tag49.xml"/><Relationship Id="rId5" Type="http://schemas.openxmlformats.org/officeDocument/2006/relationships/image" Target="../media/image52.svg"/><Relationship Id="rId4" Type="http://schemas.openxmlformats.org/officeDocument/2006/relationships/image" Target="../media/image51.png"/></Relationships>
</file>

<file path=ppt/slides/_rels/slide34.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2.svg"/><Relationship Id="rId3" Type="http://schemas.openxmlformats.org/officeDocument/2006/relationships/notesSlide" Target="../notesSlides/notesSlide34.xml"/><Relationship Id="rId7" Type="http://schemas.openxmlformats.org/officeDocument/2006/relationships/image" Target="../media/image56.svg"/><Relationship Id="rId12" Type="http://schemas.openxmlformats.org/officeDocument/2006/relationships/image" Target="../media/image61.png"/><Relationship Id="rId2" Type="http://schemas.openxmlformats.org/officeDocument/2006/relationships/slideLayout" Target="../slideLayouts/slideLayout1.xml"/><Relationship Id="rId1" Type="http://schemas.openxmlformats.org/officeDocument/2006/relationships/tags" Target="../tags/tag50.xml"/><Relationship Id="rId6" Type="http://schemas.openxmlformats.org/officeDocument/2006/relationships/image" Target="../media/image55.png"/><Relationship Id="rId11" Type="http://schemas.openxmlformats.org/officeDocument/2006/relationships/image" Target="../media/image60.svg"/><Relationship Id="rId5" Type="http://schemas.openxmlformats.org/officeDocument/2006/relationships/image" Target="../media/image54.sv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svg"/></Relationships>
</file>

<file path=ppt/slides/_rels/slide3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9.xml"/><Relationship Id="rId1" Type="http://schemas.openxmlformats.org/officeDocument/2006/relationships/tags" Target="../tags/tag51.xml"/><Relationship Id="rId5" Type="http://schemas.openxmlformats.org/officeDocument/2006/relationships/image" Target="../media/image64.jpeg"/><Relationship Id="rId4" Type="http://schemas.openxmlformats.org/officeDocument/2006/relationships/image" Target="../media/image6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20.xml"/><Relationship Id="rId5" Type="http://schemas.openxmlformats.org/officeDocument/2006/relationships/image" Target="../media/image20.svg"/><Relationship Id="rId4" Type="http://schemas.openxmlformats.org/officeDocument/2006/relationships/image" Target="../media/image19.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2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12" name="Title 1">
            <a:extLst>
              <a:ext uri="{FF2B5EF4-FFF2-40B4-BE49-F238E27FC236}">
                <a16:creationId xmlns:a16="http://schemas.microsoft.com/office/drawing/2014/main" id="{6785F6FF-6D5D-4EA1-91B3-4BE3BBD045EF}"/>
              </a:ext>
            </a:extLst>
          </p:cNvPr>
          <p:cNvSpPr>
            <a:spLocks noGrp="1"/>
          </p:cNvSpPr>
          <p:nvPr/>
        </p:nvSpPr>
        <p:spPr>
          <a:xfrm>
            <a:off x="1524000" y="2056833"/>
            <a:ext cx="9144000" cy="1508125"/>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6000" b="0" i="0" u="none" strike="noStrike" kern="1200" cap="none" spc="0" normalizeH="0" baseline="0" noProof="0" dirty="0">
              <a:ln>
                <a:noFill/>
              </a:ln>
              <a:solidFill>
                <a:prstClr val="black"/>
              </a:solidFill>
              <a:effectLst/>
              <a:uLnTx/>
              <a:uFillTx/>
              <a:latin typeface="ScolaScript_N" panose="00000400000000000000" pitchFamily="2" charset="0"/>
              <a:ea typeface="+mj-ea"/>
              <a:cs typeface="+mj-cs"/>
              <a:sym typeface="Arial"/>
            </a:endParaRPr>
          </a:p>
        </p:txBody>
      </p:sp>
      <p:pic>
        <p:nvPicPr>
          <p:cNvPr id="14" name="Picture 13">
            <a:extLst>
              <a:ext uri="{FF2B5EF4-FFF2-40B4-BE49-F238E27FC236}">
                <a16:creationId xmlns:a16="http://schemas.microsoft.com/office/drawing/2014/main" id="{74FA344A-BD94-4506-AF2A-0589D774376A}"/>
              </a:ext>
            </a:extLst>
          </p:cNvPr>
          <p:cNvPicPr>
            <a:picLocks noChangeAspect="1"/>
          </p:cNvPicPr>
          <p:nvPr/>
        </p:nvPicPr>
        <p:blipFill>
          <a:blip r:embed="rId4">
            <a:extLst>
              <a:ext uri="{28A0092B-C50C-407E-A947-70E740481C1C}">
                <a14:useLocalDpi xmlns:a14="http://schemas.microsoft.com/office/drawing/2010/main"/>
              </a:ext>
            </a:extLst>
          </a:blip>
          <a:srcRect/>
          <a:stretch/>
        </p:blipFill>
        <p:spPr>
          <a:xfrm>
            <a:off x="8263420" y="1315087"/>
            <a:ext cx="3720588" cy="3726688"/>
          </a:xfrm>
          <a:prstGeom prst="rect">
            <a:avLst/>
          </a:prstGeom>
        </p:spPr>
      </p:pic>
      <p:sp>
        <p:nvSpPr>
          <p:cNvPr id="17" name="Rectangle 16">
            <a:extLst>
              <a:ext uri="{FF2B5EF4-FFF2-40B4-BE49-F238E27FC236}">
                <a16:creationId xmlns:a16="http://schemas.microsoft.com/office/drawing/2014/main" id="{85FCA674-4CD8-4150-9EC4-FA5C6BA9FFB1}"/>
              </a:ext>
            </a:extLst>
          </p:cNvPr>
          <p:cNvSpPr/>
          <p:nvPr/>
        </p:nvSpPr>
        <p:spPr>
          <a:xfrm>
            <a:off x="418009" y="6290897"/>
            <a:ext cx="11355977" cy="392095"/>
          </a:xfrm>
          <a:prstGeom prst="rect">
            <a:avLst/>
          </a:prstGeom>
        </p:spPr>
        <p:txBody>
          <a:bodyPr wrap="square">
            <a:spAutoFit/>
          </a:bodyPr>
          <a:lstStyle/>
          <a:p>
            <a:pPr marL="0" marR="0" lvl="0" indent="0" algn="ctr" defTabSz="914400" rtl="0" eaLnBrk="1" fontAlgn="auto" latinLnBrk="0" hangingPunct="1">
              <a:lnSpc>
                <a:spcPts val="1200"/>
              </a:lnSpc>
              <a:spcBef>
                <a:spcPts val="0"/>
              </a:spcBef>
              <a:spcAft>
                <a:spcPts val="0"/>
              </a:spcAft>
              <a:buClrTx/>
              <a:buSzTx/>
              <a:buFontTx/>
              <a:buNone/>
              <a:tabLst/>
              <a:defRPr/>
            </a:pPr>
            <a:r>
              <a:rPr kumimoji="0" lang="en-US" sz="900" b="0" i="0" u="none" strike="noStrike" kern="1200" cap="none" spc="0" normalizeH="0" baseline="0" noProof="0">
                <a:ln>
                  <a:noFill/>
                </a:ln>
                <a:solidFill>
                  <a:srgbClr val="3C3C3B"/>
                </a:solidFill>
                <a:effectLst/>
                <a:uLnTx/>
                <a:uFillTx/>
                <a:latin typeface="Neo Sans" pitchFamily="2" charset="0"/>
                <a:ea typeface="+mn-ea"/>
                <a:cs typeface="Neo Sans Arabic Light" panose="020B0304030504040204" pitchFamily="34" charset="-78"/>
              </a:rPr>
              <a:t>This material is made possible with the support of the American people through the United States Agency for International Development (USAID). The content is the sole responsibility of QITABI 2 and does not necessarily reflect the views of USAID or the United States Government. This material was developed by the e Centre of Educational Research and Development (CERD) with the support of USAID-funded QITABI 2 project.</a:t>
            </a:r>
          </a:p>
        </p:txBody>
      </p:sp>
      <p:cxnSp>
        <p:nvCxnSpPr>
          <p:cNvPr id="18" name="Straight Connector 17">
            <a:extLst>
              <a:ext uri="{FF2B5EF4-FFF2-40B4-BE49-F238E27FC236}">
                <a16:creationId xmlns:a16="http://schemas.microsoft.com/office/drawing/2014/main" id="{D718FD04-8B88-4B8D-9A5E-2A2457740AEF}"/>
              </a:ext>
            </a:extLst>
          </p:cNvPr>
          <p:cNvCxnSpPr/>
          <p:nvPr/>
        </p:nvCxnSpPr>
        <p:spPr>
          <a:xfrm>
            <a:off x="391886" y="6273480"/>
            <a:ext cx="11382102" cy="0"/>
          </a:xfrm>
          <a:prstGeom prst="line">
            <a:avLst/>
          </a:prstGeom>
          <a:ln w="19050">
            <a:solidFill>
              <a:srgbClr val="5B8CC1"/>
            </a:solidFill>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AB478BB4-BE9C-4272-8755-0F900A4D26B6}"/>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172968" y="5463440"/>
            <a:ext cx="5846064" cy="774192"/>
          </a:xfrm>
          <a:prstGeom prst="rect">
            <a:avLst/>
          </a:prstGeom>
        </p:spPr>
      </p:pic>
      <p:pic>
        <p:nvPicPr>
          <p:cNvPr id="20" name="Picture 19">
            <a:extLst>
              <a:ext uri="{FF2B5EF4-FFF2-40B4-BE49-F238E27FC236}">
                <a16:creationId xmlns:a16="http://schemas.microsoft.com/office/drawing/2014/main" id="{F3B20F03-02DA-426B-81FB-0ECFE17B21F4}"/>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0" y="0"/>
            <a:ext cx="12192000" cy="1053737"/>
          </a:xfrm>
          <a:prstGeom prst="rect">
            <a:avLst/>
          </a:prstGeom>
        </p:spPr>
      </p:pic>
      <p:cxnSp>
        <p:nvCxnSpPr>
          <p:cNvPr id="21" name="Straight Connector 20">
            <a:extLst>
              <a:ext uri="{FF2B5EF4-FFF2-40B4-BE49-F238E27FC236}">
                <a16:creationId xmlns:a16="http://schemas.microsoft.com/office/drawing/2014/main" id="{E0B2261D-7571-4CCA-A730-EB52CDD296C6}"/>
              </a:ext>
            </a:extLst>
          </p:cNvPr>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sp>
        <p:nvSpPr>
          <p:cNvPr id="15" name="Unite 1: L'ecole">
            <a:extLst>
              <a:ext uri="{FF2B5EF4-FFF2-40B4-BE49-F238E27FC236}">
                <a16:creationId xmlns:a16="http://schemas.microsoft.com/office/drawing/2014/main" id="{F16BFAA3-935D-47D5-B89F-076D62398396}"/>
              </a:ext>
            </a:extLst>
          </p:cNvPr>
          <p:cNvSpPr/>
          <p:nvPr/>
        </p:nvSpPr>
        <p:spPr>
          <a:xfrm>
            <a:off x="0" y="1979222"/>
            <a:ext cx="7391400" cy="1142999"/>
          </a:xfrm>
          <a:prstGeom prst="rect">
            <a:avLst/>
          </a:prstGeom>
          <a:solidFill>
            <a:srgbClr val="578CC3"/>
          </a:solidFill>
          <a:ln>
            <a:solidFill>
              <a:srgbClr val="578CC3"/>
            </a:solid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182880"/>
            <a:r>
              <a:rPr lang="fr-FR" sz="4400" b="1" dirty="0">
                <a:solidFill>
                  <a:schemeClr val="bg1"/>
                </a:solidFill>
                <a:latin typeface="ScolaScript_N" panose="00000400000000000000" pitchFamily="2" charset="0"/>
                <a:ea typeface="+mn-lt"/>
                <a:cs typeface="+mn-lt"/>
                <a:sym typeface="Arial"/>
              </a:rPr>
              <a:t>Unité 1 : Rentrée scolaire </a:t>
            </a:r>
            <a:endParaRPr lang="en-US" sz="4400" b="1" dirty="0">
              <a:solidFill>
                <a:schemeClr val="bg1"/>
              </a:solidFill>
              <a:latin typeface="ScolaScript_N" panose="00000400000000000000" pitchFamily="2" charset="0"/>
              <a:ea typeface="+mn-lt"/>
              <a:cs typeface="+mn-lt"/>
              <a:sym typeface="Arial"/>
            </a:endParaRPr>
          </a:p>
        </p:txBody>
      </p:sp>
      <p:sp>
        <p:nvSpPr>
          <p:cNvPr id="16" name="Classe: Eb5- Lecon 1">
            <a:extLst>
              <a:ext uri="{FF2B5EF4-FFF2-40B4-BE49-F238E27FC236}">
                <a16:creationId xmlns:a16="http://schemas.microsoft.com/office/drawing/2014/main" id="{2F4F640F-FDB5-4C4E-815F-C7381EE6D024}"/>
              </a:ext>
            </a:extLst>
          </p:cNvPr>
          <p:cNvSpPr/>
          <p:nvPr/>
        </p:nvSpPr>
        <p:spPr>
          <a:xfrm>
            <a:off x="0" y="3067131"/>
            <a:ext cx="7391400" cy="1544820"/>
          </a:xfrm>
          <a:prstGeom prst="rect">
            <a:avLst/>
          </a:prstGeom>
          <a:solidFill>
            <a:schemeClr val="accent5">
              <a:lumMod val="20000"/>
              <a:lumOff val="80000"/>
            </a:schemeClr>
          </a:solidFill>
          <a:ln>
            <a:solidFill>
              <a:schemeClr val="accent5">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2880"/>
            <a:r>
              <a:rPr lang="fr-FR" sz="4400" dirty="0">
                <a:solidFill>
                  <a:srgbClr val="002060"/>
                </a:solidFill>
                <a:latin typeface="ScolaScript_N" panose="00000400000000000000" pitchFamily="2" charset="0"/>
                <a:ea typeface="+mn-lt"/>
                <a:cs typeface="+mn-lt"/>
                <a:sym typeface="Arial"/>
              </a:rPr>
              <a:t>Classe : EB5 </a:t>
            </a:r>
          </a:p>
          <a:p>
            <a:pPr marL="182880"/>
            <a:r>
              <a:rPr lang="fr-FR" sz="4400" dirty="0">
                <a:solidFill>
                  <a:srgbClr val="002060"/>
                </a:solidFill>
                <a:latin typeface="ScolaScript_N" panose="00000400000000000000" pitchFamily="2" charset="0"/>
                <a:ea typeface="+mn-lt"/>
                <a:cs typeface="+mn-lt"/>
                <a:sym typeface="Arial"/>
              </a:rPr>
              <a:t>Leçon 1 : L’école</a:t>
            </a:r>
            <a:endParaRPr lang="en-US" sz="4400" dirty="0">
              <a:solidFill>
                <a:srgbClr val="002060"/>
              </a:solidFill>
              <a:latin typeface="ScolaScript_N" panose="00000400000000000000" pitchFamily="2" charset="0"/>
              <a:ea typeface="+mn-lt"/>
              <a:cs typeface="+mn-lt"/>
              <a:sym typeface="Arial"/>
            </a:endParaRPr>
          </a:p>
        </p:txBody>
      </p:sp>
    </p:spTree>
    <p:custDataLst>
      <p:tags r:id="rId1"/>
    </p:custDataLst>
    <p:extLst>
      <p:ext uri="{BB962C8B-B14F-4D97-AF65-F5344CB8AC3E}">
        <p14:creationId xmlns:p14="http://schemas.microsoft.com/office/powerpoint/2010/main" val="2907371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58F3658A-5658-44AB-9A98-B07C46D41EC2}"/>
              </a:ext>
            </a:extLst>
          </p:cNvPr>
          <p:cNvGrpSpPr/>
          <p:nvPr/>
        </p:nvGrpSpPr>
        <p:grpSpPr>
          <a:xfrm>
            <a:off x="206511" y="747111"/>
            <a:ext cx="3002746" cy="2137742"/>
            <a:chOff x="206511" y="747111"/>
            <a:chExt cx="3002746" cy="2137742"/>
          </a:xfrm>
        </p:grpSpPr>
        <p:pic>
          <p:nvPicPr>
            <p:cNvPr id="10" name="Graphic 9">
              <a:extLst>
                <a:ext uri="{FF2B5EF4-FFF2-40B4-BE49-F238E27FC236}">
                  <a16:creationId xmlns:a16="http://schemas.microsoft.com/office/drawing/2014/main" id="{B38AED2A-253E-4A61-9366-320325B8F2BF}"/>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930644" y="747111"/>
              <a:ext cx="1554480" cy="1554480"/>
            </a:xfrm>
            <a:prstGeom prst="rect">
              <a:avLst/>
            </a:prstGeom>
            <a:effectLst>
              <a:outerShdw blurRad="63500" sx="102000" sy="102000" algn="ctr" rotWithShape="0">
                <a:prstClr val="black">
                  <a:alpha val="40000"/>
                </a:prstClr>
              </a:outerShdw>
            </a:effectLst>
          </p:spPr>
        </p:pic>
        <p:sp>
          <p:nvSpPr>
            <p:cNvPr id="2" name="TextBox 1">
              <a:extLst>
                <a:ext uri="{FF2B5EF4-FFF2-40B4-BE49-F238E27FC236}">
                  <a16:creationId xmlns:a16="http://schemas.microsoft.com/office/drawing/2014/main" id="{28CECDC3-684F-4408-90A4-2447E3CF785F}"/>
                </a:ext>
              </a:extLst>
            </p:cNvPr>
            <p:cNvSpPr txBox="1"/>
            <p:nvPr/>
          </p:nvSpPr>
          <p:spPr>
            <a:xfrm>
              <a:off x="206511" y="2300078"/>
              <a:ext cx="3002746" cy="584775"/>
            </a:xfrm>
            <a:prstGeom prst="rect">
              <a:avLst/>
            </a:prstGeom>
            <a:noFill/>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indent="0" algn="ctr" defTabSz="914400" rtl="0" eaLnBrk="1" fontAlgn="auto" latinLnBrk="0" hangingPunct="1">
                <a:spcBef>
                  <a:spcPts val="0"/>
                </a:spcBef>
                <a:spcAft>
                  <a:spcPts val="0"/>
                </a:spcAft>
                <a:buClrTx/>
                <a:buSzTx/>
                <a:buFontTx/>
                <a:buNone/>
                <a:tabLst/>
              </a:pP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Je </a:t>
              </a:r>
              <a:r>
                <a:rPr kumimoji="0" lang="en-US" sz="3200" b="0" i="0" u="none" strike="noStrike" kern="120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rPr>
                <a:t>suis</a:t>
              </a: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a:t>
              </a:r>
              <a:r>
                <a:rPr kumimoji="0" lang="en-US" sz="3200" b="0" i="0" u="none" strike="noStrike" kern="120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rPr>
                <a:t>déçue</a:t>
              </a: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 </a:t>
              </a:r>
            </a:p>
          </p:txBody>
        </p:sp>
      </p:grpSp>
      <p:grpSp>
        <p:nvGrpSpPr>
          <p:cNvPr id="4" name="Group 3">
            <a:extLst>
              <a:ext uri="{FF2B5EF4-FFF2-40B4-BE49-F238E27FC236}">
                <a16:creationId xmlns:a16="http://schemas.microsoft.com/office/drawing/2014/main" id="{C8B70AA6-8A5C-4E4B-B10E-1B9714643B4A}"/>
              </a:ext>
            </a:extLst>
          </p:cNvPr>
          <p:cNvGrpSpPr/>
          <p:nvPr/>
        </p:nvGrpSpPr>
        <p:grpSpPr>
          <a:xfrm>
            <a:off x="3717825" y="816563"/>
            <a:ext cx="4065537" cy="2068290"/>
            <a:chOff x="3717825" y="816563"/>
            <a:chExt cx="4065537" cy="2068290"/>
          </a:xfrm>
        </p:grpSpPr>
        <p:pic>
          <p:nvPicPr>
            <p:cNvPr id="14" name="Graphic 13">
              <a:extLst>
                <a:ext uri="{FF2B5EF4-FFF2-40B4-BE49-F238E27FC236}">
                  <a16:creationId xmlns:a16="http://schemas.microsoft.com/office/drawing/2014/main" id="{6793FC57-63F7-4A98-9D88-5584AA3094EE}"/>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4974314" y="816563"/>
              <a:ext cx="1554480" cy="1554480"/>
            </a:xfrm>
            <a:prstGeom prst="rect">
              <a:avLst/>
            </a:prstGeom>
            <a:effectLst>
              <a:outerShdw blurRad="63500" sx="102000" sy="102000" algn="ctr" rotWithShape="0">
                <a:prstClr val="black">
                  <a:alpha val="40000"/>
                </a:prstClr>
              </a:outerShdw>
            </a:effectLst>
          </p:spPr>
        </p:pic>
        <p:sp>
          <p:nvSpPr>
            <p:cNvPr id="17" name="TextBox 16">
              <a:extLst>
                <a:ext uri="{FF2B5EF4-FFF2-40B4-BE49-F238E27FC236}">
                  <a16:creationId xmlns:a16="http://schemas.microsoft.com/office/drawing/2014/main" id="{D7209BF3-372D-4956-8F63-241DF46069F7}"/>
                </a:ext>
              </a:extLst>
            </p:cNvPr>
            <p:cNvSpPr txBox="1"/>
            <p:nvPr/>
          </p:nvSpPr>
          <p:spPr>
            <a:xfrm>
              <a:off x="3717825" y="2300078"/>
              <a:ext cx="4065537" cy="584775"/>
            </a:xfrm>
            <a:prstGeom prst="rect">
              <a:avLst/>
            </a:prstGeom>
            <a:noFill/>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indent="0" algn="ctr" defTabSz="914400" eaLnBrk="1" fontAlgn="auto" latinLnBrk="0" hangingPunct="1">
                <a:spcBef>
                  <a:spcPts val="0"/>
                </a:spcBef>
                <a:spcAft>
                  <a:spcPts val="0"/>
                </a:spcAft>
                <a:buClrTx/>
                <a:buSzTx/>
                <a:buFontTx/>
                <a:buNone/>
                <a:tabLst/>
              </a:pP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Je </a:t>
              </a:r>
              <a:r>
                <a:rPr kumimoji="0" lang="en-US" sz="3200" b="0" i="0" u="none" strike="noStrike" kern="120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rPr>
                <a:t>suis</a:t>
              </a: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a:t>
              </a:r>
              <a:r>
                <a:rPr kumimoji="0" lang="en-US" sz="3200" b="0" i="0" u="none" strike="noStrike" kern="120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rPr>
                <a:t>enthousiaste</a:t>
              </a: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a:t>
              </a:r>
            </a:p>
          </p:txBody>
        </p:sp>
      </p:grpSp>
      <p:grpSp>
        <p:nvGrpSpPr>
          <p:cNvPr id="5" name="Group 4">
            <a:extLst>
              <a:ext uri="{FF2B5EF4-FFF2-40B4-BE49-F238E27FC236}">
                <a16:creationId xmlns:a16="http://schemas.microsoft.com/office/drawing/2014/main" id="{0D15F88A-982D-4818-B1D7-D65EDFED94C0}"/>
              </a:ext>
            </a:extLst>
          </p:cNvPr>
          <p:cNvGrpSpPr/>
          <p:nvPr/>
        </p:nvGrpSpPr>
        <p:grpSpPr>
          <a:xfrm>
            <a:off x="8297046" y="790981"/>
            <a:ext cx="3335511" cy="2586315"/>
            <a:chOff x="8297046" y="790981"/>
            <a:chExt cx="3335511" cy="2586315"/>
          </a:xfrm>
        </p:grpSpPr>
        <p:pic>
          <p:nvPicPr>
            <p:cNvPr id="16" name="Graphic 15">
              <a:extLst>
                <a:ext uri="{FF2B5EF4-FFF2-40B4-BE49-F238E27FC236}">
                  <a16:creationId xmlns:a16="http://schemas.microsoft.com/office/drawing/2014/main" id="{7909C6CE-C00D-4551-A775-046268C85194}"/>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9017984" y="790981"/>
              <a:ext cx="1554480" cy="1554480"/>
            </a:xfrm>
            <a:prstGeom prst="rect">
              <a:avLst/>
            </a:prstGeom>
            <a:effectLst>
              <a:outerShdw blurRad="63500" sx="102000" sy="102000" algn="ctr" rotWithShape="0">
                <a:prstClr val="black">
                  <a:alpha val="40000"/>
                </a:prstClr>
              </a:outerShdw>
            </a:effectLst>
          </p:spPr>
        </p:pic>
        <p:sp>
          <p:nvSpPr>
            <p:cNvPr id="18" name="TextBox 17">
              <a:extLst>
                <a:ext uri="{FF2B5EF4-FFF2-40B4-BE49-F238E27FC236}">
                  <a16:creationId xmlns:a16="http://schemas.microsoft.com/office/drawing/2014/main" id="{C1502740-B488-40C3-873C-5E94662515B9}"/>
                </a:ext>
              </a:extLst>
            </p:cNvPr>
            <p:cNvSpPr txBox="1"/>
            <p:nvPr/>
          </p:nvSpPr>
          <p:spPr>
            <a:xfrm>
              <a:off x="8297046" y="2300078"/>
              <a:ext cx="3335511"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ctr" defTabSz="914400" eaLnBrk="1" fontAlgn="auto" latinLnBrk="0" hangingPunct="1">
                <a:spcBef>
                  <a:spcPts val="0"/>
                </a:spcBef>
                <a:spcAft>
                  <a:spcPts val="0"/>
                </a:spcAft>
                <a:buClrTx/>
                <a:buSzTx/>
                <a:buFontTx/>
                <a:buNone/>
                <a:tabLst/>
              </a:pP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Je suis inquiet ! Je suis inquiète !</a:t>
              </a:r>
            </a:p>
          </p:txBody>
        </p:sp>
      </p:grpSp>
      <p:grpSp>
        <p:nvGrpSpPr>
          <p:cNvPr id="6" name="Group 5">
            <a:extLst>
              <a:ext uri="{FF2B5EF4-FFF2-40B4-BE49-F238E27FC236}">
                <a16:creationId xmlns:a16="http://schemas.microsoft.com/office/drawing/2014/main" id="{4AD81C07-41A9-49F1-BEB1-64C1FEA7F15A}"/>
              </a:ext>
            </a:extLst>
          </p:cNvPr>
          <p:cNvGrpSpPr/>
          <p:nvPr/>
        </p:nvGrpSpPr>
        <p:grpSpPr>
          <a:xfrm>
            <a:off x="2222713" y="3682514"/>
            <a:ext cx="2682146" cy="2107773"/>
            <a:chOff x="2222713" y="3682514"/>
            <a:chExt cx="2682146" cy="2107773"/>
          </a:xfrm>
        </p:grpSpPr>
        <p:pic>
          <p:nvPicPr>
            <p:cNvPr id="12" name="Graphic 11">
              <a:extLst>
                <a:ext uri="{FF2B5EF4-FFF2-40B4-BE49-F238E27FC236}">
                  <a16:creationId xmlns:a16="http://schemas.microsoft.com/office/drawing/2014/main" id="{562A7EBF-74A5-4BCD-9331-1A35CDDA8220}"/>
                </a:ext>
              </a:extLst>
            </p:cNvPr>
            <p:cNvPicPr>
              <a:picLocks noChangeAspect="1"/>
            </p:cNvPicPr>
            <p:nvPr/>
          </p:nvPicPr>
          <p:blipFill>
            <a:blip r:embed="rId10" cstate="screen">
              <a:extLst>
                <a:ext uri="{28A0092B-C50C-407E-A947-70E740481C1C}">
                  <a14:useLocalDpi xmlns:a14="http://schemas.microsoft.com/office/drawing/2010/main"/>
                </a:ext>
                <a:ext uri="{96DAC541-7B7A-43D3-8B79-37D633B846F1}">
                  <asvg:svgBlip xmlns:asvg="http://schemas.microsoft.com/office/drawing/2016/SVG/main" r:embed="rId11"/>
                </a:ext>
              </a:extLst>
            </a:blip>
            <a:stretch>
              <a:fillRect/>
            </a:stretch>
          </p:blipFill>
          <p:spPr>
            <a:xfrm>
              <a:off x="2786546" y="3682514"/>
              <a:ext cx="1554480" cy="1554480"/>
            </a:xfrm>
            <a:prstGeom prst="rect">
              <a:avLst/>
            </a:prstGeom>
            <a:effectLst>
              <a:outerShdw blurRad="63500" sx="102000" sy="102000" algn="ctr" rotWithShape="0">
                <a:prstClr val="black">
                  <a:alpha val="40000"/>
                </a:prstClr>
              </a:outerShdw>
            </a:effectLst>
          </p:spPr>
        </p:pic>
        <p:sp>
          <p:nvSpPr>
            <p:cNvPr id="19" name="TextBox 18">
              <a:extLst>
                <a:ext uri="{FF2B5EF4-FFF2-40B4-BE49-F238E27FC236}">
                  <a16:creationId xmlns:a16="http://schemas.microsoft.com/office/drawing/2014/main" id="{95B0FED1-B4AC-490F-AAEA-577CB08FCA83}"/>
                </a:ext>
              </a:extLst>
            </p:cNvPr>
            <p:cNvSpPr txBox="1"/>
            <p:nvPr/>
          </p:nvSpPr>
          <p:spPr>
            <a:xfrm>
              <a:off x="2222713" y="5205512"/>
              <a:ext cx="2682146" cy="584775"/>
            </a:xfrm>
            <a:prstGeom prst="rect">
              <a:avLst/>
            </a:prstGeom>
            <a:noFill/>
          </p:spPr>
          <p:txBody>
            <a:bodyPr rot="0" spcFirstLastPara="0" vertOverflow="overflow" horzOverflow="overflow" vert="horz" wrap="none" lIns="91440" tIns="45720" rIns="91440" bIns="45720" numCol="1" spcCol="0" rtlCol="0" fromWordArt="0" anchor="t" anchorCtr="0" forceAA="0" compatLnSpc="1">
              <a:prstTxWarp prst="textNoShape">
                <a:avLst/>
              </a:prstTxWarp>
              <a:spAutoFit/>
            </a:bodyPr>
            <a:lstStyle/>
            <a:p>
              <a:pPr marL="0" marR="0" indent="0" algn="ctr" defTabSz="914400" rtl="0" eaLnBrk="1" fontAlgn="auto" latinLnBrk="0" hangingPunct="1">
                <a:spcBef>
                  <a:spcPts val="0"/>
                </a:spcBef>
                <a:spcAft>
                  <a:spcPts val="0"/>
                </a:spcAft>
                <a:buClrTx/>
                <a:buSzTx/>
                <a:buFontTx/>
                <a:buNone/>
                <a:tabLst/>
              </a:pP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Je </a:t>
              </a:r>
              <a:r>
                <a:rPr kumimoji="0" lang="en-US" sz="3200" b="0" i="0" u="none" strike="noStrike" kern="120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rPr>
                <a:t>suis</a:t>
              </a: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a:t>
              </a:r>
              <a:r>
                <a:rPr kumimoji="0" lang="en-US" sz="3200" b="0" i="0" u="none" strike="noStrike" kern="120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rPr>
                <a:t>fière</a:t>
              </a:r>
              <a:r>
                <a:rPr kumimoji="0" lang="en-US"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a:t>
              </a:r>
            </a:p>
          </p:txBody>
        </p:sp>
      </p:grpSp>
      <p:grpSp>
        <p:nvGrpSpPr>
          <p:cNvPr id="7" name="Group 6">
            <a:extLst>
              <a:ext uri="{FF2B5EF4-FFF2-40B4-BE49-F238E27FC236}">
                <a16:creationId xmlns:a16="http://schemas.microsoft.com/office/drawing/2014/main" id="{79EAF3D5-184B-4AA3-95C3-D6229F59CFDA}"/>
              </a:ext>
            </a:extLst>
          </p:cNvPr>
          <p:cNvGrpSpPr/>
          <p:nvPr/>
        </p:nvGrpSpPr>
        <p:grpSpPr>
          <a:xfrm>
            <a:off x="6348467" y="3682514"/>
            <a:ext cx="3501589" cy="2637584"/>
            <a:chOff x="6348467" y="3682514"/>
            <a:chExt cx="3501589" cy="2637584"/>
          </a:xfrm>
        </p:grpSpPr>
        <p:pic>
          <p:nvPicPr>
            <p:cNvPr id="20" name="Graphic 19">
              <a:extLst>
                <a:ext uri="{FF2B5EF4-FFF2-40B4-BE49-F238E27FC236}">
                  <a16:creationId xmlns:a16="http://schemas.microsoft.com/office/drawing/2014/main" id="{E10BEFCD-CE92-4816-AD41-B0C782343B56}"/>
                </a:ext>
              </a:extLst>
            </p:cNvPr>
            <p:cNvPicPr>
              <a:picLocks noChangeAspect="1"/>
            </p:cNvPicPr>
            <p:nvPr/>
          </p:nvPicPr>
          <p:blipFill>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7138240" y="3682514"/>
              <a:ext cx="1554480" cy="1554480"/>
            </a:xfrm>
            <a:prstGeom prst="rect">
              <a:avLst/>
            </a:prstGeom>
            <a:effectLst>
              <a:outerShdw blurRad="63500" sx="102000" sy="102000" algn="ctr" rotWithShape="0">
                <a:prstClr val="black">
                  <a:alpha val="40000"/>
                </a:prstClr>
              </a:outerShdw>
            </a:effectLst>
          </p:spPr>
        </p:pic>
        <p:sp>
          <p:nvSpPr>
            <p:cNvPr id="22" name="TextBox 21">
              <a:extLst>
                <a:ext uri="{FF2B5EF4-FFF2-40B4-BE49-F238E27FC236}">
                  <a16:creationId xmlns:a16="http://schemas.microsoft.com/office/drawing/2014/main" id="{BF8872D2-4DAE-475C-A3BE-6068FE62CF7E}"/>
                </a:ext>
              </a:extLst>
            </p:cNvPr>
            <p:cNvSpPr txBox="1"/>
            <p:nvPr/>
          </p:nvSpPr>
          <p:spPr>
            <a:xfrm>
              <a:off x="6348467" y="5242880"/>
              <a:ext cx="3501589"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indent="0" algn="ctr" defTabSz="914400" eaLnBrk="1" fontAlgn="auto" latinLnBrk="0" hangingPunct="1">
                <a:spcBef>
                  <a:spcPts val="0"/>
                </a:spcBef>
                <a:spcAft>
                  <a:spcPts val="0"/>
                </a:spcAft>
                <a:buClrTx/>
                <a:buSzTx/>
                <a:buFontTx/>
                <a:buNone/>
                <a:tabLst/>
              </a:pP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Je suis heureuse ! Je suis heureux !</a:t>
              </a:r>
            </a:p>
          </p:txBody>
        </p:sp>
      </p:grpSp>
    </p:spTree>
    <p:custDataLst>
      <p:tags r:id="rId1"/>
    </p:custDataLst>
    <p:extLst>
      <p:ext uri="{BB962C8B-B14F-4D97-AF65-F5344CB8AC3E}">
        <p14:creationId xmlns:p14="http://schemas.microsoft.com/office/powerpoint/2010/main" val="1145435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1500"/>
                            </p:stCondLst>
                            <p:childTnLst>
                              <p:par>
                                <p:cTn id="13" presetID="10" presetClass="entr" presetSubtype="0" fill="hold" nodeType="afterEffect">
                                  <p:stCondLst>
                                    <p:cond delay="50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par>
                          <p:cTn id="16" fill="hold">
                            <p:stCondLst>
                              <p:cond delay="2500"/>
                            </p:stCondLst>
                            <p:childTnLst>
                              <p:par>
                                <p:cTn id="17" presetID="10" presetClass="entr" presetSubtype="0" fill="hold" nodeType="afterEffect">
                                  <p:stCondLst>
                                    <p:cond delay="50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par>
                          <p:cTn id="20" fill="hold">
                            <p:stCondLst>
                              <p:cond delay="3500"/>
                            </p:stCondLst>
                            <p:childTnLst>
                              <p:par>
                                <p:cTn id="21" presetID="10" presetClass="entr" presetSubtype="0" fill="hold" nodeType="afterEffect">
                                  <p:stCondLst>
                                    <p:cond delay="500"/>
                                  </p:stCondLst>
                                  <p:childTnLst>
                                    <p:set>
                                      <p:cBhvr>
                                        <p:cTn id="22" dur="1" fill="hold">
                                          <p:stCondLst>
                                            <p:cond delay="0"/>
                                          </p:stCondLst>
                                        </p:cTn>
                                        <p:tgtEl>
                                          <p:spTgt spid="7"/>
                                        </p:tgtEl>
                                        <p:attrNameLst>
                                          <p:attrName>style.visibility</p:attrName>
                                        </p:attrNameLst>
                                      </p:cBhvr>
                                      <p:to>
                                        <p:strVal val="visible"/>
                                      </p:to>
                                    </p:set>
                                    <p:animEffect transition="in" filter="fade">
                                      <p:cBhvr>
                                        <p:cTn id="2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A444CB4-3FF5-430E-BF03-F961AAB00E9C}"/>
              </a:ext>
            </a:extLst>
          </p:cNvPr>
          <p:cNvSpPr txBox="1"/>
          <p:nvPr/>
        </p:nvSpPr>
        <p:spPr>
          <a:xfrm>
            <a:off x="485600" y="1503138"/>
            <a:ext cx="8065316" cy="415190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14350" marR="0" lvl="0" indent="-514350" algn="l" defTabSz="914400" rtl="0" eaLnBrk="1" fontAlgn="auto" latinLnBrk="0" hangingPunct="1">
              <a:lnSpc>
                <a:spcPct val="120000"/>
              </a:lnSpc>
              <a:spcBef>
                <a:spcPts val="0"/>
              </a:spcBef>
              <a:spcAft>
                <a:spcPts val="1800"/>
              </a:spcAft>
              <a:buClrTx/>
              <a:buSzTx/>
              <a:buFont typeface="+mj-lt"/>
              <a:buAutoNum type="arabicPeriod"/>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En perdant le match, j’ai fondu en larmes. J'étais </a:t>
            </a:r>
            <a:r>
              <a:rPr kumimoji="0" lang="fr-FR" sz="10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a:t>
            </a:r>
            <a:r>
              <a:rPr kumimoji="0" lang="fr-FR" sz="10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a:t>
            </a:r>
          </a:p>
          <a:p>
            <a:pPr marL="514350" marR="0" lvl="0" indent="-514350" algn="l" defTabSz="914400" rtl="0" eaLnBrk="1" fontAlgn="auto" latinLnBrk="0" hangingPunct="1">
              <a:lnSpc>
                <a:spcPct val="120000"/>
              </a:lnSpc>
              <a:spcBef>
                <a:spcPts val="0"/>
              </a:spcBef>
              <a:spcAft>
                <a:spcPts val="1800"/>
              </a:spcAft>
              <a:buClrTx/>
              <a:buSzTx/>
              <a:buFont typeface="+mj-lt"/>
              <a:buAutoNum type="arabicPeriod"/>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J'ai de la fièvre depuis hier soir. Je suis </a:t>
            </a:r>
            <a:r>
              <a:rPr kumimoji="0" lang="fr-FR" sz="10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de ne pas pouvoir participer au match de rugby. </a:t>
            </a:r>
          </a:p>
          <a:p>
            <a:pPr marL="514350" marR="0" lvl="0" indent="-514350" algn="l" defTabSz="914400" rtl="0" eaLnBrk="1" fontAlgn="auto" latinLnBrk="0" hangingPunct="1">
              <a:lnSpc>
                <a:spcPct val="120000"/>
              </a:lnSpc>
              <a:spcBef>
                <a:spcPts val="0"/>
              </a:spcBef>
              <a:spcAft>
                <a:spcPts val="1800"/>
              </a:spcAft>
              <a:buClrTx/>
              <a:buSzTx/>
              <a:buFont typeface="+mj-lt"/>
              <a:buAutoNum type="arabicPeriod"/>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J’ai hâte de jouer au match de volleyball cet après-midi. Je suis </a:t>
            </a:r>
            <a:r>
              <a:rPr kumimoji="0" lang="fr-FR" sz="10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a:t>
            </a:r>
          </a:p>
        </p:txBody>
      </p:sp>
      <p:sp>
        <p:nvSpPr>
          <p:cNvPr id="4" name="enthousiaste">
            <a:extLst>
              <a:ext uri="{FF2B5EF4-FFF2-40B4-BE49-F238E27FC236}">
                <a16:creationId xmlns:a16="http://schemas.microsoft.com/office/drawing/2014/main" id="{10DF4FBD-A329-4A13-9AA6-2751627A9B25}"/>
              </a:ext>
            </a:extLst>
          </p:cNvPr>
          <p:cNvSpPr/>
          <p:nvPr/>
        </p:nvSpPr>
        <p:spPr>
          <a:xfrm>
            <a:off x="9390497" y="4766585"/>
            <a:ext cx="2315903" cy="920150"/>
          </a:xfrm>
          <a:prstGeom prst="roundRect">
            <a:avLst/>
          </a:prstGeom>
          <a:ln>
            <a:solidFill>
              <a:schemeClr val="bg1">
                <a:lumMod val="85000"/>
              </a:schemeClr>
            </a:solidFill>
          </a:ln>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lt"/>
                <a:cs typeface="+mn-lt"/>
              </a:rPr>
              <a:t> </a:t>
            </a:r>
            <a:endPar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ndParaRPr>
          </a:p>
        </p:txBody>
      </p:sp>
      <p:sp>
        <p:nvSpPr>
          <p:cNvPr id="6" name="222">
            <a:extLst>
              <a:ext uri="{FF2B5EF4-FFF2-40B4-BE49-F238E27FC236}">
                <a16:creationId xmlns:a16="http://schemas.microsoft.com/office/drawing/2014/main" id="{37E89899-04FB-4E25-B5C1-03CBE9F7DCBE}"/>
              </a:ext>
            </a:extLst>
          </p:cNvPr>
          <p:cNvSpPr/>
          <p:nvPr/>
        </p:nvSpPr>
        <p:spPr>
          <a:xfrm>
            <a:off x="9343767" y="3640588"/>
            <a:ext cx="2409359" cy="920150"/>
          </a:xfrm>
          <a:prstGeom prst="roundRect">
            <a:avLst/>
          </a:prstGeom>
          <a:ln>
            <a:solidFill>
              <a:schemeClr val="bg1">
                <a:lumMod val="85000"/>
              </a:schemeClr>
            </a:solidFill>
          </a:ln>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rPr>
              <a:t> </a:t>
            </a:r>
          </a:p>
        </p:txBody>
      </p:sp>
      <p:sp>
        <p:nvSpPr>
          <p:cNvPr id="8" name="111">
            <a:extLst>
              <a:ext uri="{FF2B5EF4-FFF2-40B4-BE49-F238E27FC236}">
                <a16:creationId xmlns:a16="http://schemas.microsoft.com/office/drawing/2014/main" id="{4B30E23C-FE97-4C36-BD5F-E4FD1CB6D373}"/>
              </a:ext>
            </a:extLst>
          </p:cNvPr>
          <p:cNvSpPr/>
          <p:nvPr/>
        </p:nvSpPr>
        <p:spPr>
          <a:xfrm>
            <a:off x="9343768" y="2514592"/>
            <a:ext cx="2409359" cy="920150"/>
          </a:xfrm>
          <a:prstGeom prst="roundRect">
            <a:avLst>
              <a:gd name="adj" fmla="val 14183"/>
            </a:avLst>
          </a:prstGeom>
          <a:ln>
            <a:solidFill>
              <a:schemeClr val="bg1">
                <a:lumMod val="85000"/>
              </a:schemeClr>
            </a:solidFill>
          </a:ln>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endParaRPr>
          </a:p>
        </p:txBody>
      </p:sp>
      <p:sp>
        <p:nvSpPr>
          <p:cNvPr id="10" name="Decu">
            <a:extLst>
              <a:ext uri="{FF2B5EF4-FFF2-40B4-BE49-F238E27FC236}">
                <a16:creationId xmlns:a16="http://schemas.microsoft.com/office/drawing/2014/main" id="{0C49527A-8AA1-4367-B30D-30F19C435778}"/>
              </a:ext>
            </a:extLst>
          </p:cNvPr>
          <p:cNvSpPr/>
          <p:nvPr/>
        </p:nvSpPr>
        <p:spPr>
          <a:xfrm>
            <a:off x="9390496" y="5794743"/>
            <a:ext cx="2315903" cy="920150"/>
          </a:xfrm>
          <a:prstGeom prst="roundRect">
            <a:avLst/>
          </a:prstGeom>
          <a:ln>
            <a:solidFill>
              <a:schemeClr val="bg1">
                <a:lumMod val="85000"/>
              </a:schemeClr>
            </a:solidFill>
          </a:ln>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lt"/>
                <a:cs typeface="+mn-lt"/>
              </a:rPr>
              <a:t> </a:t>
            </a:r>
            <a:endPar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ndParaRPr>
          </a:p>
        </p:txBody>
      </p:sp>
      <p:sp>
        <p:nvSpPr>
          <p:cNvPr id="12" name="inquiet">
            <a:extLst>
              <a:ext uri="{FF2B5EF4-FFF2-40B4-BE49-F238E27FC236}">
                <a16:creationId xmlns:a16="http://schemas.microsoft.com/office/drawing/2014/main" id="{A3755AA5-97DE-4A49-8377-AE1E420C6E19}"/>
              </a:ext>
            </a:extLst>
          </p:cNvPr>
          <p:cNvSpPr/>
          <p:nvPr/>
        </p:nvSpPr>
        <p:spPr>
          <a:xfrm>
            <a:off x="9390497" y="1276047"/>
            <a:ext cx="2315903" cy="920150"/>
          </a:xfrm>
          <a:prstGeom prst="roundRect">
            <a:avLst/>
          </a:prstGeom>
          <a:ln>
            <a:solidFill>
              <a:schemeClr val="bg1">
                <a:lumMod val="85000"/>
              </a:schemeClr>
            </a:solidFill>
          </a:ln>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endParaRPr>
          </a:p>
        </p:txBody>
      </p:sp>
      <p:sp>
        <p:nvSpPr>
          <p:cNvPr id="3" name="TextBox 1"/>
          <p:cNvSpPr txBox="1"/>
          <p:nvPr/>
        </p:nvSpPr>
        <p:spPr>
          <a:xfrm>
            <a:off x="9449385" y="1306949"/>
            <a:ext cx="2177519" cy="865622"/>
          </a:xfrm>
          <a:prstGeom prst="rect">
            <a:avLst/>
          </a:prstGeom>
          <a:noFill/>
        </p:spPr>
        <p:txBody>
          <a:bodyPr vert="horz" wrap="square" rtlCol="0" anchor="t" anchorCtr="0">
            <a:spAutoFit/>
          </a:bodyPr>
          <a:lstStyle/>
          <a:p>
            <a:pPr marL="0" marR="0" lvl="0" indent="0" algn="ctr" defTabSz="914400" rtl="0" eaLnBrk="1" fontAlgn="auto" latinLnBrk="0" hangingPunct="1">
              <a:lnSpc>
                <a:spcPct val="150000"/>
              </a:lnSpc>
              <a:buClrTx/>
              <a:buSzTx/>
              <a:buFontTx/>
              <a:buNone/>
              <a:tabLst/>
              <a:defRPr/>
            </a:pPr>
            <a:r>
              <a:rPr lang="fr-FR" sz="2800" b="1" dirty="0">
                <a:solidFill>
                  <a:schemeClr val="accent5">
                    <a:lumMod val="75000"/>
                  </a:schemeClr>
                </a:solidFill>
                <a:latin typeface="ScolaScript_N" panose="00000400000000000000" pitchFamily="2" charset="0"/>
              </a:rPr>
              <a:t>I</a:t>
            </a:r>
            <a:r>
              <a:rPr kumimoji="0" lang="fr-FR" sz="2800" b="1" i="0" u="none" strike="noStrike" kern="1200" cap="none" spc="0" normalizeH="0" baseline="0" noProof="0" dirty="0" err="1">
                <a:ln>
                  <a:noFill/>
                </a:ln>
                <a:solidFill>
                  <a:schemeClr val="accent5">
                    <a:lumMod val="75000"/>
                  </a:schemeClr>
                </a:solidFill>
                <a:effectLst/>
                <a:uLnTx/>
                <a:uFillTx/>
                <a:latin typeface="ScolaScript_N" panose="00000400000000000000" pitchFamily="2" charset="0"/>
              </a:rPr>
              <a:t>nquiet</a:t>
            </a:r>
            <a:endPar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ndParaRPr>
          </a:p>
          <a:p>
            <a:pPr marL="0" marR="0" lvl="0" indent="0" algn="ctr" defTabSz="914400" rtl="0" eaLnBrk="1" fontAlgn="auto" latinLnBrk="0" hangingPunct="1">
              <a:lnSpc>
                <a:spcPct val="150000"/>
              </a:lnSpc>
              <a:buClrTx/>
              <a:buSzTx/>
              <a:buFontTx/>
              <a:buNone/>
              <a:tabLst/>
              <a:defRPr/>
            </a:pPr>
            <a:endParaRPr kumimoji="0" lang="fr-FR" sz="6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ndParaRPr>
          </a:p>
        </p:txBody>
      </p:sp>
      <p:sp>
        <p:nvSpPr>
          <p:cNvPr id="5" name="TextBox 2"/>
          <p:cNvSpPr txBox="1"/>
          <p:nvPr/>
        </p:nvSpPr>
        <p:spPr>
          <a:xfrm>
            <a:off x="9343767" y="2537323"/>
            <a:ext cx="2362631" cy="865622"/>
          </a:xfrm>
          <a:prstGeom prst="rect">
            <a:avLst/>
          </a:prstGeom>
          <a:noFill/>
        </p:spPr>
        <p:txBody>
          <a:bodyPr wrap="square" rtlCol="0" anchor="ctr" anchorCtr="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rPr>
              <a:t>Fier</a:t>
            </a:r>
          </a:p>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fr-FR" sz="6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endParaRPr>
          </a:p>
        </p:txBody>
      </p:sp>
      <p:sp>
        <p:nvSpPr>
          <p:cNvPr id="7" name="TextBox 3"/>
          <p:cNvSpPr txBox="1"/>
          <p:nvPr/>
        </p:nvSpPr>
        <p:spPr>
          <a:xfrm>
            <a:off x="9343767" y="3699504"/>
            <a:ext cx="2409359" cy="865622"/>
          </a:xfrm>
          <a:prstGeom prst="rect">
            <a:avLst/>
          </a:prstGeom>
          <a:noFill/>
        </p:spPr>
        <p:txBody>
          <a:bodyPr wrap="square" rtlCol="0" anchor="ctr" anchorCtr="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rPr>
              <a:t> heureux</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fr-FR" sz="6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rPr>
              <a:t> </a:t>
            </a:r>
            <a:endParaRPr kumimoji="0" lang="en-US" sz="6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endParaRPr>
          </a:p>
        </p:txBody>
      </p:sp>
      <p:sp>
        <p:nvSpPr>
          <p:cNvPr id="9" name="TextBox 4"/>
          <p:cNvSpPr txBox="1"/>
          <p:nvPr/>
        </p:nvSpPr>
        <p:spPr>
          <a:xfrm>
            <a:off x="9403602" y="4788978"/>
            <a:ext cx="2321437" cy="879087"/>
          </a:xfrm>
          <a:prstGeom prst="rect">
            <a:avLst/>
          </a:prstGeom>
          <a:noFill/>
        </p:spPr>
        <p:txBody>
          <a:bodyPr wrap="square" rtlCol="0" anchor="t" anchorCtr="0">
            <a:spAutoFit/>
          </a:bodyPr>
          <a:lstStyle/>
          <a:p>
            <a:pPr marL="0" marR="0" lvl="0" indent="0" algn="ctr" defTabSz="914400" rtl="0" eaLnBrk="1" fontAlgn="auto" latinLnBrk="0" hangingPunct="1">
              <a:lnSpc>
                <a:spcPct val="150000"/>
              </a:lnSpc>
              <a:buClrTx/>
              <a:buSzTx/>
              <a:buFontTx/>
              <a:buNone/>
              <a:tabLst/>
              <a:defRPr/>
            </a:pPr>
            <a:r>
              <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lt"/>
                <a:cs typeface="+mn-lt"/>
              </a:rPr>
              <a:t> enthousiaste</a:t>
            </a:r>
          </a:p>
          <a:p>
            <a:pPr marL="0" marR="0" lvl="0" indent="0" algn="ctr" defTabSz="914400" rtl="0" eaLnBrk="1" fontAlgn="auto" latinLnBrk="0" hangingPunct="1">
              <a:lnSpc>
                <a:spcPct val="150000"/>
              </a:lnSpc>
              <a:spcBef>
                <a:spcPts val="600"/>
              </a:spcBef>
              <a:spcAft>
                <a:spcPts val="1800"/>
              </a:spcAft>
              <a:buClrTx/>
              <a:buSzTx/>
              <a:buFontTx/>
              <a:buNone/>
              <a:tabLst/>
              <a:defRPr/>
            </a:pPr>
            <a:endParaRPr kumimoji="0" lang="en-US" sz="3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ndParaRPr>
          </a:p>
        </p:txBody>
      </p:sp>
      <p:sp>
        <p:nvSpPr>
          <p:cNvPr id="11" name="TextBox 5"/>
          <p:cNvSpPr txBox="1"/>
          <p:nvPr/>
        </p:nvSpPr>
        <p:spPr>
          <a:xfrm>
            <a:off x="9394609" y="5822008"/>
            <a:ext cx="2311789" cy="865622"/>
          </a:xfrm>
          <a:prstGeom prst="rect">
            <a:avLst/>
          </a:prstGeom>
          <a:noFill/>
        </p:spPr>
        <p:txBody>
          <a:bodyPr wrap="square" rtlCol="0" anchor="ctr" anchorCtr="0">
            <a:spAutoFit/>
          </a:bodyPr>
          <a:lstStyle>
            <a:defPPr>
              <a:defRPr lang="en-US"/>
            </a:defPPr>
            <a:lvl1pPr marR="0" lvl="0" indent="0" algn="ctr" fontAlgn="auto">
              <a:lnSpc>
                <a:spcPct val="100000"/>
              </a:lnSpc>
              <a:spcBef>
                <a:spcPts val="0"/>
              </a:spcBef>
              <a:spcAft>
                <a:spcPts val="0"/>
              </a:spcAft>
              <a:buClrTx/>
              <a:buSzTx/>
              <a:buFontTx/>
              <a:buNone/>
              <a:tabLst/>
              <a:defRPr kumimoji="0" sz="2800" b="0" i="0" u="none" strike="noStrike" cap="none" spc="0" normalizeH="0" baseline="0">
                <a:ln>
                  <a:noFill/>
                </a:ln>
                <a:solidFill>
                  <a:srgbClr val="000000">
                    <a:lumMod val="65000"/>
                    <a:lumOff val="35000"/>
                  </a:srgbClr>
                </a:solidFill>
                <a:effectLst/>
                <a:uLnTx/>
                <a:uFillTx/>
                <a:latin typeface="ScolaScript_N" panose="00000400000000000000" pitchFamily="2" charset="0"/>
                <a:ea typeface="+mn-lt"/>
                <a:cs typeface="+mn-lt"/>
              </a:defRPr>
            </a:lvl1pPr>
          </a:lstStyle>
          <a:p>
            <a:pPr>
              <a:lnSpc>
                <a:spcPct val="150000"/>
              </a:lnSpc>
            </a:pPr>
            <a:r>
              <a:rPr lang="fr-FR" b="1" dirty="0">
                <a:solidFill>
                  <a:schemeClr val="accent5">
                    <a:lumMod val="75000"/>
                  </a:schemeClr>
                </a:solidFill>
                <a:latin typeface="ScolaScript_N" panose="00000400000000000000" pitchFamily="2" charset="0"/>
              </a:rPr>
              <a:t>   déçu</a:t>
            </a:r>
          </a:p>
          <a:p>
            <a:pPr>
              <a:lnSpc>
                <a:spcPct val="150000"/>
              </a:lnSpc>
            </a:pPr>
            <a:endParaRPr lang="fr-FR" sz="600" b="1" dirty="0">
              <a:solidFill>
                <a:schemeClr val="accent5">
                  <a:lumMod val="75000"/>
                </a:schemeClr>
              </a:solidFill>
              <a:latin typeface="ScolaScript_N" panose="00000400000000000000" pitchFamily="2" charset="0"/>
            </a:endParaRPr>
          </a:p>
        </p:txBody>
      </p:sp>
      <p:sp>
        <p:nvSpPr>
          <p:cNvPr id="14" name="TextBox 2">
            <a:extLst>
              <a:ext uri="{FF2B5EF4-FFF2-40B4-BE49-F238E27FC236}">
                <a16:creationId xmlns:a16="http://schemas.microsoft.com/office/drawing/2014/main" id="{3EA84746-384C-40F2-8BBA-C4A0393C3ADF}"/>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rPr>
              <a:t>Relie les émotions aux définitions.</a:t>
            </a:r>
          </a:p>
        </p:txBody>
      </p:sp>
      <p:pic>
        <p:nvPicPr>
          <p:cNvPr id="16" name="Picture 15">
            <a:extLst>
              <a:ext uri="{FF2B5EF4-FFF2-40B4-BE49-F238E27FC236}">
                <a16:creationId xmlns:a16="http://schemas.microsoft.com/office/drawing/2014/main" id="{6DCE1E80-1B04-451B-8826-691772E801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54446" y="2504799"/>
            <a:ext cx="782467" cy="920150"/>
          </a:xfrm>
          <a:prstGeom prst="rect">
            <a:avLst/>
          </a:prstGeom>
          <a:noFill/>
        </p:spPr>
      </p:pic>
      <p:pic>
        <p:nvPicPr>
          <p:cNvPr id="17" name="Picture 16">
            <a:extLst>
              <a:ext uri="{FF2B5EF4-FFF2-40B4-BE49-F238E27FC236}">
                <a16:creationId xmlns:a16="http://schemas.microsoft.com/office/drawing/2014/main" id="{4E003806-7BDD-4EC9-905F-0BAB2E7E037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54446" y="3662993"/>
            <a:ext cx="782467" cy="920150"/>
          </a:xfrm>
          <a:prstGeom prst="rect">
            <a:avLst/>
          </a:prstGeom>
        </p:spPr>
      </p:pic>
      <p:pic>
        <p:nvPicPr>
          <p:cNvPr id="18" name="Picture 17">
            <a:extLst>
              <a:ext uri="{FF2B5EF4-FFF2-40B4-BE49-F238E27FC236}">
                <a16:creationId xmlns:a16="http://schemas.microsoft.com/office/drawing/2014/main" id="{8B0F60CA-9B6C-4A56-869C-3CB1B8CD859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260350" flipH="1">
            <a:off x="6523241" y="5989841"/>
            <a:ext cx="753307" cy="753307"/>
          </a:xfrm>
          <a:prstGeom prst="rect">
            <a:avLst/>
          </a:prstGeom>
        </p:spPr>
      </p:pic>
    </p:spTree>
    <p:custDataLst>
      <p:tags r:id="rId1"/>
    </p:custDataLst>
    <p:extLst>
      <p:ext uri="{BB962C8B-B14F-4D97-AF65-F5344CB8AC3E}">
        <p14:creationId xmlns:p14="http://schemas.microsoft.com/office/powerpoint/2010/main" val="2557850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5"/>
                  </p:tgtEl>
                </p:cond>
              </p:nextCondLst>
            </p:seq>
            <p:seq concurrent="1" nextAc="seek">
              <p:cTn id="13" restart="whenNotActive" fill="hold" evtFilter="cancelBubble" nodeType="interactiveSeq">
                <p:stCondLst>
                  <p:cond evt="onClick" delay="0">
                    <p:tgtEl>
                      <p:spTgt spid="7"/>
                    </p:tgtEl>
                  </p:cond>
                </p:stCondLst>
                <p:endSync evt="end" delay="0">
                  <p:rtn val="all"/>
                </p:endSync>
                <p:childTnLst>
                  <p:par>
                    <p:cTn id="14" fill="hold">
                      <p:stCondLst>
                        <p:cond delay="0"/>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7"/>
                  </p:tgtEl>
                </p:cond>
              </p:nextCondLst>
            </p:seq>
            <p:seq concurrent="1" nextAc="seek">
              <p:cTn id="18" restart="whenNotActive" fill="hold" evtFilter="cancelBubble" nodeType="interactiveSeq">
                <p:stCondLst>
                  <p:cond evt="onClick" delay="0">
                    <p:tgtEl>
                      <p:spTgt spid="3"/>
                    </p:tgtEl>
                  </p:cond>
                </p:stCondLst>
                <p:endSync evt="end" delay="0">
                  <p:rtn val="all"/>
                </p:endSync>
                <p:childTnLst>
                  <p:par>
                    <p:cTn id="19" fill="hold">
                      <p:stCondLst>
                        <p:cond delay="0"/>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2.91667E-6 -3.7037E-6 L -0.71002 0.26991 " pathEditMode="relative" rAng="0" ptsTypes="AA">
                                      <p:cBhvr>
                                        <p:cTn id="22" dur="2000" fill="hold"/>
                                        <p:tgtEl>
                                          <p:spTgt spid="3"/>
                                        </p:tgtEl>
                                        <p:attrNameLst>
                                          <p:attrName>ppt_x</p:attrName>
                                          <p:attrName>ppt_y</p:attrName>
                                        </p:attrNameLst>
                                      </p:cBhvr>
                                      <p:rCtr x="-35508" y="13495"/>
                                    </p:animMotion>
                                  </p:childTnLst>
                                </p:cTn>
                              </p:par>
                            </p:childTnLst>
                          </p:cTn>
                        </p:par>
                      </p:childTnLst>
                    </p:cTn>
                  </p:par>
                </p:childTnLst>
              </p:cTn>
              <p:nextCondLst>
                <p:cond evt="onClick" delay="0">
                  <p:tgtEl>
                    <p:spTgt spid="3"/>
                  </p:tgtEl>
                </p:cond>
              </p:nextCondLst>
            </p:seq>
            <p:seq concurrent="1" nextAc="seek">
              <p:cTn id="23" restart="whenNotActive" fill="hold" evtFilter="cancelBubble" nodeType="interactiveSeq">
                <p:stCondLst>
                  <p:cond evt="onClick" delay="0">
                    <p:tgtEl>
                      <p:spTgt spid="9"/>
                    </p:tgtEl>
                  </p:cond>
                </p:stCondLst>
                <p:endSync evt="end" delay="0">
                  <p:rtn val="all"/>
                </p:endSync>
                <p:childTnLst>
                  <p:par>
                    <p:cTn id="24" fill="hold">
                      <p:stCondLst>
                        <p:cond delay="0"/>
                      </p:stCondLst>
                      <p:childTnLst>
                        <p:par>
                          <p:cTn id="25" fill="hold">
                            <p:stCondLst>
                              <p:cond delay="0"/>
                            </p:stCondLst>
                            <p:childTnLst>
                              <p:par>
                                <p:cTn id="26" presetID="42" presetClass="path" presetSubtype="0" accel="50000" decel="50000" fill="hold" grpId="0" nodeType="clickEffect">
                                  <p:stCondLst>
                                    <p:cond delay="0"/>
                                  </p:stCondLst>
                                  <p:childTnLst>
                                    <p:animMotion origin="layout" path="M 3.54167E-6 1.48148E-6 L -0.43802 0.02245 " pathEditMode="relative" rAng="0" ptsTypes="AA">
                                      <p:cBhvr>
                                        <p:cTn id="27" dur="2000" fill="hold"/>
                                        <p:tgtEl>
                                          <p:spTgt spid="9"/>
                                        </p:tgtEl>
                                        <p:attrNameLst>
                                          <p:attrName>ppt_x</p:attrName>
                                          <p:attrName>ppt_y</p:attrName>
                                        </p:attrNameLst>
                                      </p:cBhvr>
                                      <p:rCtr x="-21901" y="1111"/>
                                    </p:animMotion>
                                  </p:childTnLst>
                                </p:cTn>
                              </p:par>
                            </p:childTnLst>
                          </p:cTn>
                        </p:par>
                      </p:childTnLst>
                    </p:cTn>
                  </p:par>
                </p:childTnLst>
              </p:cTn>
              <p:nextCondLst>
                <p:cond evt="onClick" delay="0">
                  <p:tgtEl>
                    <p:spTgt spid="9"/>
                  </p:tgtEl>
                </p:cond>
              </p:nextCondLst>
            </p:seq>
            <p:seq concurrent="1" nextAc="seek">
              <p:cTn id="28" restart="whenNotActive" fill="hold" evtFilter="cancelBubble" nodeType="interactiveSeq">
                <p:stCondLst>
                  <p:cond evt="onClick" delay="0">
                    <p:tgtEl>
                      <p:spTgt spid="11"/>
                    </p:tgtEl>
                  </p:cond>
                </p:stCondLst>
                <p:endSync evt="end" delay="0">
                  <p:rtn val="all"/>
                </p:endSync>
                <p:childTnLst>
                  <p:par>
                    <p:cTn id="29" fill="hold">
                      <p:stCondLst>
                        <p:cond delay="0"/>
                      </p:stCondLst>
                      <p:childTnLst>
                        <p:par>
                          <p:cTn id="30" fill="hold">
                            <p:stCondLst>
                              <p:cond delay="0"/>
                            </p:stCondLst>
                            <p:childTnLst>
                              <p:par>
                                <p:cTn id="31" presetID="42" presetClass="path" presetSubtype="0" accel="50000" decel="50000" fill="hold" grpId="0" nodeType="clickEffect">
                                  <p:stCondLst>
                                    <p:cond delay="0"/>
                                  </p:stCondLst>
                                  <p:childTnLst>
                                    <p:animMotion origin="layout" path="M -4.58333E-6 2.96296E-6 L -0.65664 -0.5706 " pathEditMode="relative" rAng="0" ptsTypes="AA">
                                      <p:cBhvr>
                                        <p:cTn id="32" dur="2000" fill="hold"/>
                                        <p:tgtEl>
                                          <p:spTgt spid="11"/>
                                        </p:tgtEl>
                                        <p:attrNameLst>
                                          <p:attrName>ppt_x</p:attrName>
                                          <p:attrName>ppt_y</p:attrName>
                                        </p:attrNameLst>
                                      </p:cBhvr>
                                      <p:rCtr x="-32839" y="-28542"/>
                                    </p:animMotion>
                                  </p:childTnLst>
                                </p:cTn>
                              </p:par>
                            </p:childTnLst>
                          </p:cTn>
                        </p:par>
                      </p:childTnLst>
                    </p:cTn>
                  </p:par>
                </p:childTnLst>
              </p:cTn>
              <p:nextCondLst>
                <p:cond evt="onClick" delay="0">
                  <p:tgtEl>
                    <p:spTgt spid="11"/>
                  </p:tgtEl>
                </p:cond>
              </p:nextCondLst>
            </p:seq>
          </p:childTnLst>
        </p:cTn>
      </p:par>
    </p:tnLst>
    <p:bldLst>
      <p:bldP spid="3" grpId="0"/>
      <p:bldP spid="9"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A444CB4-3FF5-430E-BF03-F961AAB00E9C}"/>
              </a:ext>
            </a:extLst>
          </p:cNvPr>
          <p:cNvSpPr txBox="1"/>
          <p:nvPr/>
        </p:nvSpPr>
        <p:spPr>
          <a:xfrm>
            <a:off x="438869" y="1712919"/>
            <a:ext cx="8343181" cy="262379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514350" marR="0" lvl="0" indent="-514350" algn="l" defTabSz="914400" rtl="0" eaLnBrk="1" fontAlgn="auto" latinLnBrk="0" hangingPunct="1">
              <a:lnSpc>
                <a:spcPct val="150000"/>
              </a:lnSpc>
              <a:spcBef>
                <a:spcPts val="0"/>
              </a:spcBef>
              <a:spcAft>
                <a:spcPts val="0"/>
              </a:spcAft>
              <a:buClrTx/>
              <a:buSzTx/>
              <a:buFont typeface="+mj-lt"/>
              <a:buAutoNum type="arabicPeriod" startAt="4"/>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Ma sœur m'a acheté un billet pour assister à un match de tennis, je suis </a:t>
            </a:r>
            <a:r>
              <a:rPr kumimoji="0" lang="fr-FR" sz="10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a:t>
            </a:r>
          </a:p>
          <a:p>
            <a:pPr marL="514350" marR="0" lvl="0" indent="-514350" algn="l" defTabSz="914400" rtl="0" eaLnBrk="1" fontAlgn="auto" latinLnBrk="0" hangingPunct="1">
              <a:lnSpc>
                <a:spcPct val="150000"/>
              </a:lnSpc>
              <a:spcBef>
                <a:spcPts val="0"/>
              </a:spcBef>
              <a:spcAft>
                <a:spcPts val="0"/>
              </a:spcAft>
              <a:buClrTx/>
              <a:buSzTx/>
              <a:buFont typeface="+mj-lt"/>
              <a:buAutoNum type="arabicPeriod" startAt="5"/>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Depuis qu'on a gagné le match, je suis  </a:t>
            </a:r>
            <a:r>
              <a:rPr kumimoji="0" lang="fr-FR" sz="10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de faire partie de cette équipe. </a:t>
            </a:r>
          </a:p>
        </p:txBody>
      </p:sp>
      <p:sp>
        <p:nvSpPr>
          <p:cNvPr id="4" name="X2">
            <a:extLst>
              <a:ext uri="{FF2B5EF4-FFF2-40B4-BE49-F238E27FC236}">
                <a16:creationId xmlns:a16="http://schemas.microsoft.com/office/drawing/2014/main" id="{10DF4FBD-A329-4A13-9AA6-2751627A9B25}"/>
              </a:ext>
            </a:extLst>
          </p:cNvPr>
          <p:cNvSpPr/>
          <p:nvPr/>
        </p:nvSpPr>
        <p:spPr>
          <a:xfrm>
            <a:off x="9437228" y="4743382"/>
            <a:ext cx="2315903" cy="920150"/>
          </a:xfrm>
          <a:prstGeom prst="roundRect">
            <a:avLst/>
          </a:prstGeom>
          <a:ln>
            <a:solidFill>
              <a:schemeClr val="bg1">
                <a:lumMod val="85000"/>
              </a:schemeClr>
            </a:solidFill>
          </a:ln>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lt"/>
                <a:cs typeface="+mn-lt"/>
              </a:rPr>
              <a:t> </a:t>
            </a:r>
            <a:endPar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ndParaRPr>
          </a:p>
        </p:txBody>
      </p:sp>
      <p:sp>
        <p:nvSpPr>
          <p:cNvPr id="6" name="heureux">
            <a:extLst>
              <a:ext uri="{FF2B5EF4-FFF2-40B4-BE49-F238E27FC236}">
                <a16:creationId xmlns:a16="http://schemas.microsoft.com/office/drawing/2014/main" id="{37E89899-04FB-4E25-B5C1-03CBE9F7DCBE}"/>
              </a:ext>
            </a:extLst>
          </p:cNvPr>
          <p:cNvSpPr/>
          <p:nvPr/>
        </p:nvSpPr>
        <p:spPr>
          <a:xfrm>
            <a:off x="9390498" y="3617385"/>
            <a:ext cx="2409359" cy="920150"/>
          </a:xfrm>
          <a:prstGeom prst="roundRect">
            <a:avLst/>
          </a:prstGeom>
          <a:ln>
            <a:solidFill>
              <a:schemeClr val="bg1">
                <a:lumMod val="85000"/>
              </a:schemeClr>
            </a:solidFill>
          </a:ln>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rPr>
              <a:t> </a:t>
            </a:r>
          </a:p>
        </p:txBody>
      </p:sp>
      <p:sp>
        <p:nvSpPr>
          <p:cNvPr id="8" name="fier">
            <a:extLst>
              <a:ext uri="{FF2B5EF4-FFF2-40B4-BE49-F238E27FC236}">
                <a16:creationId xmlns:a16="http://schemas.microsoft.com/office/drawing/2014/main" id="{4B30E23C-FE97-4C36-BD5F-E4FD1CB6D373}"/>
              </a:ext>
            </a:extLst>
          </p:cNvPr>
          <p:cNvSpPr/>
          <p:nvPr/>
        </p:nvSpPr>
        <p:spPr>
          <a:xfrm>
            <a:off x="9390499" y="2491389"/>
            <a:ext cx="2409359" cy="920150"/>
          </a:xfrm>
          <a:prstGeom prst="roundRect">
            <a:avLst>
              <a:gd name="adj" fmla="val 14183"/>
            </a:avLst>
          </a:prstGeom>
          <a:ln>
            <a:solidFill>
              <a:schemeClr val="bg1">
                <a:lumMod val="85000"/>
              </a:schemeClr>
            </a:solidFill>
          </a:ln>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endParaRPr>
          </a:p>
        </p:txBody>
      </p:sp>
      <p:sp>
        <p:nvSpPr>
          <p:cNvPr id="10" name="x3">
            <a:extLst>
              <a:ext uri="{FF2B5EF4-FFF2-40B4-BE49-F238E27FC236}">
                <a16:creationId xmlns:a16="http://schemas.microsoft.com/office/drawing/2014/main" id="{0C49527A-8AA1-4367-B30D-30F19C435778}"/>
              </a:ext>
            </a:extLst>
          </p:cNvPr>
          <p:cNvSpPr/>
          <p:nvPr/>
        </p:nvSpPr>
        <p:spPr>
          <a:xfrm>
            <a:off x="9437227" y="5771540"/>
            <a:ext cx="2315903" cy="920150"/>
          </a:xfrm>
          <a:prstGeom prst="roundRect">
            <a:avLst/>
          </a:prstGeom>
          <a:ln>
            <a:solidFill>
              <a:schemeClr val="bg1">
                <a:lumMod val="85000"/>
              </a:schemeClr>
            </a:solidFill>
          </a:ln>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lt"/>
                <a:cs typeface="+mn-lt"/>
              </a:rPr>
              <a:t> </a:t>
            </a:r>
            <a:endPar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ndParaRPr>
          </a:p>
        </p:txBody>
      </p:sp>
      <p:sp>
        <p:nvSpPr>
          <p:cNvPr id="12" name="x1">
            <a:extLst>
              <a:ext uri="{FF2B5EF4-FFF2-40B4-BE49-F238E27FC236}">
                <a16:creationId xmlns:a16="http://schemas.microsoft.com/office/drawing/2014/main" id="{A3755AA5-97DE-4A49-8377-AE1E420C6E19}"/>
              </a:ext>
            </a:extLst>
          </p:cNvPr>
          <p:cNvSpPr/>
          <p:nvPr/>
        </p:nvSpPr>
        <p:spPr>
          <a:xfrm>
            <a:off x="9437228" y="1252844"/>
            <a:ext cx="2315903" cy="920150"/>
          </a:xfrm>
          <a:prstGeom prst="roundRect">
            <a:avLst/>
          </a:prstGeom>
          <a:ln>
            <a:solidFill>
              <a:schemeClr val="bg1">
                <a:lumMod val="85000"/>
              </a:schemeClr>
            </a:solidFill>
          </a:ln>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endParaRPr>
          </a:p>
        </p:txBody>
      </p:sp>
      <p:sp>
        <p:nvSpPr>
          <p:cNvPr id="14" name="TextBox 2">
            <a:extLst>
              <a:ext uri="{FF2B5EF4-FFF2-40B4-BE49-F238E27FC236}">
                <a16:creationId xmlns:a16="http://schemas.microsoft.com/office/drawing/2014/main" id="{3EA84746-384C-40F2-8BBA-C4A0393C3ADF}"/>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rPr>
              <a:t>Relie les émotions aux définitions.</a:t>
            </a:r>
          </a:p>
        </p:txBody>
      </p:sp>
      <p:sp>
        <p:nvSpPr>
          <p:cNvPr id="3" name="c1"/>
          <p:cNvSpPr txBox="1"/>
          <p:nvPr/>
        </p:nvSpPr>
        <p:spPr>
          <a:xfrm>
            <a:off x="9431693" y="1281073"/>
            <a:ext cx="2303107" cy="865622"/>
          </a:xfrm>
          <a:prstGeom prst="rect">
            <a:avLst/>
          </a:prstGeom>
          <a:noFill/>
        </p:spPr>
        <p:txBody>
          <a:bodyPr wrap="square" rtlCol="0" anchor="ctr" anchorCtr="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rPr>
              <a:t>Inquiet</a:t>
            </a:r>
          </a:p>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fr-FR" sz="6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endParaRPr>
          </a:p>
        </p:txBody>
      </p:sp>
      <p:sp>
        <p:nvSpPr>
          <p:cNvPr id="5" name="c2"/>
          <p:cNvSpPr txBox="1"/>
          <p:nvPr/>
        </p:nvSpPr>
        <p:spPr>
          <a:xfrm>
            <a:off x="9390498" y="2540253"/>
            <a:ext cx="2409359" cy="865622"/>
          </a:xfrm>
          <a:prstGeom prst="rect">
            <a:avLst/>
          </a:prstGeom>
          <a:noFill/>
        </p:spPr>
        <p:txBody>
          <a:bodyPr wrap="square" rtlCol="0" anchor="ctr" anchorCtr="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rPr>
              <a:t>Fier</a:t>
            </a:r>
          </a:p>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fr-FR" sz="6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endParaRPr>
          </a:p>
        </p:txBody>
      </p:sp>
      <p:sp>
        <p:nvSpPr>
          <p:cNvPr id="7" name="c3"/>
          <p:cNvSpPr txBox="1"/>
          <p:nvPr/>
        </p:nvSpPr>
        <p:spPr>
          <a:xfrm>
            <a:off x="9390498" y="3651353"/>
            <a:ext cx="2409359" cy="865622"/>
          </a:xfrm>
          <a:prstGeom prst="rect">
            <a:avLst/>
          </a:prstGeom>
          <a:noFill/>
        </p:spPr>
        <p:txBody>
          <a:bodyPr wrap="square" rtlCol="0" anchor="ctr" anchorCtr="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rPr>
              <a:t> heureux</a:t>
            </a:r>
          </a:p>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US" sz="6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ea"/>
            </a:endParaRPr>
          </a:p>
        </p:txBody>
      </p:sp>
      <p:sp>
        <p:nvSpPr>
          <p:cNvPr id="9" name="c4"/>
          <p:cNvSpPr txBox="1"/>
          <p:nvPr/>
        </p:nvSpPr>
        <p:spPr>
          <a:xfrm>
            <a:off x="9431693" y="4784521"/>
            <a:ext cx="2321437" cy="865622"/>
          </a:xfrm>
          <a:prstGeom prst="rect">
            <a:avLst/>
          </a:prstGeom>
          <a:noFill/>
        </p:spPr>
        <p:txBody>
          <a:bodyPr wrap="square" rtlCol="0" anchor="ctr" anchorCtr="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lt"/>
                <a:cs typeface="+mn-lt"/>
              </a:rPr>
              <a:t> enthousiaste</a:t>
            </a:r>
          </a:p>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US" sz="6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ndParaRPr>
          </a:p>
        </p:txBody>
      </p:sp>
      <p:sp>
        <p:nvSpPr>
          <p:cNvPr id="11" name="c5"/>
          <p:cNvSpPr txBox="1"/>
          <p:nvPr/>
        </p:nvSpPr>
        <p:spPr>
          <a:xfrm>
            <a:off x="9431693" y="5832348"/>
            <a:ext cx="2315903" cy="865622"/>
          </a:xfrm>
          <a:prstGeom prst="rect">
            <a:avLst/>
          </a:prstGeom>
          <a:noFill/>
        </p:spPr>
        <p:txBody>
          <a:bodyPr wrap="square" rtlCol="0" anchor="ctr" anchorCtr="0">
            <a:spAutoFit/>
          </a:bodyP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fr-FR" sz="28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a typeface="+mn-lt"/>
                <a:cs typeface="+mn-lt"/>
              </a:rPr>
              <a:t>déçu</a:t>
            </a:r>
          </a:p>
          <a:p>
            <a:pPr marL="0" marR="0" lvl="0" indent="0" algn="ctr" defTabSz="914400" rtl="0" eaLnBrk="1" fontAlgn="auto" latinLnBrk="0" hangingPunct="1">
              <a:lnSpc>
                <a:spcPct val="150000"/>
              </a:lnSpc>
              <a:spcBef>
                <a:spcPts val="0"/>
              </a:spcBef>
              <a:spcAft>
                <a:spcPts val="0"/>
              </a:spcAft>
              <a:buClrTx/>
              <a:buSzTx/>
              <a:buFontTx/>
              <a:buNone/>
              <a:tabLst/>
              <a:defRPr/>
            </a:pPr>
            <a:endParaRPr kumimoji="0" lang="en-US" sz="600" b="1" i="0" u="none" strike="noStrike" kern="1200" cap="none" spc="0" normalizeH="0" baseline="0" noProof="0" dirty="0">
              <a:ln>
                <a:noFill/>
              </a:ln>
              <a:solidFill>
                <a:schemeClr val="accent5">
                  <a:lumMod val="75000"/>
                </a:schemeClr>
              </a:solidFill>
              <a:effectLst/>
              <a:uLnTx/>
              <a:uFillTx/>
              <a:latin typeface="ScolaScript_N" panose="00000400000000000000" pitchFamily="2" charset="0"/>
            </a:endParaRPr>
          </a:p>
        </p:txBody>
      </p:sp>
      <p:pic>
        <p:nvPicPr>
          <p:cNvPr id="15" name="Picture 14">
            <a:extLst>
              <a:ext uri="{FF2B5EF4-FFF2-40B4-BE49-F238E27FC236}">
                <a16:creationId xmlns:a16="http://schemas.microsoft.com/office/drawing/2014/main" id="{7315F337-1E24-4F67-8C82-79918BC09AD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98410" y="1293164"/>
            <a:ext cx="782467" cy="920150"/>
          </a:xfrm>
          <a:prstGeom prst="rect">
            <a:avLst/>
          </a:prstGeom>
        </p:spPr>
      </p:pic>
      <p:pic>
        <p:nvPicPr>
          <p:cNvPr id="16" name="Picture 15">
            <a:extLst>
              <a:ext uri="{FF2B5EF4-FFF2-40B4-BE49-F238E27FC236}">
                <a16:creationId xmlns:a16="http://schemas.microsoft.com/office/drawing/2014/main" id="{15DC49AA-8794-4ED7-8EC7-AD22513AAF4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15306" y="4694462"/>
            <a:ext cx="782467" cy="920150"/>
          </a:xfrm>
          <a:prstGeom prst="rect">
            <a:avLst/>
          </a:prstGeom>
        </p:spPr>
      </p:pic>
      <p:pic>
        <p:nvPicPr>
          <p:cNvPr id="17" name="Picture 16">
            <a:extLst>
              <a:ext uri="{FF2B5EF4-FFF2-40B4-BE49-F238E27FC236}">
                <a16:creationId xmlns:a16="http://schemas.microsoft.com/office/drawing/2014/main" id="{B372A812-AFD1-443F-9931-7FB6738D95C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115306" y="5719437"/>
            <a:ext cx="782467" cy="920150"/>
          </a:xfrm>
          <a:prstGeom prst="rect">
            <a:avLst/>
          </a:prstGeom>
        </p:spPr>
      </p:pic>
      <p:pic>
        <p:nvPicPr>
          <p:cNvPr id="18" name="Picture 17">
            <a:extLst>
              <a:ext uri="{FF2B5EF4-FFF2-40B4-BE49-F238E27FC236}">
                <a16:creationId xmlns:a16="http://schemas.microsoft.com/office/drawing/2014/main" id="{BA8AB947-9E4F-45E7-BAFB-3FD1CFEA8D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20260350" flipH="1">
            <a:off x="6210853" y="6151773"/>
            <a:ext cx="753307" cy="753307"/>
          </a:xfrm>
          <a:prstGeom prst="rect">
            <a:avLst/>
          </a:prstGeom>
        </p:spPr>
      </p:pic>
    </p:spTree>
    <p:custDataLst>
      <p:tags r:id="rId1"/>
    </p:custDataLst>
    <p:extLst>
      <p:ext uri="{BB962C8B-B14F-4D97-AF65-F5344CB8AC3E}">
        <p14:creationId xmlns:p14="http://schemas.microsoft.com/office/powerpoint/2010/main" val="11861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42" presetClass="path" presetSubtype="0" accel="50000" decel="50000" fill="hold" grpId="0" nodeType="clickEffect">
                                  <p:stCondLst>
                                    <p:cond delay="0"/>
                                  </p:stCondLst>
                                  <p:childTnLst>
                                    <p:animMotion origin="layout" path="M -4.16667E-7 -3.7037E-7 L -0.35586 -0.19398 " pathEditMode="relative" rAng="0" ptsTypes="AA">
                                      <p:cBhvr>
                                        <p:cTn id="12" dur="2000" fill="hold"/>
                                        <p:tgtEl>
                                          <p:spTgt spid="7"/>
                                        </p:tgtEl>
                                        <p:attrNameLst>
                                          <p:attrName>ppt_x</p:attrName>
                                          <p:attrName>ppt_y</p:attrName>
                                        </p:attrNameLst>
                                      </p:cBhvr>
                                      <p:rCtr x="-17799" y="-9699"/>
                                    </p:animMotion>
                                  </p:childTnLst>
                                </p:cTn>
                              </p:par>
                            </p:childTnLst>
                          </p:cTn>
                        </p:par>
                      </p:childTnLst>
                    </p:cTn>
                  </p:par>
                </p:childTnLst>
              </p:cTn>
              <p:nextCondLst>
                <p:cond evt="onClick" delay="0">
                  <p:tgtEl>
                    <p:spTgt spid="7"/>
                  </p:tgtEl>
                </p:cond>
              </p:nextCondLst>
            </p:seq>
            <p:seq concurrent="1" nextAc="seek">
              <p:cTn id="13" restart="whenNotActive" fill="hold" evtFilter="cancelBubble" nodeType="interactiveSeq">
                <p:stCondLst>
                  <p:cond evt="onClick" delay="0">
                    <p:tgtEl>
                      <p:spTgt spid="5"/>
                    </p:tgtEl>
                  </p:cond>
                </p:stCondLst>
                <p:endSync evt="end" delay="0">
                  <p:rtn val="all"/>
                </p:endSync>
                <p:childTnLst>
                  <p:par>
                    <p:cTn id="14" fill="hold">
                      <p:stCondLst>
                        <p:cond delay="0"/>
                      </p:stCondLst>
                      <p:childTnLst>
                        <p:par>
                          <p:cTn id="15" fill="hold">
                            <p:stCondLst>
                              <p:cond delay="0"/>
                            </p:stCondLst>
                            <p:childTnLst>
                              <p:par>
                                <p:cTn id="16" presetID="42" presetClass="path" presetSubtype="0" accel="50000" decel="50000" fill="hold" grpId="0" nodeType="clickEffect">
                                  <p:stCondLst>
                                    <p:cond delay="0"/>
                                  </p:stCondLst>
                                  <p:childTnLst>
                                    <p:animMotion origin="layout" path="M -4.16667E-7 -3.33333E-6 L -0.22344 0.06644 " pathEditMode="relative" rAng="0" ptsTypes="AA">
                                      <p:cBhvr>
                                        <p:cTn id="17" dur="2000" fill="hold"/>
                                        <p:tgtEl>
                                          <p:spTgt spid="5"/>
                                        </p:tgtEl>
                                        <p:attrNameLst>
                                          <p:attrName>ppt_x</p:attrName>
                                          <p:attrName>ppt_y</p:attrName>
                                        </p:attrNameLst>
                                      </p:cBhvr>
                                      <p:rCtr x="-11172" y="3310"/>
                                    </p:animMotion>
                                  </p:childTnLst>
                                </p:cTn>
                              </p:par>
                            </p:childTnLst>
                          </p:cTn>
                        </p:par>
                      </p:childTnLst>
                    </p:cTn>
                  </p:par>
                </p:childTnLst>
              </p:cTn>
              <p:nextCondLst>
                <p:cond evt="onClick" delay="0">
                  <p:tgtEl>
                    <p:spTgt spid="5"/>
                  </p:tgtEl>
                </p:cond>
              </p:nextCondLst>
            </p:seq>
            <p:seq concurrent="1" nextAc="seek">
              <p:cTn id="18" restart="whenNotActive" fill="hold" evtFilter="cancelBubble" nodeType="interactiveSeq">
                <p:stCondLst>
                  <p:cond evt="onClick" delay="0">
                    <p:tgtEl>
                      <p:spTgt spid="3"/>
                    </p:tgtEl>
                  </p:cond>
                </p:stCondLst>
                <p:endSync evt="end" delay="0">
                  <p:rtn val="all"/>
                </p:endSync>
                <p:childTnLst>
                  <p:par>
                    <p:cTn id="19" fill="hold">
                      <p:stCondLst>
                        <p:cond delay="0"/>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childTnLst>
                          </p:cTn>
                        </p:par>
                      </p:childTnLst>
                    </p:cTn>
                  </p:par>
                </p:childTnLst>
              </p:cTn>
              <p:nextCondLst>
                <p:cond evt="onClick" delay="0">
                  <p:tgtEl>
                    <p:spTgt spid="3"/>
                  </p:tgtEl>
                </p:cond>
              </p:nextCondLst>
            </p:seq>
            <p:seq concurrent="1" nextAc="seek">
              <p:cTn id="23" restart="whenNotActive" fill="hold" evtFilter="cancelBubble" nodeType="interactiveSeq">
                <p:stCondLst>
                  <p:cond evt="onClick" delay="0">
                    <p:tgtEl>
                      <p:spTgt spid="9"/>
                    </p:tgtEl>
                  </p:cond>
                </p:stCondLst>
                <p:endSync evt="end" delay="0">
                  <p:rtn val="all"/>
                </p:endSync>
                <p:childTnLst>
                  <p:par>
                    <p:cTn id="24" fill="hold">
                      <p:stCondLst>
                        <p:cond delay="0"/>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6"/>
                                        </p:tgtEl>
                                        <p:attrNameLst>
                                          <p:attrName>style.visibility</p:attrName>
                                        </p:attrNameLst>
                                      </p:cBhvr>
                                      <p:to>
                                        <p:strVal val="visible"/>
                                      </p:to>
                                    </p:set>
                                  </p:childTnLst>
                                </p:cTn>
                              </p:par>
                            </p:childTnLst>
                          </p:cTn>
                        </p:par>
                      </p:childTnLst>
                    </p:cTn>
                  </p:par>
                </p:childTnLst>
              </p:cTn>
              <p:nextCondLst>
                <p:cond evt="onClick" delay="0">
                  <p:tgtEl>
                    <p:spTgt spid="9"/>
                  </p:tgtEl>
                </p:cond>
              </p:nextCondLst>
            </p:seq>
            <p:seq concurrent="1" nextAc="seek">
              <p:cTn id="28" restart="whenNotActive" fill="hold" evtFilter="cancelBubble" nodeType="interactiveSeq">
                <p:stCondLst>
                  <p:cond evt="onClick" delay="0">
                    <p:tgtEl>
                      <p:spTgt spid="11"/>
                    </p:tgtEl>
                  </p:cond>
                </p:stCondLst>
                <p:endSync evt="end" delay="0">
                  <p:rtn val="all"/>
                </p:endSync>
                <p:childTnLst>
                  <p:par>
                    <p:cTn id="29" fill="hold">
                      <p:stCondLst>
                        <p:cond delay="0"/>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childTnLst>
              </p:cTn>
              <p:nextCondLst>
                <p:cond evt="onClick" delay="0">
                  <p:tgtEl>
                    <p:spTgt spid="11"/>
                  </p:tgtEl>
                </p:cond>
              </p:nextCondLst>
            </p:seq>
          </p:childTnLst>
        </p:cTn>
      </p:par>
    </p:tnLst>
    <p:bldLst>
      <p:bldP spid="5" grpId="0"/>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77"/>
        <p:cNvGrpSpPr/>
        <p:nvPr/>
      </p:nvGrpSpPr>
      <p:grpSpPr>
        <a:xfrm>
          <a:off x="0" y="0"/>
          <a:ext cx="0" cy="0"/>
          <a:chOff x="0" y="0"/>
          <a:chExt cx="0" cy="0"/>
        </a:xfrm>
      </p:grpSpPr>
      <p:sp>
        <p:nvSpPr>
          <p:cNvPr id="34" name="v51">
            <a:extLst>
              <a:ext uri="{FF2B5EF4-FFF2-40B4-BE49-F238E27FC236}">
                <a16:creationId xmlns:a16="http://schemas.microsoft.com/office/drawing/2014/main" id="{A2747C41-AA30-41DC-9CF3-457DF6ADC391}"/>
              </a:ext>
            </a:extLst>
          </p:cNvPr>
          <p:cNvSpPr/>
          <p:nvPr/>
        </p:nvSpPr>
        <p:spPr>
          <a:xfrm>
            <a:off x="9713644" y="5466737"/>
            <a:ext cx="598821" cy="339718"/>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38" name="F52">
            <a:extLst>
              <a:ext uri="{FF2B5EF4-FFF2-40B4-BE49-F238E27FC236}">
                <a16:creationId xmlns:a16="http://schemas.microsoft.com/office/drawing/2014/main" id="{55117AF8-C1B0-4681-A834-6C43CC465782}"/>
              </a:ext>
            </a:extLst>
          </p:cNvPr>
          <p:cNvSpPr/>
          <p:nvPr/>
        </p:nvSpPr>
        <p:spPr>
          <a:xfrm>
            <a:off x="10694643" y="5475788"/>
            <a:ext cx="769621" cy="33971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39" name="v31">
            <a:extLst>
              <a:ext uri="{FF2B5EF4-FFF2-40B4-BE49-F238E27FC236}">
                <a16:creationId xmlns:a16="http://schemas.microsoft.com/office/drawing/2014/main" id="{7F12AA87-0831-4FBE-89F1-000F84FDB0B9}"/>
              </a:ext>
            </a:extLst>
          </p:cNvPr>
          <p:cNvSpPr/>
          <p:nvPr/>
        </p:nvSpPr>
        <p:spPr>
          <a:xfrm>
            <a:off x="2309054" y="3336308"/>
            <a:ext cx="1273695" cy="339718"/>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40" name="F32">
            <a:extLst>
              <a:ext uri="{FF2B5EF4-FFF2-40B4-BE49-F238E27FC236}">
                <a16:creationId xmlns:a16="http://schemas.microsoft.com/office/drawing/2014/main" id="{730FCD77-54BC-48C1-AC60-884EEC426DE7}"/>
              </a:ext>
            </a:extLst>
          </p:cNvPr>
          <p:cNvSpPr/>
          <p:nvPr/>
        </p:nvSpPr>
        <p:spPr>
          <a:xfrm>
            <a:off x="3940119" y="3304211"/>
            <a:ext cx="1415967" cy="33971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36" name="v22">
            <a:extLst>
              <a:ext uri="{FF2B5EF4-FFF2-40B4-BE49-F238E27FC236}">
                <a16:creationId xmlns:a16="http://schemas.microsoft.com/office/drawing/2014/main" id="{B855C07E-8B70-4274-B530-FD6D8AE552AA}"/>
              </a:ext>
            </a:extLst>
          </p:cNvPr>
          <p:cNvSpPr/>
          <p:nvPr/>
        </p:nvSpPr>
        <p:spPr>
          <a:xfrm>
            <a:off x="4259351" y="2482766"/>
            <a:ext cx="1415967" cy="339718"/>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37" name="F21">
            <a:extLst>
              <a:ext uri="{FF2B5EF4-FFF2-40B4-BE49-F238E27FC236}">
                <a16:creationId xmlns:a16="http://schemas.microsoft.com/office/drawing/2014/main" id="{4357B1B7-31CF-4C4C-B3F0-8AFF5B946747}"/>
              </a:ext>
            </a:extLst>
          </p:cNvPr>
          <p:cNvSpPr/>
          <p:nvPr/>
        </p:nvSpPr>
        <p:spPr>
          <a:xfrm>
            <a:off x="2866468" y="2490290"/>
            <a:ext cx="916095" cy="33971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8" name="v11">
            <a:extLst>
              <a:ext uri="{FF2B5EF4-FFF2-40B4-BE49-F238E27FC236}">
                <a16:creationId xmlns:a16="http://schemas.microsoft.com/office/drawing/2014/main" id="{BC5E89A5-55A4-4D1A-B3DC-4B591C84C942}"/>
              </a:ext>
            </a:extLst>
          </p:cNvPr>
          <p:cNvSpPr/>
          <p:nvPr/>
        </p:nvSpPr>
        <p:spPr>
          <a:xfrm>
            <a:off x="3553426" y="1720766"/>
            <a:ext cx="1111170" cy="339718"/>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35" name="F12">
            <a:extLst>
              <a:ext uri="{FF2B5EF4-FFF2-40B4-BE49-F238E27FC236}">
                <a16:creationId xmlns:a16="http://schemas.microsoft.com/office/drawing/2014/main" id="{10F57784-AC0E-4371-ABAA-C8F669274846}"/>
              </a:ext>
            </a:extLst>
          </p:cNvPr>
          <p:cNvSpPr/>
          <p:nvPr/>
        </p:nvSpPr>
        <p:spPr>
          <a:xfrm>
            <a:off x="5087652" y="1699806"/>
            <a:ext cx="617896" cy="33971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41" name="v42">
            <a:extLst>
              <a:ext uri="{FF2B5EF4-FFF2-40B4-BE49-F238E27FC236}">
                <a16:creationId xmlns:a16="http://schemas.microsoft.com/office/drawing/2014/main" id="{3F7FC556-355A-4BC9-91A0-D24B27D08E2F}"/>
              </a:ext>
            </a:extLst>
          </p:cNvPr>
          <p:cNvSpPr/>
          <p:nvPr/>
        </p:nvSpPr>
        <p:spPr>
          <a:xfrm>
            <a:off x="994220" y="4657925"/>
            <a:ext cx="2085167" cy="339718"/>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42" name="F42">
            <a:extLst>
              <a:ext uri="{FF2B5EF4-FFF2-40B4-BE49-F238E27FC236}">
                <a16:creationId xmlns:a16="http://schemas.microsoft.com/office/drawing/2014/main" id="{93EDC978-8100-43FF-8D90-DE37993428B5}"/>
              </a:ext>
            </a:extLst>
          </p:cNvPr>
          <p:cNvSpPr/>
          <p:nvPr/>
        </p:nvSpPr>
        <p:spPr>
          <a:xfrm>
            <a:off x="3529509" y="4657925"/>
            <a:ext cx="891539" cy="339718"/>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979" name="Google Shape;979;gb2ccba204b_1_600"/>
          <p:cNvSpPr txBox="1"/>
          <p:nvPr/>
        </p:nvSpPr>
        <p:spPr>
          <a:xfrm>
            <a:off x="8298" y="1333501"/>
            <a:ext cx="11726501" cy="5226326"/>
          </a:xfrm>
          <a:prstGeom prst="rect">
            <a:avLst/>
          </a:prstGeom>
          <a:noFill/>
          <a:ln>
            <a:noFill/>
          </a:ln>
        </p:spPr>
        <p:txBody>
          <a:bodyPr spcFirstLastPara="1" wrap="square" lIns="91425" tIns="91425" rIns="91425" bIns="91425" anchor="t" anchorCtr="0">
            <a:noAutofit/>
          </a:bodyPr>
          <a:lstStyle/>
          <a:p>
            <a:pPr marL="800100" marR="0" lvl="0" indent="-342900" algn="l" defTabSz="914400" rtl="0" eaLnBrk="1" fontAlgn="auto" latinLnBrk="0" hangingPunct="1">
              <a:lnSpc>
                <a:spcPct val="120000"/>
              </a:lnSpc>
              <a:spcBef>
                <a:spcPts val="1200"/>
              </a:spcBef>
              <a:spcAft>
                <a:spcPts val="1200"/>
              </a:spcAft>
              <a:buClr>
                <a:srgbClr val="1F5FA0"/>
              </a:buClr>
              <a:buSzTx/>
              <a:buFont typeface="Arial" panose="020B0604020202020204" pitchFamily="34" charset="0"/>
              <a:buChar char="•"/>
              <a:tabLst/>
              <a:defRPr/>
            </a:pPr>
            <a:r>
              <a:rPr kumimoji="0" lang="fr-CA"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L'</a:t>
            </a:r>
            <a:r>
              <a:rPr kumimoji="0" lang="fr-CA" sz="2800" b="0" i="0" u="none" strike="noStrike" kern="0" cap="none" spc="0" normalizeH="0" baseline="0" noProof="0" dirty="0">
                <a:ln>
                  <a:noFill/>
                </a:ln>
                <a:solidFill>
                  <a:schemeClr val="accent5">
                    <a:lumMod val="75000"/>
                  </a:schemeClr>
                </a:solidFill>
                <a:effectLst/>
                <a:uLnTx/>
                <a:uFillTx/>
                <a:latin typeface="ScolaScript_N" panose="00000400000000000000" pitchFamily="2" charset="0"/>
                <a:ea typeface="Calibri"/>
                <a:cs typeface="Calibri"/>
                <a:sym typeface="Calibri"/>
              </a:rPr>
              <a:t>entraîneur</a:t>
            </a:r>
            <a:r>
              <a:rPr kumimoji="0" lang="fr-CA" sz="28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Calibri"/>
              </a:rPr>
              <a:t> </a:t>
            </a:r>
            <a:r>
              <a:rPr kumimoji="0" lang="fr-CA"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est </a:t>
            </a:r>
            <a:r>
              <a:rPr kumimoji="0" lang="fr-CA" sz="28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(inquiet / fier)</a:t>
            </a:r>
            <a:r>
              <a:rPr kumimoji="0" lang="fr-CA"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 parce qu’il manque de joueurs.</a:t>
            </a:r>
          </a:p>
          <a:p>
            <a:pPr marL="800100" marR="0" lvl="0" indent="-342900" algn="l" defTabSz="914400" rtl="0" eaLnBrk="1" fontAlgn="auto" latinLnBrk="0" hangingPunct="1">
              <a:lnSpc>
                <a:spcPct val="120000"/>
              </a:lnSpc>
              <a:spcBef>
                <a:spcPts val="1200"/>
              </a:spcBef>
              <a:spcAft>
                <a:spcPts val="1200"/>
              </a:spcAft>
              <a:buClr>
                <a:srgbClr val="1F5FA0"/>
              </a:buClr>
              <a:buSzTx/>
              <a:buFont typeface="Arial" panose="020B0604020202020204" pitchFamily="34" charset="0"/>
              <a:buChar char="•"/>
              <a:tabLst/>
              <a:defRPr/>
            </a:pPr>
            <a:r>
              <a:rPr kumimoji="0" lang="fr-CA" sz="2800" b="0" i="0" u="none" strike="noStrike" kern="0" cap="none" spc="0" normalizeH="0" baseline="0" noProof="0" dirty="0">
                <a:ln>
                  <a:noFill/>
                </a:ln>
                <a:solidFill>
                  <a:schemeClr val="accent5">
                    <a:lumMod val="75000"/>
                  </a:schemeClr>
                </a:solidFill>
                <a:effectLst/>
                <a:uLnTx/>
                <a:uFillTx/>
                <a:latin typeface="ScolaScript_N" panose="00000400000000000000" pitchFamily="2" charset="0"/>
                <a:ea typeface="Calibri"/>
                <a:cs typeface="Calibri"/>
                <a:sym typeface="Calibri"/>
              </a:rPr>
              <a:t>Jessica</a:t>
            </a:r>
            <a:r>
              <a:rPr kumimoji="0" lang="fr-CA" sz="28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Calibri"/>
              </a:rPr>
              <a:t> </a:t>
            </a:r>
            <a:r>
              <a:rPr kumimoji="0" lang="fr-CA"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est </a:t>
            </a:r>
            <a:r>
              <a:rPr kumimoji="0" lang="fr-CA" sz="28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(déçue / heureuse) </a:t>
            </a:r>
            <a:r>
              <a:rPr kumimoji="0" lang="fr-CA"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de participer au match.</a:t>
            </a:r>
            <a:endParaRPr kumimoji="0" lang="fr-CA"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endParaRPr>
          </a:p>
          <a:p>
            <a:pPr marL="800100" marR="0" lvl="0" indent="-342900" algn="l" defTabSz="914400" rtl="0" eaLnBrk="1" fontAlgn="auto" latinLnBrk="0" hangingPunct="1">
              <a:lnSpc>
                <a:spcPct val="120000"/>
              </a:lnSpc>
              <a:spcBef>
                <a:spcPts val="1200"/>
              </a:spcBef>
              <a:spcAft>
                <a:spcPts val="1200"/>
              </a:spcAft>
              <a:buClr>
                <a:srgbClr val="1F5FA0"/>
              </a:buClr>
              <a:buSzTx/>
              <a:buFont typeface="Arial" panose="020B0604020202020204" pitchFamily="34" charset="0"/>
              <a:buChar char="•"/>
              <a:tabLst/>
              <a:defRPr/>
            </a:pPr>
            <a:r>
              <a:rPr kumimoji="0" lang="fr-CA" sz="2800" b="0" i="0" u="none" strike="noStrike" kern="0" cap="none" spc="0" normalizeH="0" baseline="0" noProof="0" dirty="0">
                <a:ln>
                  <a:noFill/>
                </a:ln>
                <a:solidFill>
                  <a:schemeClr val="accent5">
                    <a:lumMod val="75000"/>
                  </a:schemeClr>
                </a:solidFill>
                <a:effectLst/>
                <a:uLnTx/>
                <a:uFillTx/>
                <a:latin typeface="ScolaScript_N" panose="00000400000000000000" pitchFamily="2" charset="0"/>
                <a:ea typeface="Calibri"/>
                <a:cs typeface="Calibri"/>
                <a:sym typeface="Calibri"/>
              </a:rPr>
              <a:t>Elle</a:t>
            </a:r>
            <a:r>
              <a:rPr kumimoji="0" lang="fr-CA" sz="28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Calibri"/>
              </a:rPr>
              <a:t> </a:t>
            </a:r>
            <a:r>
              <a:rPr kumimoji="0" lang="fr-CA"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est (</a:t>
            </a:r>
            <a:r>
              <a:rPr kumimoji="0" lang="fr-CA" sz="28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inquiète / heureuse</a:t>
            </a:r>
            <a:r>
              <a:rPr kumimoji="0" lang="fr-CA"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 d'arriver en retard au match. </a:t>
            </a:r>
            <a:endParaRPr kumimoji="0" lang="fr-CA" sz="28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endParaRPr>
          </a:p>
          <a:p>
            <a:pPr marL="800100" marR="0" lvl="0" indent="-342900" algn="l" defTabSz="914400" rtl="0" eaLnBrk="1" fontAlgn="auto" latinLnBrk="0" hangingPunct="1">
              <a:lnSpc>
                <a:spcPct val="120000"/>
              </a:lnSpc>
              <a:spcBef>
                <a:spcPts val="1200"/>
              </a:spcBef>
              <a:spcAft>
                <a:spcPts val="1200"/>
              </a:spcAft>
              <a:buClr>
                <a:srgbClr val="1F5FA0"/>
              </a:buClr>
              <a:buSzTx/>
              <a:buFont typeface="Arial" panose="020B0604020202020204" pitchFamily="34" charset="0"/>
              <a:buChar char="•"/>
              <a:tabLst/>
              <a:defRPr/>
            </a:pPr>
            <a:r>
              <a:rPr kumimoji="0" lang="fr-CA"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Quand mon</a:t>
            </a:r>
            <a:r>
              <a:rPr kumimoji="0" lang="fr-CA" sz="28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Calibri"/>
              </a:rPr>
              <a:t> </a:t>
            </a:r>
            <a:r>
              <a:rPr kumimoji="0" lang="fr-CA" sz="2800" b="0" i="0" u="none" strike="noStrike" kern="0" cap="none" spc="0" normalizeH="0" baseline="0" noProof="0" dirty="0">
                <a:ln>
                  <a:noFill/>
                </a:ln>
                <a:solidFill>
                  <a:schemeClr val="accent5">
                    <a:lumMod val="75000"/>
                  </a:schemeClr>
                </a:solidFill>
                <a:effectLst/>
                <a:uLnTx/>
                <a:uFillTx/>
                <a:latin typeface="ScolaScript_N" panose="00000400000000000000" pitchFamily="2" charset="0"/>
                <a:ea typeface="Calibri"/>
                <a:cs typeface="Calibri"/>
                <a:sym typeface="Calibri"/>
              </a:rPr>
              <a:t>équipe</a:t>
            </a:r>
            <a:r>
              <a:rPr kumimoji="0" lang="fr-CA" sz="28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Calibri"/>
              </a:rPr>
              <a:t>  </a:t>
            </a:r>
            <a:r>
              <a:rPr kumimoji="0" lang="fr-CA"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a marqué un but, tous les joueurs étaient était </a:t>
            </a:r>
            <a:r>
              <a:rPr kumimoji="0" lang="fr-CA" sz="28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(enthousiastes / déçus). </a:t>
            </a:r>
            <a:endParaRPr kumimoji="0" lang="fr-CA" sz="28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endParaRPr>
          </a:p>
          <a:p>
            <a:pPr marL="800100" marR="0" lvl="0" indent="-342900" algn="l" defTabSz="914400" rtl="0" eaLnBrk="1" fontAlgn="auto" latinLnBrk="0" hangingPunct="1">
              <a:lnSpc>
                <a:spcPct val="120000"/>
              </a:lnSpc>
              <a:spcBef>
                <a:spcPts val="1200"/>
              </a:spcBef>
              <a:spcAft>
                <a:spcPts val="1200"/>
              </a:spcAft>
              <a:buClr>
                <a:srgbClr val="1F5FA0"/>
              </a:buClr>
              <a:buSzTx/>
              <a:buFont typeface="Arial" panose="020B0604020202020204" pitchFamily="34" charset="0"/>
              <a:buChar char="•"/>
              <a:tabLst/>
              <a:defRPr/>
            </a:pPr>
            <a:r>
              <a:rPr kumimoji="0" lang="fr-CA"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Quand ils ont finalement gagné la partie, </a:t>
            </a:r>
            <a:r>
              <a:rPr kumimoji="0" lang="fr-CA" sz="2800" b="0" i="0" u="none" strike="noStrike" kern="0" cap="none" spc="0" normalizeH="0" baseline="0" noProof="0" dirty="0">
                <a:ln>
                  <a:noFill/>
                </a:ln>
                <a:solidFill>
                  <a:schemeClr val="accent5">
                    <a:lumMod val="75000"/>
                  </a:schemeClr>
                </a:solidFill>
                <a:effectLst/>
                <a:uLnTx/>
                <a:uFillTx/>
                <a:latin typeface="ScolaScript_N" panose="00000400000000000000" pitchFamily="2" charset="0"/>
                <a:ea typeface="Calibri"/>
                <a:cs typeface="Calibri"/>
                <a:sym typeface="Calibri"/>
              </a:rPr>
              <a:t>Jamal</a:t>
            </a:r>
            <a:r>
              <a:rPr kumimoji="0" lang="fr-CA" sz="2800" b="0" i="0" u="none" strike="noStrike" kern="0" cap="none" spc="0" normalizeH="0" baseline="0" noProof="0" dirty="0">
                <a:ln>
                  <a:noFill/>
                </a:ln>
                <a:solidFill>
                  <a:srgbClr val="000000"/>
                </a:solidFill>
                <a:effectLst/>
                <a:uLnTx/>
                <a:uFillTx/>
                <a:latin typeface="ScolaScript_N" panose="00000400000000000000" pitchFamily="2" charset="0"/>
                <a:ea typeface="Calibri"/>
                <a:cs typeface="Calibri"/>
                <a:sym typeface="Calibri"/>
              </a:rPr>
              <a:t> </a:t>
            </a:r>
            <a:r>
              <a:rPr kumimoji="0" lang="fr-CA"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était </a:t>
            </a:r>
            <a:r>
              <a:rPr kumimoji="0" lang="fr-CA" sz="28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sym typeface="Calibri"/>
              </a:rPr>
              <a:t>(fier / déçu).</a:t>
            </a:r>
            <a:endParaRPr kumimoji="0" lang="fr-CA" sz="28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Calibri"/>
              <a:cs typeface="Calibri"/>
            </a:endParaRPr>
          </a:p>
        </p:txBody>
      </p:sp>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Lis la phrase et clique sur le mot convenable. </a:t>
            </a:r>
            <a:endPar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endParaRPr>
          </a:p>
        </p:txBody>
      </p:sp>
      <p:sp>
        <p:nvSpPr>
          <p:cNvPr id="6" name="11">
            <a:extLst>
              <a:ext uri="{FF2B5EF4-FFF2-40B4-BE49-F238E27FC236}">
                <a16:creationId xmlns:a16="http://schemas.microsoft.com/office/drawing/2014/main" id="{515AA708-1135-4BA9-BBBB-974D787D2DB9}"/>
              </a:ext>
            </a:extLst>
          </p:cNvPr>
          <p:cNvSpPr/>
          <p:nvPr/>
        </p:nvSpPr>
        <p:spPr>
          <a:xfrm>
            <a:off x="3599727" y="1689904"/>
            <a:ext cx="1111170" cy="370580"/>
          </a:xfrm>
          <a:prstGeom prst="rect">
            <a:avLst/>
          </a:prstGeom>
          <a:solidFill>
            <a:schemeClr val="accent1">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16" name="12">
            <a:extLst>
              <a:ext uri="{FF2B5EF4-FFF2-40B4-BE49-F238E27FC236}">
                <a16:creationId xmlns:a16="http://schemas.microsoft.com/office/drawing/2014/main" id="{9ACBA323-C5B9-466F-BA26-1F0F2F0BC70B}"/>
              </a:ext>
            </a:extLst>
          </p:cNvPr>
          <p:cNvSpPr/>
          <p:nvPr/>
        </p:nvSpPr>
        <p:spPr>
          <a:xfrm>
            <a:off x="5121895" y="1695429"/>
            <a:ext cx="525780" cy="370580"/>
          </a:xfrm>
          <a:prstGeom prst="rect">
            <a:avLst/>
          </a:prstGeom>
          <a:solidFill>
            <a:schemeClr val="accent1">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17" name="21">
            <a:extLst>
              <a:ext uri="{FF2B5EF4-FFF2-40B4-BE49-F238E27FC236}">
                <a16:creationId xmlns:a16="http://schemas.microsoft.com/office/drawing/2014/main" id="{1A8CF80D-A4BC-4B6C-B4B0-BC6E977EE6FC}"/>
              </a:ext>
            </a:extLst>
          </p:cNvPr>
          <p:cNvSpPr/>
          <p:nvPr/>
        </p:nvSpPr>
        <p:spPr>
          <a:xfrm>
            <a:off x="2866900" y="2475238"/>
            <a:ext cx="916095" cy="370580"/>
          </a:xfrm>
          <a:prstGeom prst="rect">
            <a:avLst/>
          </a:prstGeom>
          <a:solidFill>
            <a:schemeClr val="accent1">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20" name="22">
            <a:extLst>
              <a:ext uri="{FF2B5EF4-FFF2-40B4-BE49-F238E27FC236}">
                <a16:creationId xmlns:a16="http://schemas.microsoft.com/office/drawing/2014/main" id="{6AE52577-AC34-4D52-B250-A8505D2782A8}"/>
              </a:ext>
            </a:extLst>
          </p:cNvPr>
          <p:cNvSpPr/>
          <p:nvPr/>
        </p:nvSpPr>
        <p:spPr>
          <a:xfrm>
            <a:off x="4204122" y="2468063"/>
            <a:ext cx="1415968" cy="370580"/>
          </a:xfrm>
          <a:prstGeom prst="rect">
            <a:avLst/>
          </a:prstGeom>
          <a:solidFill>
            <a:schemeClr val="accent1">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21" name="32">
            <a:extLst>
              <a:ext uri="{FF2B5EF4-FFF2-40B4-BE49-F238E27FC236}">
                <a16:creationId xmlns:a16="http://schemas.microsoft.com/office/drawing/2014/main" id="{817CE661-6634-43FF-BB06-15269CB5830B}"/>
              </a:ext>
            </a:extLst>
          </p:cNvPr>
          <p:cNvSpPr/>
          <p:nvPr/>
        </p:nvSpPr>
        <p:spPr>
          <a:xfrm>
            <a:off x="3958299" y="3291863"/>
            <a:ext cx="1333307" cy="370580"/>
          </a:xfrm>
          <a:prstGeom prst="rect">
            <a:avLst/>
          </a:prstGeom>
          <a:solidFill>
            <a:schemeClr val="accent1">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24" name="31">
            <a:extLst>
              <a:ext uri="{FF2B5EF4-FFF2-40B4-BE49-F238E27FC236}">
                <a16:creationId xmlns:a16="http://schemas.microsoft.com/office/drawing/2014/main" id="{6A6E68BA-5236-4FB7-86D8-9D8B5B434B42}"/>
              </a:ext>
            </a:extLst>
          </p:cNvPr>
          <p:cNvSpPr/>
          <p:nvPr/>
        </p:nvSpPr>
        <p:spPr>
          <a:xfrm>
            <a:off x="2213130" y="3320799"/>
            <a:ext cx="1333308" cy="370580"/>
          </a:xfrm>
          <a:prstGeom prst="rect">
            <a:avLst/>
          </a:prstGeom>
          <a:solidFill>
            <a:schemeClr val="accent1">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25" name="41">
            <a:extLst>
              <a:ext uri="{FF2B5EF4-FFF2-40B4-BE49-F238E27FC236}">
                <a16:creationId xmlns:a16="http://schemas.microsoft.com/office/drawing/2014/main" id="{DCB76A6D-53AE-413C-AF0B-382FF78E55A0}"/>
              </a:ext>
            </a:extLst>
          </p:cNvPr>
          <p:cNvSpPr/>
          <p:nvPr/>
        </p:nvSpPr>
        <p:spPr>
          <a:xfrm>
            <a:off x="927420" y="4633889"/>
            <a:ext cx="2085167" cy="370580"/>
          </a:xfrm>
          <a:prstGeom prst="rect">
            <a:avLst/>
          </a:prstGeom>
          <a:solidFill>
            <a:schemeClr val="accent1">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28" name="42">
            <a:extLst>
              <a:ext uri="{FF2B5EF4-FFF2-40B4-BE49-F238E27FC236}">
                <a16:creationId xmlns:a16="http://schemas.microsoft.com/office/drawing/2014/main" id="{A30C3D4F-EF3F-4479-A190-A03EAE37B6E9}"/>
              </a:ext>
            </a:extLst>
          </p:cNvPr>
          <p:cNvSpPr/>
          <p:nvPr/>
        </p:nvSpPr>
        <p:spPr>
          <a:xfrm>
            <a:off x="3549596" y="4613235"/>
            <a:ext cx="853441" cy="370580"/>
          </a:xfrm>
          <a:prstGeom prst="rect">
            <a:avLst/>
          </a:prstGeom>
          <a:solidFill>
            <a:schemeClr val="accent1">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29" name="51">
            <a:extLst>
              <a:ext uri="{FF2B5EF4-FFF2-40B4-BE49-F238E27FC236}">
                <a16:creationId xmlns:a16="http://schemas.microsoft.com/office/drawing/2014/main" id="{027142B5-5115-4ED7-B2B7-0F09C9309FD5}"/>
              </a:ext>
            </a:extLst>
          </p:cNvPr>
          <p:cNvSpPr/>
          <p:nvPr/>
        </p:nvSpPr>
        <p:spPr>
          <a:xfrm>
            <a:off x="9713644" y="5442845"/>
            <a:ext cx="598820" cy="370580"/>
          </a:xfrm>
          <a:prstGeom prst="rect">
            <a:avLst/>
          </a:prstGeom>
          <a:solidFill>
            <a:schemeClr val="accent1">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sp>
        <p:nvSpPr>
          <p:cNvPr id="32" name="52">
            <a:extLst>
              <a:ext uri="{FF2B5EF4-FFF2-40B4-BE49-F238E27FC236}">
                <a16:creationId xmlns:a16="http://schemas.microsoft.com/office/drawing/2014/main" id="{83734EDF-7079-4339-85A6-5DC491DC2A2A}"/>
              </a:ext>
            </a:extLst>
          </p:cNvPr>
          <p:cNvSpPr/>
          <p:nvPr/>
        </p:nvSpPr>
        <p:spPr>
          <a:xfrm>
            <a:off x="10741788" y="5445978"/>
            <a:ext cx="769620" cy="370580"/>
          </a:xfrm>
          <a:prstGeom prst="rect">
            <a:avLst/>
          </a:prstGeom>
          <a:solidFill>
            <a:schemeClr val="accent1">
              <a:alpha val="1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colaScript_N" panose="00000400000000000000" pitchFamily="2" charset="0"/>
            </a:endParaRPr>
          </a:p>
        </p:txBody>
      </p:sp>
      <p:pic>
        <p:nvPicPr>
          <p:cNvPr id="43" name="Picture 42">
            <a:extLst>
              <a:ext uri="{FF2B5EF4-FFF2-40B4-BE49-F238E27FC236}">
                <a16:creationId xmlns:a16="http://schemas.microsoft.com/office/drawing/2014/main" id="{30D05E0F-FA9F-4969-AEF6-D6A590979D7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20260350" flipH="1">
            <a:off x="11435347" y="6100198"/>
            <a:ext cx="753307" cy="753307"/>
          </a:xfrm>
          <a:prstGeom prst="rect">
            <a:avLst/>
          </a:prstGeom>
        </p:spPr>
      </p:pic>
    </p:spTree>
    <p:custDataLst>
      <p:tags r:id="rId1"/>
    </p:custDataLst>
    <p:extLst>
      <p:ext uri="{BB962C8B-B14F-4D97-AF65-F5344CB8AC3E}">
        <p14:creationId xmlns:p14="http://schemas.microsoft.com/office/powerpoint/2010/main" val="3187094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ipe(left)">
                                      <p:cBhvr>
                                        <p:cTn id="13" dur="500"/>
                                        <p:tgtEl>
                                          <p:spTgt spid="8"/>
                                        </p:tgtEl>
                                      </p:cBhvr>
                                    </p:animEffect>
                                  </p:childTnLst>
                                </p:cTn>
                              </p:par>
                            </p:childTnLst>
                          </p:cTn>
                        </p:par>
                      </p:childTnLst>
                    </p:cTn>
                  </p:par>
                </p:childTnLst>
              </p:cTn>
              <p:nextCondLst>
                <p:cond evt="onClick" delay="0">
                  <p:tgtEl>
                    <p:spTgt spid="6"/>
                  </p:tgtEl>
                </p:cond>
              </p:nextCondLst>
            </p:seq>
            <p:seq concurrent="1" nextAc="seek">
              <p:cTn id="14" restart="whenNotActive" fill="hold" evtFilter="cancelBubble" nodeType="interactiveSeq">
                <p:stCondLst>
                  <p:cond evt="onClick" delay="0">
                    <p:tgtEl>
                      <p:spTgt spid="16"/>
                    </p:tgtEl>
                  </p:cond>
                </p:stCondLst>
                <p:endSync evt="end" delay="0">
                  <p:rtn val="all"/>
                </p:endSync>
                <p:childTnLst>
                  <p:par>
                    <p:cTn id="15" fill="hold">
                      <p:stCondLst>
                        <p:cond delay="0"/>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wipe(left)">
                                      <p:cBhvr>
                                        <p:cTn id="19" dur="500"/>
                                        <p:tgtEl>
                                          <p:spTgt spid="35"/>
                                        </p:tgtEl>
                                      </p:cBhvr>
                                    </p:animEffect>
                                  </p:childTnLst>
                                </p:cTn>
                              </p:par>
                            </p:childTnLst>
                          </p:cTn>
                        </p:par>
                      </p:childTnLst>
                    </p:cTn>
                  </p:par>
                </p:childTnLst>
              </p:cTn>
              <p:nextCondLst>
                <p:cond evt="onClick" delay="0">
                  <p:tgtEl>
                    <p:spTgt spid="16"/>
                  </p:tgtEl>
                </p:cond>
              </p:nextCondLst>
            </p:seq>
            <p:seq concurrent="1" nextAc="seek">
              <p:cTn id="20" restart="whenNotActive" fill="hold" evtFilter="cancelBubble" nodeType="interactiveSeq">
                <p:stCondLst>
                  <p:cond evt="onClick" delay="0">
                    <p:tgtEl>
                      <p:spTgt spid="20"/>
                    </p:tgtEl>
                  </p:cond>
                </p:stCondLst>
                <p:endSync evt="end" delay="0">
                  <p:rtn val="all"/>
                </p:endSync>
                <p:childTnLst>
                  <p:par>
                    <p:cTn id="21" fill="hold">
                      <p:stCondLst>
                        <p:cond delay="0"/>
                      </p:stCondLst>
                      <p:childTnLst>
                        <p:par>
                          <p:cTn id="22" fill="hold">
                            <p:stCondLst>
                              <p:cond delay="0"/>
                            </p:stCondLst>
                            <p:childTnLst>
                              <p:par>
                                <p:cTn id="23" presetID="22" presetClass="entr" presetSubtype="8" fill="hold" grpId="0" nodeType="clickEffect">
                                  <p:stCondLst>
                                    <p:cond delay="0"/>
                                  </p:stCondLst>
                                  <p:childTnLst>
                                    <p:set>
                                      <p:cBhvr>
                                        <p:cTn id="24" dur="1" fill="hold">
                                          <p:stCondLst>
                                            <p:cond delay="0"/>
                                          </p:stCondLst>
                                        </p:cTn>
                                        <p:tgtEl>
                                          <p:spTgt spid="36"/>
                                        </p:tgtEl>
                                        <p:attrNameLst>
                                          <p:attrName>style.visibility</p:attrName>
                                        </p:attrNameLst>
                                      </p:cBhvr>
                                      <p:to>
                                        <p:strVal val="visible"/>
                                      </p:to>
                                    </p:set>
                                    <p:animEffect transition="in" filter="wipe(left)">
                                      <p:cBhvr>
                                        <p:cTn id="25" dur="500"/>
                                        <p:tgtEl>
                                          <p:spTgt spid="36"/>
                                        </p:tgtEl>
                                      </p:cBhvr>
                                    </p:animEffect>
                                  </p:childTnLst>
                                </p:cTn>
                              </p:par>
                            </p:childTnLst>
                          </p:cTn>
                        </p:par>
                      </p:childTnLst>
                    </p:cTn>
                  </p:par>
                </p:childTnLst>
              </p:cTn>
              <p:nextCondLst>
                <p:cond evt="onClick" delay="0">
                  <p:tgtEl>
                    <p:spTgt spid="20"/>
                  </p:tgtEl>
                </p:cond>
              </p:nextCondLst>
            </p:seq>
            <p:seq concurrent="1" nextAc="seek">
              <p:cTn id="26" restart="whenNotActive" fill="hold" evtFilter="cancelBubble" nodeType="interactiveSeq">
                <p:stCondLst>
                  <p:cond evt="onClick" delay="0">
                    <p:tgtEl>
                      <p:spTgt spid="17"/>
                    </p:tgtEl>
                  </p:cond>
                </p:stCondLst>
                <p:endSync evt="end" delay="0">
                  <p:rtn val="all"/>
                </p:endSync>
                <p:childTnLst>
                  <p:par>
                    <p:cTn id="27" fill="hold">
                      <p:stCondLst>
                        <p:cond delay="0"/>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wipe(left)">
                                      <p:cBhvr>
                                        <p:cTn id="31" dur="500"/>
                                        <p:tgtEl>
                                          <p:spTgt spid="37"/>
                                        </p:tgtEl>
                                      </p:cBhvr>
                                    </p:animEffect>
                                  </p:childTnLst>
                                </p:cTn>
                              </p:par>
                            </p:childTnLst>
                          </p:cTn>
                        </p:par>
                      </p:childTnLst>
                    </p:cTn>
                  </p:par>
                </p:childTnLst>
              </p:cTn>
              <p:nextCondLst>
                <p:cond evt="onClick" delay="0">
                  <p:tgtEl>
                    <p:spTgt spid="17"/>
                  </p:tgtEl>
                </p:cond>
              </p:nextCondLst>
            </p:seq>
            <p:seq concurrent="1" nextAc="seek">
              <p:cTn id="32" restart="whenNotActive" fill="hold" evtFilter="cancelBubble" nodeType="interactiveSeq">
                <p:stCondLst>
                  <p:cond evt="onClick" delay="0">
                    <p:tgtEl>
                      <p:spTgt spid="24"/>
                    </p:tgtEl>
                  </p:cond>
                </p:stCondLst>
                <p:endSync evt="end" delay="0">
                  <p:rtn val="all"/>
                </p:endSync>
                <p:childTnLst>
                  <p:par>
                    <p:cTn id="33" fill="hold">
                      <p:stCondLst>
                        <p:cond delay="0"/>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wipe(left)">
                                      <p:cBhvr>
                                        <p:cTn id="37" dur="500"/>
                                        <p:tgtEl>
                                          <p:spTgt spid="39"/>
                                        </p:tgtEl>
                                      </p:cBhvr>
                                    </p:animEffect>
                                  </p:childTnLst>
                                </p:cTn>
                              </p:par>
                            </p:childTnLst>
                          </p:cTn>
                        </p:par>
                      </p:childTnLst>
                    </p:cTn>
                  </p:par>
                </p:childTnLst>
              </p:cTn>
              <p:nextCondLst>
                <p:cond evt="onClick" delay="0">
                  <p:tgtEl>
                    <p:spTgt spid="24"/>
                  </p:tgtEl>
                </p:cond>
              </p:nextCondLst>
            </p:seq>
            <p:seq concurrent="1" nextAc="seek">
              <p:cTn id="38" restart="whenNotActive" fill="hold" evtFilter="cancelBubble" nodeType="interactiveSeq">
                <p:stCondLst>
                  <p:cond evt="onClick" delay="0">
                    <p:tgtEl>
                      <p:spTgt spid="21"/>
                    </p:tgtEl>
                  </p:cond>
                </p:stCondLst>
                <p:endSync evt="end" delay="0">
                  <p:rtn val="all"/>
                </p:endSync>
                <p:childTnLst>
                  <p:par>
                    <p:cTn id="39" fill="hold">
                      <p:stCondLst>
                        <p:cond delay="0"/>
                      </p:stCondLst>
                      <p:childTnLst>
                        <p:par>
                          <p:cTn id="40" fill="hold">
                            <p:stCondLst>
                              <p:cond delay="0"/>
                            </p:stCondLst>
                            <p:childTnLst>
                              <p:par>
                                <p:cTn id="41" presetID="22" presetClass="entr" presetSubtype="8" fill="hold" grpId="0" nodeType="clickEffect">
                                  <p:stCondLst>
                                    <p:cond delay="0"/>
                                  </p:stCondLst>
                                  <p:childTnLst>
                                    <p:set>
                                      <p:cBhvr>
                                        <p:cTn id="42" dur="1" fill="hold">
                                          <p:stCondLst>
                                            <p:cond delay="0"/>
                                          </p:stCondLst>
                                        </p:cTn>
                                        <p:tgtEl>
                                          <p:spTgt spid="40"/>
                                        </p:tgtEl>
                                        <p:attrNameLst>
                                          <p:attrName>style.visibility</p:attrName>
                                        </p:attrNameLst>
                                      </p:cBhvr>
                                      <p:to>
                                        <p:strVal val="visible"/>
                                      </p:to>
                                    </p:set>
                                    <p:animEffect transition="in" filter="wipe(left)">
                                      <p:cBhvr>
                                        <p:cTn id="43" dur="500"/>
                                        <p:tgtEl>
                                          <p:spTgt spid="40"/>
                                        </p:tgtEl>
                                      </p:cBhvr>
                                    </p:animEffect>
                                  </p:childTnLst>
                                </p:cTn>
                              </p:par>
                            </p:childTnLst>
                          </p:cTn>
                        </p:par>
                      </p:childTnLst>
                    </p:cTn>
                  </p:par>
                </p:childTnLst>
              </p:cTn>
              <p:nextCondLst>
                <p:cond evt="onClick" delay="0">
                  <p:tgtEl>
                    <p:spTgt spid="21"/>
                  </p:tgtEl>
                </p:cond>
              </p:nextCondLst>
            </p:seq>
            <p:seq concurrent="1" nextAc="seek">
              <p:cTn id="44" restart="whenNotActive" fill="hold" evtFilter="cancelBubble" nodeType="interactiveSeq">
                <p:stCondLst>
                  <p:cond evt="onClick" delay="0">
                    <p:tgtEl>
                      <p:spTgt spid="28"/>
                    </p:tgtEl>
                  </p:cond>
                </p:stCondLst>
                <p:endSync evt="end" delay="0">
                  <p:rtn val="all"/>
                </p:endSync>
                <p:childTnLst>
                  <p:par>
                    <p:cTn id="45" fill="hold">
                      <p:stCondLst>
                        <p:cond delay="0"/>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42"/>
                                        </p:tgtEl>
                                        <p:attrNameLst>
                                          <p:attrName>style.visibility</p:attrName>
                                        </p:attrNameLst>
                                      </p:cBhvr>
                                      <p:to>
                                        <p:strVal val="visible"/>
                                      </p:to>
                                    </p:set>
                                    <p:animEffect transition="in" filter="wipe(left)">
                                      <p:cBhvr>
                                        <p:cTn id="49" dur="500"/>
                                        <p:tgtEl>
                                          <p:spTgt spid="42"/>
                                        </p:tgtEl>
                                      </p:cBhvr>
                                    </p:animEffect>
                                  </p:childTnLst>
                                </p:cTn>
                              </p:par>
                            </p:childTnLst>
                          </p:cTn>
                        </p:par>
                      </p:childTnLst>
                    </p:cTn>
                  </p:par>
                </p:childTnLst>
              </p:cTn>
              <p:nextCondLst>
                <p:cond evt="onClick" delay="0">
                  <p:tgtEl>
                    <p:spTgt spid="28"/>
                  </p:tgtEl>
                </p:cond>
              </p:nextCondLst>
            </p:seq>
            <p:seq concurrent="1" nextAc="seek">
              <p:cTn id="50" restart="whenNotActive" fill="hold" evtFilter="cancelBubble" nodeType="interactiveSeq">
                <p:stCondLst>
                  <p:cond evt="onClick" delay="0">
                    <p:tgtEl>
                      <p:spTgt spid="25"/>
                    </p:tgtEl>
                  </p:cond>
                </p:stCondLst>
                <p:endSync evt="end" delay="0">
                  <p:rtn val="all"/>
                </p:endSync>
                <p:childTnLst>
                  <p:par>
                    <p:cTn id="51" fill="hold">
                      <p:stCondLst>
                        <p:cond delay="0"/>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left)">
                                      <p:cBhvr>
                                        <p:cTn id="55" dur="500"/>
                                        <p:tgtEl>
                                          <p:spTgt spid="41"/>
                                        </p:tgtEl>
                                      </p:cBhvr>
                                    </p:animEffect>
                                  </p:childTnLst>
                                </p:cTn>
                              </p:par>
                            </p:childTnLst>
                          </p:cTn>
                        </p:par>
                      </p:childTnLst>
                    </p:cTn>
                  </p:par>
                </p:childTnLst>
              </p:cTn>
              <p:nextCondLst>
                <p:cond evt="onClick" delay="0">
                  <p:tgtEl>
                    <p:spTgt spid="25"/>
                  </p:tgtEl>
                </p:cond>
              </p:nextCondLst>
            </p:seq>
            <p:seq concurrent="1" nextAc="seek">
              <p:cTn id="56" restart="whenNotActive" fill="hold" evtFilter="cancelBubble" nodeType="interactiveSeq">
                <p:stCondLst>
                  <p:cond evt="onClick" delay="0">
                    <p:tgtEl>
                      <p:spTgt spid="29"/>
                    </p:tgtEl>
                  </p:cond>
                </p:stCondLst>
                <p:endSync evt="end" delay="0">
                  <p:rtn val="all"/>
                </p:endSync>
                <p:childTnLst>
                  <p:par>
                    <p:cTn id="57" fill="hold">
                      <p:stCondLst>
                        <p:cond delay="0"/>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wipe(left)">
                                      <p:cBhvr>
                                        <p:cTn id="61" dur="500"/>
                                        <p:tgtEl>
                                          <p:spTgt spid="34"/>
                                        </p:tgtEl>
                                      </p:cBhvr>
                                    </p:animEffect>
                                  </p:childTnLst>
                                </p:cTn>
                              </p:par>
                            </p:childTnLst>
                          </p:cTn>
                        </p:par>
                      </p:childTnLst>
                    </p:cTn>
                  </p:par>
                </p:childTnLst>
              </p:cTn>
              <p:nextCondLst>
                <p:cond evt="onClick" delay="0">
                  <p:tgtEl>
                    <p:spTgt spid="29"/>
                  </p:tgtEl>
                </p:cond>
              </p:nextCondLst>
            </p:seq>
            <p:seq concurrent="1" nextAc="seek">
              <p:cTn id="62" restart="whenNotActive" fill="hold" evtFilter="cancelBubble" nodeType="interactiveSeq">
                <p:stCondLst>
                  <p:cond evt="onClick" delay="0">
                    <p:tgtEl>
                      <p:spTgt spid="32"/>
                    </p:tgtEl>
                  </p:cond>
                </p:stCondLst>
                <p:endSync evt="end" delay="0">
                  <p:rtn val="all"/>
                </p:endSync>
                <p:childTnLst>
                  <p:par>
                    <p:cTn id="63" fill="hold">
                      <p:stCondLst>
                        <p:cond delay="0"/>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38"/>
                                        </p:tgtEl>
                                        <p:attrNameLst>
                                          <p:attrName>style.visibility</p:attrName>
                                        </p:attrNameLst>
                                      </p:cBhvr>
                                      <p:to>
                                        <p:strVal val="visible"/>
                                      </p:to>
                                    </p:set>
                                    <p:animEffect transition="in" filter="wipe(left)">
                                      <p:cBhvr>
                                        <p:cTn id="67" dur="500"/>
                                        <p:tgtEl>
                                          <p:spTgt spid="38"/>
                                        </p:tgtEl>
                                      </p:cBhvr>
                                    </p:animEffect>
                                  </p:childTnLst>
                                </p:cTn>
                              </p:par>
                            </p:childTnLst>
                          </p:cTn>
                        </p:par>
                      </p:childTnLst>
                    </p:cTn>
                  </p:par>
                </p:childTnLst>
              </p:cTn>
              <p:nextCondLst>
                <p:cond evt="onClick" delay="0">
                  <p:tgtEl>
                    <p:spTgt spid="32"/>
                  </p:tgtEl>
                </p:cond>
              </p:nextCondLst>
            </p:seq>
          </p:childTnLst>
        </p:cTn>
      </p:par>
    </p:tnLst>
    <p:bldLst>
      <p:bldP spid="34" grpId="0" animBg="1"/>
      <p:bldP spid="38" grpId="0" animBg="1"/>
      <p:bldP spid="39" grpId="0" animBg="1"/>
      <p:bldP spid="40" grpId="0" animBg="1"/>
      <p:bldP spid="36" grpId="0" animBg="1"/>
      <p:bldP spid="37" grpId="0" animBg="1"/>
      <p:bldP spid="8" grpId="0" animBg="1"/>
      <p:bldP spid="35" grpId="0" animBg="1"/>
      <p:bldP spid="41" grpId="0" animBg="1"/>
      <p:bldP spid="4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blue sky with clouds&#10;&#10;Description automatically generated with low confidence">
            <a:extLst>
              <a:ext uri="{FF2B5EF4-FFF2-40B4-BE49-F238E27FC236}">
                <a16:creationId xmlns:a16="http://schemas.microsoft.com/office/drawing/2014/main" id="{FEC469EE-6824-4F7C-B588-9509077B7A3F}"/>
              </a:ext>
            </a:extLst>
          </p:cNvPr>
          <p:cNvPicPr>
            <a:picLocks noChangeAspect="1"/>
          </p:cNvPicPr>
          <p:nvPr/>
        </p:nvPicPr>
        <p:blipFill>
          <a:blip r:embed="rId4">
            <a:alphaModFix amt="70000"/>
          </a:blip>
          <a:stretch>
            <a:fillRect/>
          </a:stretch>
        </p:blipFill>
        <p:spPr>
          <a:xfrm>
            <a:off x="-51386" y="1003559"/>
            <a:ext cx="12243386" cy="5854441"/>
          </a:xfrm>
          <a:prstGeom prst="rect">
            <a:avLst/>
          </a:prstGeom>
        </p:spPr>
      </p:pic>
      <p:sp>
        <p:nvSpPr>
          <p:cNvPr id="4" name="Rectangle 3">
            <a:extLst>
              <a:ext uri="{FF2B5EF4-FFF2-40B4-BE49-F238E27FC236}">
                <a16:creationId xmlns:a16="http://schemas.microsoft.com/office/drawing/2014/main" id="{6886B6A6-BA1A-4AF6-B97D-12862068F774}"/>
              </a:ext>
            </a:extLst>
          </p:cNvPr>
          <p:cNvSpPr/>
          <p:nvPr/>
        </p:nvSpPr>
        <p:spPr>
          <a:xfrm>
            <a:off x="514715" y="1588333"/>
            <a:ext cx="3210401" cy="4375586"/>
          </a:xfrm>
          <a:prstGeom prst="rect">
            <a:avLst/>
          </a:prstGeom>
          <a:solidFill>
            <a:schemeClr val="bg1"/>
          </a:solidFill>
          <a:ln w="12700">
            <a:solidFill>
              <a:srgbClr val="FFC000"/>
            </a:solidFill>
          </a:ln>
          <a:effectLst>
            <a:outerShdw blurRad="63500" sx="102000" sy="102000" algn="ctr"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Tu t'es réconcilié avec ton meilleur ami.  </a:t>
            </a:r>
            <a:r>
              <a:rPr kumimoji="0" lang="fr-FR" sz="1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ScolaScript_N" panose="00000400000000000000" pitchFamily="2" charset="0"/>
              <a:ea typeface="+mn-ea"/>
            </a:endParaRPr>
          </a:p>
        </p:txBody>
      </p:sp>
      <p:sp>
        <p:nvSpPr>
          <p:cNvPr id="6" name="Rectangle 5">
            <a:extLst>
              <a:ext uri="{FF2B5EF4-FFF2-40B4-BE49-F238E27FC236}">
                <a16:creationId xmlns:a16="http://schemas.microsoft.com/office/drawing/2014/main" id="{78314CB5-38C7-45F6-9FFC-954EDE90CEE9}"/>
              </a:ext>
            </a:extLst>
          </p:cNvPr>
          <p:cNvSpPr/>
          <p:nvPr/>
        </p:nvSpPr>
        <p:spPr>
          <a:xfrm>
            <a:off x="4211069" y="1588334"/>
            <a:ext cx="3477947" cy="4375586"/>
          </a:xfrm>
          <a:prstGeom prst="rect">
            <a:avLst/>
          </a:prstGeom>
          <a:solidFill>
            <a:schemeClr val="bg1"/>
          </a:solidFill>
          <a:ln w="12700">
            <a:solidFill>
              <a:srgbClr val="FFC000"/>
            </a:solidFill>
          </a:ln>
          <a:effectLst>
            <a:outerShdw blurRad="63500" sx="102000" sy="102000" algn="ctr"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Tu es obligé de rester à la maison pour aider maman à faire le ménage. </a:t>
            </a:r>
            <a:r>
              <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ea typeface="+mn-ea"/>
              </a:rPr>
              <a:t>  </a:t>
            </a:r>
            <a:r>
              <a:rPr kumimoji="0" lang="fr-FR" sz="1800" b="0" i="0" u="none" strike="noStrike" kern="1200" cap="none" spc="0" normalizeH="0" baseline="0" noProof="0" dirty="0">
                <a:ln>
                  <a:noFill/>
                </a:ln>
                <a:solidFill>
                  <a:srgbClr val="FFFFFF"/>
                </a:solidFill>
                <a:effectLst/>
                <a:uLnTx/>
                <a:uFillTx/>
                <a:latin typeface="ScolaScript_N" panose="00000400000000000000" pitchFamily="2" charset="0"/>
                <a:ea typeface="+mn-ea"/>
              </a:rPr>
              <a:t> </a:t>
            </a:r>
            <a:endPar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ScolaScript_N" panose="00000400000000000000" pitchFamily="2" charset="0"/>
              <a:ea typeface="+mn-ea"/>
            </a:endParaRPr>
          </a:p>
        </p:txBody>
      </p:sp>
      <p:pic>
        <p:nvPicPr>
          <p:cNvPr id="7" name="Image 7">
            <a:extLst>
              <a:ext uri="{FF2B5EF4-FFF2-40B4-BE49-F238E27FC236}">
                <a16:creationId xmlns:a16="http://schemas.microsoft.com/office/drawing/2014/main" id="{389F8CB6-4754-4E45-80E9-69772801F53C}"/>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1296723" y="1810563"/>
            <a:ext cx="1566238" cy="1905000"/>
          </a:xfrm>
          <a:prstGeom prst="rect">
            <a:avLst/>
          </a:prstGeom>
        </p:spPr>
      </p:pic>
      <p:sp>
        <p:nvSpPr>
          <p:cNvPr id="8" name="Rectangle 7">
            <a:extLst>
              <a:ext uri="{FF2B5EF4-FFF2-40B4-BE49-F238E27FC236}">
                <a16:creationId xmlns:a16="http://schemas.microsoft.com/office/drawing/2014/main" id="{9A2B1DA6-FBFA-427D-8C54-1A3DC951C694}"/>
              </a:ext>
            </a:extLst>
          </p:cNvPr>
          <p:cNvSpPr/>
          <p:nvPr/>
        </p:nvSpPr>
        <p:spPr>
          <a:xfrm>
            <a:off x="8174968" y="1588334"/>
            <a:ext cx="3407432" cy="4375586"/>
          </a:xfrm>
          <a:prstGeom prst="rect">
            <a:avLst/>
          </a:prstGeom>
          <a:solidFill>
            <a:schemeClr val="bg1"/>
          </a:solidFill>
          <a:ln w="12700">
            <a:solidFill>
              <a:srgbClr val="FFC000"/>
            </a:solidFill>
          </a:ln>
          <a:effectLst>
            <a:outerShdw blurRad="63500" sx="102000" sy="102000" algn="ctr" rotWithShape="0">
              <a:prstClr val="black">
                <a:alpha val="40000"/>
              </a:prstClr>
            </a:out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ea typeface="+mn-ea"/>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Ton école organise une sortie au parc d'attraction.</a:t>
            </a:r>
            <a:r>
              <a:rPr kumimoji="0" lang="fr-FR" sz="2800" b="0" i="0" u="none" strike="noStrike" kern="1200" cap="none" spc="0" normalizeH="0" baseline="0" noProof="0" dirty="0">
                <a:ln>
                  <a:noFill/>
                </a:ln>
                <a:solidFill>
                  <a:srgbClr val="000000"/>
                </a:solidFill>
                <a:effectLst/>
                <a:uLnTx/>
                <a:uFillTx/>
                <a:latin typeface="ScolaScript_N" panose="00000400000000000000" pitchFamily="2" charset="0"/>
                <a:ea typeface="+mn-ea"/>
              </a:rPr>
              <a:t>  </a:t>
            </a:r>
            <a:r>
              <a:rPr kumimoji="0" lang="fr-FR" sz="1800" b="0" i="0" u="none" strike="noStrike" kern="1200" cap="none" spc="0" normalizeH="0" baseline="0" noProof="0" dirty="0">
                <a:ln>
                  <a:noFill/>
                </a:ln>
                <a:solidFill>
                  <a:srgbClr val="FFFFFF"/>
                </a:solidFill>
                <a:effectLst/>
                <a:uLnTx/>
                <a:uFillTx/>
                <a:latin typeface="ScolaScript_N" panose="00000400000000000000" pitchFamily="2" charset="0"/>
                <a:ea typeface="+mn-ea"/>
              </a:rPr>
              <a:t> </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FFFFFF"/>
              </a:solidFill>
              <a:effectLst/>
              <a:uLnTx/>
              <a:uFillTx/>
              <a:latin typeface="ScolaScript_N" panose="00000400000000000000" pitchFamily="2" charset="0"/>
              <a:ea typeface="+mn-ea"/>
            </a:endParaRPr>
          </a:p>
        </p:txBody>
      </p:sp>
      <p:pic>
        <p:nvPicPr>
          <p:cNvPr id="9" name="Image 9">
            <a:extLst>
              <a:ext uri="{FF2B5EF4-FFF2-40B4-BE49-F238E27FC236}">
                <a16:creationId xmlns:a16="http://schemas.microsoft.com/office/drawing/2014/main" id="{3FEB61D7-9A8A-4BC2-A842-08E508EA3B31}"/>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t="-1892" b="-2689"/>
          <a:stretch/>
        </p:blipFill>
        <p:spPr>
          <a:xfrm>
            <a:off x="5059275" y="1744523"/>
            <a:ext cx="1781533" cy="1971040"/>
          </a:xfrm>
          <a:prstGeom prst="rect">
            <a:avLst/>
          </a:prstGeom>
        </p:spPr>
      </p:pic>
      <p:pic>
        <p:nvPicPr>
          <p:cNvPr id="10" name="Image 10">
            <a:extLst>
              <a:ext uri="{FF2B5EF4-FFF2-40B4-BE49-F238E27FC236}">
                <a16:creationId xmlns:a16="http://schemas.microsoft.com/office/drawing/2014/main" id="{507A72C7-1073-44BB-8F2F-292C8FCDB35D}"/>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8659484" y="1904016"/>
            <a:ext cx="2743200" cy="1811547"/>
          </a:xfrm>
          <a:prstGeom prst="rect">
            <a:avLst/>
          </a:prstGeom>
        </p:spPr>
      </p:pic>
      <p:sp>
        <p:nvSpPr>
          <p:cNvPr id="3" name="TextBox 2">
            <a:extLst>
              <a:ext uri="{FF2B5EF4-FFF2-40B4-BE49-F238E27FC236}">
                <a16:creationId xmlns:a16="http://schemas.microsoft.com/office/drawing/2014/main" id="{8F0A03BA-F8AF-4144-B6E5-AB739DA4EF20}"/>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Lis la phrase et clique sur le mot convenable. </a:t>
            </a:r>
            <a:endPar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endParaRPr>
          </a:p>
        </p:txBody>
      </p:sp>
      <p:sp>
        <p:nvSpPr>
          <p:cNvPr id="2" name="TextBox 2">
            <a:extLst>
              <a:ext uri="{FF2B5EF4-FFF2-40B4-BE49-F238E27FC236}">
                <a16:creationId xmlns:a16="http://schemas.microsoft.com/office/drawing/2014/main" id="{AB1A8701-FDFC-4CED-AB17-4D96BAE70398}"/>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rPr>
              <a:t>Exprime tes émotions.</a:t>
            </a:r>
          </a:p>
        </p:txBody>
      </p:sp>
    </p:spTree>
    <p:custDataLst>
      <p:tags r:id="rId1"/>
    </p:custDataLst>
    <p:extLst>
      <p:ext uri="{BB962C8B-B14F-4D97-AF65-F5344CB8AC3E}">
        <p14:creationId xmlns:p14="http://schemas.microsoft.com/office/powerpoint/2010/main" val="327491390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56"/>
        <p:cNvGrpSpPr/>
        <p:nvPr/>
      </p:nvGrpSpPr>
      <p:grpSpPr>
        <a:xfrm>
          <a:off x="0" y="0"/>
          <a:ext cx="0" cy="0"/>
          <a:chOff x="0" y="0"/>
          <a:chExt cx="0" cy="0"/>
        </a:xfrm>
      </p:grpSpPr>
      <p:pic>
        <p:nvPicPr>
          <p:cNvPr id="3" name="Graphic 2">
            <a:extLst>
              <a:ext uri="{FF2B5EF4-FFF2-40B4-BE49-F238E27FC236}">
                <a16:creationId xmlns:a16="http://schemas.microsoft.com/office/drawing/2014/main" id="{A962F0E0-F8A5-47D0-B135-6020F4A95956}"/>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584034" y="1258230"/>
            <a:ext cx="9481132" cy="4935227"/>
          </a:xfrm>
          <a:prstGeom prst="rect">
            <a:avLst/>
          </a:prstGeom>
        </p:spPr>
      </p:pic>
    </p:spTree>
    <p:custDataLst>
      <p:tags r:id="rId1"/>
    </p:custDataLst>
    <p:extLst>
      <p:ext uri="{BB962C8B-B14F-4D97-AF65-F5344CB8AC3E}">
        <p14:creationId xmlns:p14="http://schemas.microsoft.com/office/powerpoint/2010/main" val="456697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84"/>
        <p:cNvGrpSpPr/>
        <p:nvPr/>
      </p:nvGrpSpPr>
      <p:grpSpPr>
        <a:xfrm>
          <a:off x="0" y="0"/>
          <a:ext cx="0" cy="0"/>
          <a:chOff x="0" y="0"/>
          <a:chExt cx="0" cy="0"/>
        </a:xfrm>
      </p:grpSpPr>
      <p:sp>
        <p:nvSpPr>
          <p:cNvPr id="987" name="Google Shape;987;p29"/>
          <p:cNvSpPr txBox="1"/>
          <p:nvPr/>
        </p:nvSpPr>
        <p:spPr>
          <a:xfrm>
            <a:off x="470492" y="1407750"/>
            <a:ext cx="5560193" cy="4042500"/>
          </a:xfrm>
          <a:prstGeom prst="rect">
            <a:avLst/>
          </a:prstGeom>
          <a:noFill/>
          <a:ln>
            <a:noFill/>
          </a:ln>
        </p:spPr>
        <p:txBody>
          <a:bodyPr spcFirstLastPara="1" wrap="square" lIns="91425" tIns="91425" rIns="91425" bIns="91425" anchor="t" anchorCtr="0">
            <a:noAutofit/>
          </a:bodyPr>
          <a:lstStyle/>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fr-FR" sz="32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Roboto"/>
                <a:cs typeface="Roboto"/>
                <a:sym typeface="Roboto"/>
              </a:rPr>
              <a:t>C’est l’histoire de…</a:t>
            </a:r>
          </a:p>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endParaRPr kumimoji="0" lang="fr-FR" sz="32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Roboto"/>
              <a:cs typeface="Roboto"/>
              <a:sym typeface="Roboto"/>
            </a:endParaRPr>
          </a:p>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fr-FR" sz="32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Roboto"/>
                <a:cs typeface="Roboto"/>
                <a:sym typeface="Roboto"/>
              </a:rPr>
              <a:t>Au début…</a:t>
            </a:r>
          </a:p>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fr-FR" sz="32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Roboto"/>
                <a:cs typeface="Roboto"/>
                <a:sym typeface="Roboto"/>
              </a:rPr>
              <a:t>Mais…</a:t>
            </a:r>
          </a:p>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fr-FR" sz="32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Roboto"/>
                <a:cs typeface="Roboto"/>
                <a:sym typeface="Roboto"/>
              </a:rPr>
              <a:t>Alors…</a:t>
            </a:r>
          </a:p>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endParaRPr kumimoji="0" lang="fr-FR" sz="32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Roboto"/>
              <a:cs typeface="Roboto"/>
              <a:sym typeface="Roboto"/>
            </a:endParaRPr>
          </a:p>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fr-FR" sz="32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Roboto"/>
                <a:cs typeface="Roboto"/>
                <a:sym typeface="Roboto"/>
              </a:rPr>
              <a:t>Finalement…</a:t>
            </a:r>
            <a:endParaRPr kumimoji="0" lang="fr-FR" sz="32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endParaRPr>
          </a:p>
        </p:txBody>
      </p:sp>
      <p:sp>
        <p:nvSpPr>
          <p:cNvPr id="5" name="TextBox 4">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2" name="Picture 1"/>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5213" t="3078" r="8027" b="6397"/>
          <a:stretch/>
        </p:blipFill>
        <p:spPr>
          <a:xfrm>
            <a:off x="7424382" y="1457739"/>
            <a:ext cx="3468906" cy="4852096"/>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87"/>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499"/>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8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 descr="Une image contenant texte&#10;&#10;Description générée automatiquement">
            <a:extLst>
              <a:ext uri="{FF2B5EF4-FFF2-40B4-BE49-F238E27FC236}">
                <a16:creationId xmlns:a16="http://schemas.microsoft.com/office/drawing/2014/main" id="{EC9CE954-7606-4221-A226-134694617F87}"/>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5213" t="3078" r="8027" b="6397"/>
          <a:stretch/>
        </p:blipFill>
        <p:spPr>
          <a:xfrm>
            <a:off x="8857397" y="1357098"/>
            <a:ext cx="3200457" cy="5296758"/>
          </a:xfrm>
          <a:prstGeom prst="rect">
            <a:avLst/>
          </a:prstGeom>
        </p:spPr>
      </p:pic>
      <p:sp>
        <p:nvSpPr>
          <p:cNvPr id="5" name="TextBox 4">
            <a:extLst>
              <a:ext uri="{FF2B5EF4-FFF2-40B4-BE49-F238E27FC236}">
                <a16:creationId xmlns:a16="http://schemas.microsoft.com/office/drawing/2014/main" id="{CA92E560-A330-4C79-96A2-0BCCE4AFE924}"/>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sp>
        <p:nvSpPr>
          <p:cNvPr id="8" name="ZoneTexte 7">
            <a:extLst>
              <a:ext uri="{FF2B5EF4-FFF2-40B4-BE49-F238E27FC236}">
                <a16:creationId xmlns:a16="http://schemas.microsoft.com/office/drawing/2014/main" id="{3CFD5C33-2BAF-4BB0-B3CE-22B2784132F7}"/>
              </a:ext>
            </a:extLst>
          </p:cNvPr>
          <p:cNvSpPr txBox="1"/>
          <p:nvPr/>
        </p:nvSpPr>
        <p:spPr>
          <a:xfrm>
            <a:off x="382439" y="1558653"/>
            <a:ext cx="8249726" cy="489364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2600" b="1" i="0" u="none" strike="noStrike" kern="1200" cap="none" spc="0" normalizeH="0" baseline="0" noProof="0" dirty="0">
                <a:ln>
                  <a:noFill/>
                </a:ln>
                <a:solidFill>
                  <a:srgbClr val="444444"/>
                </a:solidFill>
                <a:effectLst/>
                <a:uLnTx/>
                <a:uFillTx/>
                <a:latin typeface="ScolaScript_N" panose="00000400000000000000" pitchFamily="2" charset="0"/>
                <a:ea typeface="Calibri"/>
                <a:cs typeface="Calibri"/>
              </a:rPr>
              <a:t>C’est l’histoire de </a:t>
            </a:r>
            <a:r>
              <a:rPr kumimoji="0" lang="fr-CA" sz="2600" b="0" i="0" u="none" strike="noStrike" kern="1200" cap="none" spc="0" normalizeH="0" baseline="0" noProof="0" dirty="0">
                <a:ln>
                  <a:noFill/>
                </a:ln>
                <a:solidFill>
                  <a:srgbClr val="444444"/>
                </a:solidFill>
                <a:effectLst/>
                <a:uLnTx/>
                <a:uFillTx/>
                <a:latin typeface="ScolaScript_N" panose="00000400000000000000" pitchFamily="2" charset="0"/>
                <a:ea typeface="Calibri"/>
                <a:cs typeface="Calibri"/>
              </a:rPr>
              <a:t>Jessica, une fille qui adore le football tout comme ses frères. </a:t>
            </a:r>
            <a:r>
              <a:rPr kumimoji="0" lang="en-US" sz="2600" b="0" i="0" u="none" strike="noStrike" kern="1200" cap="none" spc="0" normalizeH="0" baseline="0" noProof="0" dirty="0">
                <a:ln>
                  <a:noFill/>
                </a:ln>
                <a:solidFill>
                  <a:srgbClr val="444444"/>
                </a:solidFill>
                <a:effectLst/>
                <a:uLnTx/>
                <a:uFillTx/>
                <a:latin typeface="ScolaScript_N" panose="00000400000000000000" pitchFamily="2" charset="0"/>
                <a:ea typeface="Calibri"/>
                <a:cs typeface="Calibri"/>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2600" b="0" i="0" u="none" strike="noStrike" kern="1200" cap="none" spc="0" normalizeH="0" baseline="0" noProof="0" dirty="0">
                <a:ln>
                  <a:noFill/>
                </a:ln>
                <a:solidFill>
                  <a:srgbClr val="444444"/>
                </a:solidFill>
                <a:effectLst/>
                <a:uLnTx/>
                <a:uFillTx/>
                <a:latin typeface="ScolaScript_N" panose="00000400000000000000" pitchFamily="2" charset="0"/>
                <a:ea typeface="Calibri"/>
                <a:cs typeface="Calibri"/>
              </a:rPr>
              <a:t>Son frère trouve qu’elle joue bien mais il dit qu’elle joue bien “pour une fille”.</a:t>
            </a:r>
            <a:r>
              <a:rPr kumimoji="0" lang="en-US" sz="2600" b="0" i="0" u="none" strike="noStrike" kern="1200" cap="none" spc="0" normalizeH="0" baseline="0" noProof="0" dirty="0">
                <a:ln>
                  <a:noFill/>
                </a:ln>
                <a:solidFill>
                  <a:srgbClr val="444444"/>
                </a:solidFill>
                <a:effectLst/>
                <a:uLnTx/>
                <a:uFillTx/>
                <a:latin typeface="ScolaScript_N" panose="00000400000000000000" pitchFamily="2" charset="0"/>
                <a:ea typeface="Calibri"/>
                <a:cs typeface="Calibri"/>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2600" b="1" i="0" u="none" strike="noStrike" kern="1200" cap="none" spc="0" normalizeH="0" baseline="0" noProof="0" dirty="0">
                <a:ln>
                  <a:noFill/>
                </a:ln>
                <a:solidFill>
                  <a:srgbClr val="444444"/>
                </a:solidFill>
                <a:effectLst/>
                <a:uLnTx/>
                <a:uFillTx/>
                <a:latin typeface="ScolaScript_N" panose="00000400000000000000" pitchFamily="2" charset="0"/>
                <a:ea typeface="Calibri"/>
                <a:cs typeface="Calibri"/>
              </a:rPr>
              <a:t>Au début</a:t>
            </a:r>
            <a:r>
              <a:rPr kumimoji="0" lang="fr-CA" sz="2600" b="0" i="0" u="none" strike="noStrike" kern="1200" cap="none" spc="0" normalizeH="0" baseline="0" noProof="0" dirty="0">
                <a:ln>
                  <a:noFill/>
                </a:ln>
                <a:solidFill>
                  <a:srgbClr val="444444"/>
                </a:solidFill>
                <a:effectLst/>
                <a:uLnTx/>
                <a:uFillTx/>
                <a:latin typeface="ScolaScript_N" panose="00000400000000000000" pitchFamily="2" charset="0"/>
                <a:ea typeface="Calibri"/>
                <a:cs typeface="Calibri"/>
              </a:rPr>
              <a:t>, l’équipe se prépare pour la partie finale du championnat,</a:t>
            </a:r>
            <a:r>
              <a:rPr kumimoji="0" lang="fr-CA" sz="2600" b="1" i="0" u="none" strike="noStrike" kern="1200" cap="none" spc="0" normalizeH="0" baseline="0" noProof="0" dirty="0">
                <a:ln>
                  <a:noFill/>
                </a:ln>
                <a:solidFill>
                  <a:srgbClr val="444444"/>
                </a:solidFill>
                <a:effectLst/>
                <a:uLnTx/>
                <a:uFillTx/>
                <a:latin typeface="ScolaScript_N" panose="00000400000000000000" pitchFamily="2" charset="0"/>
                <a:ea typeface="Calibri"/>
                <a:cs typeface="Calibri"/>
              </a:rPr>
              <a:t> mais</a:t>
            </a:r>
            <a:r>
              <a:rPr kumimoji="0" lang="fr-CA" sz="2600" b="0" i="0" u="none" strike="noStrike" kern="1200" cap="none" spc="0" normalizeH="0" baseline="0" noProof="0" dirty="0">
                <a:ln>
                  <a:noFill/>
                </a:ln>
                <a:solidFill>
                  <a:srgbClr val="444444"/>
                </a:solidFill>
                <a:effectLst/>
                <a:uLnTx/>
                <a:uFillTx/>
                <a:latin typeface="ScolaScript_N" panose="00000400000000000000" pitchFamily="2" charset="0"/>
                <a:ea typeface="Calibri"/>
                <a:cs typeface="Calibri"/>
              </a:rPr>
              <a:t> il manque des joueurs dans l’équipe de ses frères. </a:t>
            </a:r>
            <a:r>
              <a:rPr kumimoji="0" lang="en-US" sz="2600" b="0" i="0" u="none" strike="noStrike" kern="1200" cap="none" spc="0" normalizeH="0" baseline="0" noProof="0" dirty="0">
                <a:ln>
                  <a:noFill/>
                </a:ln>
                <a:solidFill>
                  <a:srgbClr val="444444"/>
                </a:solidFill>
                <a:effectLst/>
                <a:uLnTx/>
                <a:uFillTx/>
                <a:latin typeface="ScolaScript_N" panose="00000400000000000000" pitchFamily="2" charset="0"/>
                <a:ea typeface="Calibri"/>
                <a:cs typeface="Calibri"/>
              </a:rPr>
              <a:t>​</a:t>
            </a:r>
            <a:r>
              <a:rPr kumimoji="0" lang="fr-CA" sz="2600" b="0" i="0" u="none" strike="noStrike" kern="1200" cap="none" spc="0" normalizeH="0" baseline="0" noProof="0" dirty="0">
                <a:ln>
                  <a:noFill/>
                </a:ln>
                <a:solidFill>
                  <a:srgbClr val="444444"/>
                </a:solidFill>
                <a:effectLst/>
                <a:uLnTx/>
                <a:uFillTx/>
                <a:latin typeface="ScolaScript_N" panose="00000400000000000000" pitchFamily="2" charset="0"/>
                <a:ea typeface="Calibri"/>
                <a:cs typeface="Calibri"/>
              </a:rPr>
              <a:t>Ils sont découragés.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2600" b="1" i="0" u="none" strike="noStrike" kern="1200" cap="none" spc="0" normalizeH="0" baseline="0" noProof="0" dirty="0">
                <a:ln>
                  <a:noFill/>
                </a:ln>
                <a:solidFill>
                  <a:srgbClr val="444444"/>
                </a:solidFill>
                <a:effectLst/>
                <a:uLnTx/>
                <a:uFillTx/>
                <a:latin typeface="ScolaScript_N" panose="00000400000000000000" pitchFamily="2" charset="0"/>
                <a:ea typeface="Calibri"/>
                <a:cs typeface="Calibri"/>
              </a:rPr>
              <a:t>Alors </a:t>
            </a:r>
            <a:r>
              <a:rPr kumimoji="0" lang="fr-CA" sz="2600" b="0" i="0" u="none" strike="noStrike" kern="1200" cap="none" spc="0" normalizeH="0" baseline="0" noProof="0" dirty="0">
                <a:ln>
                  <a:noFill/>
                </a:ln>
                <a:solidFill>
                  <a:srgbClr val="444444"/>
                </a:solidFill>
                <a:effectLst/>
                <a:uLnTx/>
                <a:uFillTx/>
                <a:latin typeface="ScolaScript_N" panose="00000400000000000000" pitchFamily="2" charset="0"/>
                <a:ea typeface="Calibri"/>
                <a:cs typeface="Calibri"/>
              </a:rPr>
              <a:t>l’entraîneur de l’équipe invite Jessica à jouer avec eux. Personne ne pense qu’elle va vraiment pouvoir le faire. </a:t>
            </a:r>
            <a:r>
              <a:rPr kumimoji="0" lang="en-US" sz="2600" b="0" i="0" u="none" strike="noStrike" kern="1200" cap="none" spc="0" normalizeH="0" baseline="0" noProof="0" dirty="0">
                <a:ln>
                  <a:noFill/>
                </a:ln>
                <a:solidFill>
                  <a:srgbClr val="444444"/>
                </a:solidFill>
                <a:effectLst/>
                <a:uLnTx/>
                <a:uFillTx/>
                <a:latin typeface="ScolaScript_N" panose="00000400000000000000" pitchFamily="2" charset="0"/>
                <a:ea typeface="Calibri"/>
                <a:cs typeface="Calibri"/>
              </a:rPr>
              <a:t>​</a:t>
            </a:r>
            <a:endParaRPr kumimoji="0" lang="en-US" sz="2600" b="0" i="0" u="none" strike="noStrike" kern="1200" cap="none" spc="0" normalizeH="0" baseline="0" noProof="0" dirty="0">
              <a:ln>
                <a:noFill/>
              </a:ln>
              <a:solidFill>
                <a:srgbClr val="000000"/>
              </a:solidFill>
              <a:effectLst/>
              <a:uLnTx/>
              <a:uFillTx/>
              <a:latin typeface="ScolaScript_N" panose="00000400000000000000" pitchFamily="2" charset="0"/>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CA" sz="2600" b="1" i="0" u="none" strike="noStrike" kern="1200" cap="none" spc="0" normalizeH="0" baseline="0" noProof="0" dirty="0">
                <a:ln>
                  <a:noFill/>
                </a:ln>
                <a:solidFill>
                  <a:srgbClr val="444444"/>
                </a:solidFill>
                <a:effectLst/>
                <a:uLnTx/>
                <a:uFillTx/>
                <a:latin typeface="ScolaScript_N" panose="00000400000000000000" pitchFamily="2" charset="0"/>
                <a:ea typeface="Calibri"/>
                <a:cs typeface="Calibri"/>
              </a:rPr>
              <a:t>Finalement</a:t>
            </a:r>
            <a:r>
              <a:rPr kumimoji="0" lang="fr-CA" sz="2600" b="0" i="0" u="none" strike="noStrike" kern="1200" cap="none" spc="0" normalizeH="0" baseline="0" noProof="0" dirty="0">
                <a:ln>
                  <a:noFill/>
                </a:ln>
                <a:solidFill>
                  <a:srgbClr val="444444"/>
                </a:solidFill>
                <a:effectLst/>
                <a:uLnTx/>
                <a:uFillTx/>
                <a:latin typeface="ScolaScript_N" panose="00000400000000000000" pitchFamily="2" charset="0"/>
                <a:ea typeface="Calibri"/>
                <a:cs typeface="Calibri"/>
              </a:rPr>
              <a:t>, c’est elle qui marque le but de la victoire. Ils ont gagné le championnat ! ​</a:t>
            </a:r>
          </a:p>
        </p:txBody>
      </p:sp>
    </p:spTree>
    <p:custDataLst>
      <p:tags r:id="rId1"/>
    </p:custDataLst>
    <p:extLst>
      <p:ext uri="{BB962C8B-B14F-4D97-AF65-F5344CB8AC3E}">
        <p14:creationId xmlns:p14="http://schemas.microsoft.com/office/powerpoint/2010/main" val="3616679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nodeType="afterEffect">
                                  <p:stCondLst>
                                    <p:cond delay="0"/>
                                  </p:stCondLst>
                                  <p:childTnLst>
                                    <p:set>
                                      <p:cBhvr>
                                        <p:cTn id="9" dur="1" fill="hold">
                                          <p:stCondLst>
                                            <p:cond delay="499"/>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992"/>
        <p:cNvGrpSpPr/>
        <p:nvPr/>
      </p:nvGrpSpPr>
      <p:grpSpPr>
        <a:xfrm>
          <a:off x="0" y="0"/>
          <a:ext cx="0" cy="0"/>
          <a:chOff x="0" y="0"/>
          <a:chExt cx="0" cy="0"/>
        </a:xfrm>
      </p:grpSpPr>
      <p:pic>
        <p:nvPicPr>
          <p:cNvPr id="7" name="Picture 6" descr="A blue sky with clouds&#10;&#10;Description automatically generated with low confidence">
            <a:extLst>
              <a:ext uri="{FF2B5EF4-FFF2-40B4-BE49-F238E27FC236}">
                <a16:creationId xmlns:a16="http://schemas.microsoft.com/office/drawing/2014/main" id="{55E0AD52-11A9-4268-8024-AA36F7B3C94C}"/>
              </a:ext>
            </a:extLst>
          </p:cNvPr>
          <p:cNvPicPr>
            <a:picLocks noChangeAspect="1"/>
          </p:cNvPicPr>
          <p:nvPr/>
        </p:nvPicPr>
        <p:blipFill>
          <a:blip r:embed="rId4">
            <a:alphaModFix amt="70000"/>
          </a:blip>
          <a:stretch>
            <a:fillRect/>
          </a:stretch>
        </p:blipFill>
        <p:spPr>
          <a:xfrm>
            <a:off x="-51386" y="1003559"/>
            <a:ext cx="12243386" cy="5854441"/>
          </a:xfrm>
          <a:prstGeom prst="rect">
            <a:avLst/>
          </a:prstGeom>
        </p:spPr>
      </p:pic>
      <p:sp>
        <p:nvSpPr>
          <p:cNvPr id="5" name="TextBox 4">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Faisons un dessin rapide pour chaque personnage de l’histoire.</a:t>
            </a:r>
          </a:p>
        </p:txBody>
      </p:sp>
      <p:graphicFrame>
        <p:nvGraphicFramePr>
          <p:cNvPr id="6" name="Google Shape;876;gb12e750cd1_1_25">
            <a:extLst>
              <a:ext uri="{FF2B5EF4-FFF2-40B4-BE49-F238E27FC236}">
                <a16:creationId xmlns:a16="http://schemas.microsoft.com/office/drawing/2014/main" id="{FA40C049-D1C6-4E18-AD95-17712380F7FF}"/>
              </a:ext>
            </a:extLst>
          </p:cNvPr>
          <p:cNvGraphicFramePr/>
          <p:nvPr>
            <p:extLst>
              <p:ext uri="{D42A27DB-BD31-4B8C-83A1-F6EECF244321}">
                <p14:modId xmlns:p14="http://schemas.microsoft.com/office/powerpoint/2010/main" val="2652583183"/>
              </p:ext>
            </p:extLst>
          </p:nvPr>
        </p:nvGraphicFramePr>
        <p:xfrm>
          <a:off x="571500" y="1433784"/>
          <a:ext cx="8707820" cy="5005116"/>
        </p:xfrm>
        <a:graphic>
          <a:graphicData uri="http://schemas.openxmlformats.org/drawingml/2006/table">
            <a:tbl>
              <a:tblPr/>
              <a:tblGrid>
                <a:gridCol w="2179979">
                  <a:extLst>
                    <a:ext uri="{9D8B030D-6E8A-4147-A177-3AD203B41FA5}">
                      <a16:colId xmlns:a16="http://schemas.microsoft.com/office/drawing/2014/main" val="20000"/>
                    </a:ext>
                  </a:extLst>
                </a:gridCol>
                <a:gridCol w="2175947">
                  <a:extLst>
                    <a:ext uri="{9D8B030D-6E8A-4147-A177-3AD203B41FA5}">
                      <a16:colId xmlns:a16="http://schemas.microsoft.com/office/drawing/2014/main" val="20001"/>
                    </a:ext>
                  </a:extLst>
                </a:gridCol>
                <a:gridCol w="2175947">
                  <a:extLst>
                    <a:ext uri="{9D8B030D-6E8A-4147-A177-3AD203B41FA5}">
                      <a16:colId xmlns:a16="http://schemas.microsoft.com/office/drawing/2014/main" val="850521558"/>
                    </a:ext>
                  </a:extLst>
                </a:gridCol>
                <a:gridCol w="2175947">
                  <a:extLst>
                    <a:ext uri="{9D8B030D-6E8A-4147-A177-3AD203B41FA5}">
                      <a16:colId xmlns:a16="http://schemas.microsoft.com/office/drawing/2014/main" val="3588333809"/>
                    </a:ext>
                  </a:extLst>
                </a:gridCol>
              </a:tblGrid>
              <a:tr h="956419">
                <a:tc>
                  <a:txBody>
                    <a:bodyPr/>
                    <a:lstStyle/>
                    <a:p>
                      <a:pPr marL="0" lvl="0" indent="0" algn="ctr" rtl="0">
                        <a:spcBef>
                          <a:spcPts val="0"/>
                        </a:spcBef>
                        <a:spcAft>
                          <a:spcPts val="0"/>
                        </a:spcAft>
                        <a:buNone/>
                      </a:pPr>
                      <a:r>
                        <a:rPr lang="fr-CA" sz="2800" b="1" dirty="0">
                          <a:solidFill>
                            <a:schemeClr val="tx1">
                              <a:lumMod val="65000"/>
                              <a:lumOff val="35000"/>
                            </a:schemeClr>
                          </a:solidFill>
                          <a:latin typeface="ScolaScript_N" panose="00000400000000000000" pitchFamily="2" charset="0"/>
                          <a:ea typeface="Calibri"/>
                          <a:cs typeface="Calibri"/>
                          <a:sym typeface="Calibri"/>
                        </a:rPr>
                        <a:t>les jumeaux</a:t>
                      </a:r>
                      <a:endParaRPr sz="2800" b="1"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nchor="ctr"/>
                </a:tc>
                <a:tc>
                  <a:txBody>
                    <a:bodyPr/>
                    <a:lstStyle/>
                    <a:p>
                      <a:pPr marL="0" lvl="0" indent="0" algn="ctr" rtl="0">
                        <a:spcBef>
                          <a:spcPts val="0"/>
                        </a:spcBef>
                        <a:spcAft>
                          <a:spcPts val="0"/>
                        </a:spcAft>
                        <a:buNone/>
                      </a:pPr>
                      <a:r>
                        <a:rPr lang="fr-CA" sz="2800" b="1" dirty="0">
                          <a:solidFill>
                            <a:schemeClr val="tx1">
                              <a:lumMod val="65000"/>
                              <a:lumOff val="35000"/>
                            </a:schemeClr>
                          </a:solidFill>
                          <a:latin typeface="ScolaScript_N" panose="00000400000000000000" pitchFamily="2" charset="0"/>
                          <a:ea typeface="Calibri"/>
                          <a:cs typeface="Calibri"/>
                          <a:sym typeface="Calibri"/>
                        </a:rPr>
                        <a:t>Jessica</a:t>
                      </a:r>
                      <a:endParaRPr sz="2800" b="1"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nchor="ctr"/>
                </a:tc>
                <a:tc>
                  <a:txBody>
                    <a:bodyPr/>
                    <a:lstStyle/>
                    <a:p>
                      <a:pPr marL="0" lvl="0" indent="0" algn="ctr" rtl="0">
                        <a:spcBef>
                          <a:spcPts val="0"/>
                        </a:spcBef>
                        <a:spcAft>
                          <a:spcPts val="0"/>
                        </a:spcAft>
                        <a:buClr>
                          <a:schemeClr val="dk1"/>
                        </a:buClr>
                        <a:buSzPts val="1400"/>
                        <a:buFont typeface="Arial"/>
                        <a:buNone/>
                      </a:pPr>
                      <a:r>
                        <a:rPr lang="fr-CA" sz="2800" b="1" dirty="0">
                          <a:solidFill>
                            <a:schemeClr val="tx1">
                              <a:lumMod val="65000"/>
                              <a:lumOff val="35000"/>
                            </a:schemeClr>
                          </a:solidFill>
                          <a:latin typeface="ScolaScript_N" panose="00000400000000000000" pitchFamily="2" charset="0"/>
                          <a:ea typeface="Calibri"/>
                          <a:cs typeface="Calibri"/>
                          <a:sym typeface="Calibri"/>
                        </a:rPr>
                        <a:t>l’équipe</a:t>
                      </a:r>
                      <a:endParaRPr sz="2800" b="1"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nchor="ctr"/>
                </a:tc>
                <a:tc>
                  <a:txBody>
                    <a:bodyPr/>
                    <a:lstStyle/>
                    <a:p>
                      <a:pPr marL="0" lvl="0" indent="0" algn="ctr" rtl="0">
                        <a:spcBef>
                          <a:spcPts val="0"/>
                        </a:spcBef>
                        <a:spcAft>
                          <a:spcPts val="0"/>
                        </a:spcAft>
                        <a:buClr>
                          <a:schemeClr val="dk1"/>
                        </a:buClr>
                        <a:buSzPts val="1400"/>
                        <a:buFont typeface="Arial"/>
                        <a:buNone/>
                      </a:pPr>
                      <a:r>
                        <a:rPr lang="fr-CA" sz="2800" b="1" dirty="0">
                          <a:solidFill>
                            <a:schemeClr val="tx1">
                              <a:lumMod val="65000"/>
                              <a:lumOff val="35000"/>
                            </a:schemeClr>
                          </a:solidFill>
                          <a:latin typeface="ScolaScript_N" panose="00000400000000000000" pitchFamily="2" charset="0"/>
                          <a:ea typeface="Calibri"/>
                          <a:cs typeface="Calibri"/>
                          <a:sym typeface="Calibri"/>
                        </a:rPr>
                        <a:t>l’entraîneur</a:t>
                      </a:r>
                      <a:endParaRPr sz="2800" b="1"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nchor="ctr"/>
                </a:tc>
                <a:extLst>
                  <a:ext uri="{0D108BD9-81ED-4DB2-BD59-A6C34878D82A}">
                    <a16:rowId xmlns:a16="http://schemas.microsoft.com/office/drawing/2014/main" val="10000"/>
                  </a:ext>
                </a:extLst>
              </a:tr>
              <a:tr h="4048697">
                <a:tc>
                  <a:txBody>
                    <a:bodyPr/>
                    <a:lstStyle/>
                    <a:p>
                      <a:pPr marL="0" lvl="0" indent="0" algn="l" rtl="0">
                        <a:lnSpc>
                          <a:spcPct val="115000"/>
                        </a:lnSpc>
                        <a:spcBef>
                          <a:spcPts val="0"/>
                        </a:spcBef>
                        <a:spcAft>
                          <a:spcPts val="0"/>
                        </a:spcAft>
                        <a:buNone/>
                      </a:pPr>
                      <a:endParaRPr sz="2800" b="0" i="0" dirty="0">
                        <a:solidFill>
                          <a:schemeClr val="tx1">
                            <a:lumMod val="65000"/>
                            <a:lumOff val="35000"/>
                          </a:schemeClr>
                        </a:solidFill>
                        <a:latin typeface="ScolaScript_N" panose="00000400000000000000" pitchFamily="2" charset="0"/>
                      </a:endParaRPr>
                    </a:p>
                  </a:txBody>
                  <a:tcPr marL="91425" marR="91425" marT="91425" marB="91425"/>
                </a:tc>
                <a:tc>
                  <a:txBody>
                    <a:bodyPr/>
                    <a:lstStyle/>
                    <a:p>
                      <a:pPr marL="0" lvl="0" indent="0" algn="l" rtl="0">
                        <a:lnSpc>
                          <a:spcPct val="115000"/>
                        </a:lnSpc>
                        <a:spcBef>
                          <a:spcPts val="0"/>
                        </a:spcBef>
                        <a:spcAft>
                          <a:spcPts val="0"/>
                        </a:spcAft>
                        <a:buNone/>
                      </a:pPr>
                      <a:endParaRPr sz="2800" b="0" i="0"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tc>
                <a:tc>
                  <a:txBody>
                    <a:bodyPr/>
                    <a:lstStyle/>
                    <a:p>
                      <a:pPr marL="0" lvl="0" indent="0" algn="l" rtl="0">
                        <a:lnSpc>
                          <a:spcPct val="115000"/>
                        </a:lnSpc>
                        <a:spcBef>
                          <a:spcPts val="0"/>
                        </a:spcBef>
                        <a:spcAft>
                          <a:spcPts val="0"/>
                        </a:spcAft>
                        <a:buNone/>
                      </a:pPr>
                      <a:endParaRPr sz="2800" b="0" i="0"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tc>
                <a:tc>
                  <a:txBody>
                    <a:bodyPr/>
                    <a:lstStyle/>
                    <a:p>
                      <a:pPr marL="0" lvl="0" indent="0" algn="l" rtl="0">
                        <a:lnSpc>
                          <a:spcPct val="115000"/>
                        </a:lnSpc>
                        <a:spcBef>
                          <a:spcPts val="0"/>
                        </a:spcBef>
                        <a:spcAft>
                          <a:spcPts val="0"/>
                        </a:spcAft>
                        <a:buNone/>
                      </a:pPr>
                      <a:endParaRPr sz="2800" b="0" i="0"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tc>
                <a:extLst>
                  <a:ext uri="{0D108BD9-81ED-4DB2-BD59-A6C34878D82A}">
                    <a16:rowId xmlns:a16="http://schemas.microsoft.com/office/drawing/2014/main" val="1945510415"/>
                  </a:ext>
                </a:extLst>
              </a:tr>
            </a:tbl>
          </a:graphicData>
        </a:graphic>
      </p:graphicFrame>
      <p:pic>
        <p:nvPicPr>
          <p:cNvPr id="2" name="Picture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279320" y="2514071"/>
            <a:ext cx="2833416" cy="2833416"/>
          </a:xfrm>
          <a:prstGeom prst="rect">
            <a:avLst/>
          </a:prstGeom>
          <a:ln>
            <a:noFill/>
          </a:ln>
          <a:effectLst>
            <a:outerShdw blurRad="190500" algn="tl" rotWithShape="0">
              <a:srgbClr val="000000">
                <a:alpha val="70000"/>
              </a:srgbClr>
            </a:outerShdw>
          </a:effectLst>
        </p:spPr>
      </p:pic>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000"/>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A40A4A90-AED3-4AB6-99FB-5EC7B38EBA8E}"/>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2783" t="4867" r="13046" b="41638"/>
          <a:stretch/>
        </p:blipFill>
        <p:spPr>
          <a:xfrm>
            <a:off x="7583640" y="1277549"/>
            <a:ext cx="4151160" cy="4607787"/>
          </a:xfrm>
          <a:prstGeom prst="rect">
            <a:avLst/>
          </a:prstGeom>
        </p:spPr>
      </p:pic>
      <p:sp>
        <p:nvSpPr>
          <p:cNvPr id="7" name="TextBox 6">
            <a:extLst>
              <a:ext uri="{FF2B5EF4-FFF2-40B4-BE49-F238E27FC236}">
                <a16:creationId xmlns:a16="http://schemas.microsoft.com/office/drawing/2014/main" id="{B7DB49B6-9882-4B6F-9E18-4F2071B003CC}"/>
              </a:ext>
            </a:extLst>
          </p:cNvPr>
          <p:cNvSpPr txBox="1"/>
          <p:nvPr/>
        </p:nvSpPr>
        <p:spPr>
          <a:xfrm>
            <a:off x="1" y="1558512"/>
            <a:ext cx="7487919" cy="4211281"/>
          </a:xfrm>
          <a:prstGeom prst="rect">
            <a:avLst/>
          </a:prstGeom>
          <a:noFill/>
        </p:spPr>
        <p:txBody>
          <a:bodyPr wrap="square" rtlCol="0">
            <a:spAutoFit/>
          </a:bodyPr>
          <a:lstStyle/>
          <a:p>
            <a:pPr marL="457200" marR="0" lvl="0" indent="0" defTabSz="914400" rtl="0" eaLnBrk="1" fontAlgn="auto" latinLnBrk="0" hangingPunct="1">
              <a:lnSpc>
                <a:spcPct val="15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Jessica aime jouer au soccer. Elle joue souvent avec ses grands frères jumeaux, Jules et Jamal.</a:t>
            </a:r>
          </a:p>
          <a:p>
            <a:pPr marL="914400" indent="-457200">
              <a:lnSpc>
                <a:spcPct val="150000"/>
              </a:lnSpc>
              <a:spcBef>
                <a:spcPts val="600"/>
              </a:spcBef>
              <a:spcAft>
                <a:spcPts val="600"/>
              </a:spcAft>
              <a:buClr>
                <a:srgbClr val="000000"/>
              </a:buClr>
              <a:buFont typeface="ScolaScript_N" panose="00000400000000000000" pitchFamily="2" charset="0"/>
              <a:buChar char="‐"/>
              <a:defRPr/>
            </a:pPr>
            <a:r>
              <a:rPr lang="fr-FR" sz="2800" kern="0" dirty="0">
                <a:solidFill>
                  <a:srgbClr val="000000">
                    <a:lumMod val="65000"/>
                    <a:lumOff val="35000"/>
                  </a:srgbClr>
                </a:solidFill>
                <a:latin typeface="ScolaScript_N" panose="00000400000000000000" pitchFamily="2" charset="0"/>
                <a:cs typeface="Arial"/>
                <a:sym typeface="Arial"/>
              </a:rPr>
              <a:t>Jessica est une bonne joueuse de soccer, dit Jules.</a:t>
            </a:r>
          </a:p>
          <a:p>
            <a:pPr marL="914400" marR="0" lvl="0" indent="-457200" defTabSz="914400" rtl="0" eaLnBrk="1" fontAlgn="auto" latinLnBrk="0" hangingPunct="1">
              <a:lnSpc>
                <a:spcPct val="150000"/>
              </a:lnSpc>
              <a:spcBef>
                <a:spcPts val="600"/>
              </a:spcBef>
              <a:spcAft>
                <a:spcPts val="600"/>
              </a:spcAft>
              <a:buClr>
                <a:srgbClr val="000000"/>
              </a:buClr>
              <a:buSzTx/>
              <a:buFont typeface="ScolaScript_N" panose="00000400000000000000" pitchFamily="2" charset="0"/>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Oui, pour une fille, ajoute Jamal.</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767"/>
        <p:cNvGrpSpPr/>
        <p:nvPr/>
      </p:nvGrpSpPr>
      <p:grpSpPr>
        <a:xfrm>
          <a:off x="0" y="0"/>
          <a:ext cx="0" cy="0"/>
          <a:chOff x="0" y="0"/>
          <a:chExt cx="0" cy="0"/>
        </a:xfrm>
      </p:grpSpPr>
      <p:sp>
        <p:nvSpPr>
          <p:cNvPr id="7" name="Rectangle 16">
            <a:extLst>
              <a:ext uri="{FF2B5EF4-FFF2-40B4-BE49-F238E27FC236}">
                <a16:creationId xmlns:a16="http://schemas.microsoft.com/office/drawing/2014/main" id="{8BDE344A-86FA-4FB1-9A39-8804F5444CE1}"/>
              </a:ext>
            </a:extLst>
          </p:cNvPr>
          <p:cNvSpPr>
            <a:spLocks noChangeArrowheads="1"/>
          </p:cNvSpPr>
          <p:nvPr/>
        </p:nvSpPr>
        <p:spPr bwMode="gray">
          <a:xfrm>
            <a:off x="1024125" y="3742591"/>
            <a:ext cx="10142998" cy="1749339"/>
          </a:xfrm>
          <a:prstGeom prst="rect">
            <a:avLst/>
          </a:prstGeom>
          <a:solidFill>
            <a:srgbClr val="578CC3"/>
          </a:solidFill>
          <a:ln w="9525">
            <a:solidFill>
              <a:srgbClr val="5AA2AE">
                <a:lumMod val="40000"/>
                <a:lumOff val="60000"/>
              </a:srgbClr>
            </a:solidFill>
            <a:miter lim="800000"/>
            <a:headEnd/>
            <a:tailEnd/>
          </a:ln>
          <a:effectLst>
            <a:outerShdw blurRad="63500" dist="38099" dir="2700000" algn="ctr" rotWithShape="0">
              <a:srgbClr val="000000">
                <a:alpha val="74998"/>
              </a:srgbClr>
            </a:outerShdw>
          </a:effectLst>
        </p:spPr>
        <p:txBody>
          <a:bodyPr lIns="72000" tIns="36000" rIns="72000" bIns="36000" anchor="ctr"/>
          <a:lstStyle/>
          <a:p>
            <a:pPr marL="0" marR="0" lvl="0" indent="0" algn="ctr" defTabSz="914400" rtl="1" eaLnBrk="1" fontAlgn="auto" latinLnBrk="0" hangingPunct="1">
              <a:lnSpc>
                <a:spcPct val="100000"/>
              </a:lnSpc>
              <a:spcBef>
                <a:spcPts val="0"/>
              </a:spcBef>
              <a:spcAft>
                <a:spcPts val="0"/>
              </a:spcAft>
              <a:buClrTx/>
              <a:buSzTx/>
              <a:buFontTx/>
              <a:buNone/>
              <a:tabLst/>
              <a:defRPr/>
            </a:pPr>
            <a:r>
              <a:rPr lang="fr-FR" sz="5400" b="1" dirty="0">
                <a:solidFill>
                  <a:srgbClr val="FFFFFF"/>
                </a:solidFill>
                <a:latin typeface="ScolaScript_N" panose="00000400000000000000" pitchFamily="2" charset="0"/>
                <a:cs typeface="Arial"/>
                <a:sym typeface="Arial"/>
              </a:rPr>
              <a:t>E</a:t>
            </a:r>
            <a:r>
              <a:rPr kumimoji="0" lang="fr-FR" sz="5400" b="1" i="0" u="none" strike="noStrike" kern="1200" cap="none" spc="0" normalizeH="0" baseline="0" noProof="0" dirty="0" err="1">
                <a:ln>
                  <a:noFill/>
                </a:ln>
                <a:solidFill>
                  <a:srgbClr val="FFFFFF"/>
                </a:solidFill>
                <a:effectLst/>
                <a:uLnTx/>
                <a:uFillTx/>
                <a:latin typeface="ScolaScript_N" panose="00000400000000000000" pitchFamily="2" charset="0"/>
                <a:ea typeface="+mn-ea"/>
                <a:cs typeface="Arial"/>
                <a:sym typeface="Arial"/>
              </a:rPr>
              <a:t>tude</a:t>
            </a:r>
            <a:r>
              <a:rPr kumimoji="0" lang="fr-FR" sz="5400" b="1" i="0" u="none" strike="noStrike" kern="1200" cap="none" spc="0" normalizeH="0" baseline="0" noProof="0" dirty="0">
                <a:ln>
                  <a:noFill/>
                </a:ln>
                <a:solidFill>
                  <a:srgbClr val="FFFFFF"/>
                </a:solidFill>
                <a:effectLst/>
                <a:uLnTx/>
                <a:uFillTx/>
                <a:latin typeface="ScolaScript_N" panose="00000400000000000000" pitchFamily="2" charset="0"/>
                <a:ea typeface="+mn-ea"/>
                <a:cs typeface="Arial"/>
                <a:sym typeface="Arial"/>
              </a:rPr>
              <a:t> de mots </a:t>
            </a:r>
            <a:endParaRPr kumimoji="0" lang="fr-FR" sz="5400" b="0" i="0" u="none" strike="noStrike" kern="1200" cap="none" spc="0" normalizeH="0" baseline="0" noProof="0" dirty="0">
              <a:ln>
                <a:noFill/>
              </a:ln>
              <a:solidFill>
                <a:sysClr val="windowText" lastClr="000000"/>
              </a:solidFill>
              <a:effectLst/>
              <a:uLnTx/>
              <a:uFillTx/>
              <a:latin typeface="ScolaScript_N" panose="00000400000000000000" pitchFamily="2" charset="0"/>
              <a:ea typeface="+mn-ea"/>
              <a:cs typeface="Arial"/>
              <a:sym typeface="Arial"/>
            </a:endParaRPr>
          </a:p>
        </p:txBody>
      </p:sp>
      <p:pic>
        <p:nvPicPr>
          <p:cNvPr id="4" name="Graphic 1">
            <a:extLst>
              <a:ext uri="{FF2B5EF4-FFF2-40B4-BE49-F238E27FC236}">
                <a16:creationId xmlns:a16="http://schemas.microsoft.com/office/drawing/2014/main" id="{E406C8AC-7151-478A-A790-C2FEF9051AC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656089" y="808082"/>
            <a:ext cx="4879069" cy="2392318"/>
          </a:xfrm>
          <a:prstGeom prst="rect">
            <a:avLst/>
          </a:prstGeom>
        </p:spPr>
      </p:pic>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007"/>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9CF1C8A7-71B8-4F76-8D18-E76FF7AA4554}"/>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3631" t="6166" r="12542" b="39216"/>
          <a:stretch/>
        </p:blipFill>
        <p:spPr>
          <a:xfrm>
            <a:off x="600941" y="1729649"/>
            <a:ext cx="3739707" cy="4252511"/>
          </a:xfrm>
          <a:prstGeom prst="rect">
            <a:avLst/>
          </a:prstGeom>
        </p:spPr>
      </p:pic>
      <p:sp>
        <p:nvSpPr>
          <p:cNvPr id="7" name="TextBox 6">
            <a:extLst>
              <a:ext uri="{FF2B5EF4-FFF2-40B4-BE49-F238E27FC236}">
                <a16:creationId xmlns:a16="http://schemas.microsoft.com/office/drawing/2014/main" id="{F33366BF-2551-4C70-B862-1AC14B75E5C8}"/>
              </a:ext>
            </a:extLst>
          </p:cNvPr>
          <p:cNvSpPr txBox="1"/>
          <p:nvPr/>
        </p:nvSpPr>
        <p:spPr>
          <a:xfrm>
            <a:off x="4340648" y="1506934"/>
            <a:ext cx="6997911" cy="4716676"/>
          </a:xfrm>
          <a:prstGeom prst="rect">
            <a:avLst/>
          </a:prstGeom>
          <a:noFill/>
        </p:spPr>
        <p:txBody>
          <a:bodyPr wrap="square" lIns="91440" tIns="45720" rIns="91440" bIns="45720" rtlCol="0" anchor="t">
            <a:spAutoFit/>
          </a:bodyPr>
          <a:lstStyle/>
          <a:p>
            <a:pPr marL="457200" marR="0" lvl="0" indent="0" algn="just" defTabSz="914400" rtl="0" eaLnBrk="1" fontAlgn="auto" latinLnBrk="0" hangingPunct="1">
              <a:lnSpc>
                <a:spcPct val="15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Les jumeaux jouent pour l’équipe des moins de dix ans du quartier. L’équipe s’appelle les Dragons Rouges.</a:t>
            </a:r>
          </a:p>
          <a:p>
            <a:pPr marL="457200" marR="0" lvl="0" indent="0" algn="just" defTabSz="914400" rtl="0" eaLnBrk="1" fontAlgn="auto" latinLnBrk="0" hangingPunct="1">
              <a:lnSpc>
                <a:spcPct val="15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Leur équipe s’est rendue jusqu’à la finale du championnat de la ligne de soccer de la ville. Ils vont jouer contre les Requins.</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014"/>
        <p:cNvGrpSpPr/>
        <p:nvPr/>
      </p:nvGrpSpPr>
      <p:grpSpPr>
        <a:xfrm>
          <a:off x="0" y="0"/>
          <a:ext cx="0" cy="0"/>
          <a:chOff x="0" y="0"/>
          <a:chExt cx="0" cy="0"/>
        </a:xfrm>
      </p:grpSpPr>
      <p:sp>
        <p:nvSpPr>
          <p:cNvPr id="8" name="Rectangle 7">
            <a:extLst>
              <a:ext uri="{FF2B5EF4-FFF2-40B4-BE49-F238E27FC236}">
                <a16:creationId xmlns:a16="http://schemas.microsoft.com/office/drawing/2014/main" id="{2BEF3D02-61E2-4749-B2D1-1F09921F54A3}"/>
              </a:ext>
            </a:extLst>
          </p:cNvPr>
          <p:cNvSpPr/>
          <p:nvPr/>
        </p:nvSpPr>
        <p:spPr>
          <a:xfrm>
            <a:off x="3795824" y="1855175"/>
            <a:ext cx="3017520" cy="363634"/>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8AA59B1-7EB0-4308-BA20-FF035AC2F950}"/>
              </a:ext>
            </a:extLst>
          </p:cNvPr>
          <p:cNvSpPr/>
          <p:nvPr/>
        </p:nvSpPr>
        <p:spPr>
          <a:xfrm>
            <a:off x="3795824" y="1372776"/>
            <a:ext cx="8046767" cy="363634"/>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sp>
        <p:nvSpPr>
          <p:cNvPr id="7" name="TextBox 6"/>
          <p:cNvSpPr txBox="1"/>
          <p:nvPr/>
        </p:nvSpPr>
        <p:spPr>
          <a:xfrm>
            <a:off x="3795824" y="1294398"/>
            <a:ext cx="8046767" cy="3825663"/>
          </a:xfrm>
          <a:prstGeom prst="rect">
            <a:avLst/>
          </a:prstGeom>
          <a:noFill/>
        </p:spPr>
        <p:txBody>
          <a:bodyPr wrap="square" lIns="91440" tIns="45720" rIns="91440" bIns="45720" rtlCol="0" anchor="t">
            <a:spAutoFit/>
          </a:bodyPr>
          <a:lstStyle/>
          <a:p>
            <a:pPr marL="0" marR="0" lvl="0" indent="0" algn="just" defTabSz="914400" rtl="0" eaLnBrk="1" fontAlgn="auto" latinLnBrk="0" hangingPunct="1">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 matin du grand match, les jumeaux étaient très enthousiastes.</a:t>
            </a:r>
          </a:p>
          <a:p>
            <a:pPr marL="0" marR="0" lvl="0" indent="0" algn="just" defTabSz="914400" rtl="0" eaLnBrk="1" fontAlgn="auto" latinLnBrk="0" hangingPunct="1">
              <a:lnSpc>
                <a:spcPct val="12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Quand ils sont arrivés sur le terrain de soccer, ils savaient qu’il y avait quelque chose qui n’allait pas. Leur entraineur et le reste de l’équipe avaient l’air triste.</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a:p>
            <a:pPr marL="0" marR="0" lvl="0" indent="0" algn="just" defTabSz="914400" rtl="0" eaLnBrk="1" fontAlgn="auto" latinLnBrk="0" hangingPunct="1">
              <a:lnSpc>
                <a:spcPct val="12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Qu’est-ce qui ne va pas ? a demandé Jules. </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pic>
        <p:nvPicPr>
          <p:cNvPr id="3" name="Picture 2"/>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6091" t="2287" r="5925" b="43677"/>
          <a:stretch/>
        </p:blipFill>
        <p:spPr>
          <a:xfrm>
            <a:off x="349409" y="1419726"/>
            <a:ext cx="3446415" cy="3253365"/>
          </a:xfrm>
          <a:prstGeom prst="rect">
            <a:avLst/>
          </a:prstGeom>
        </p:spPr>
      </p:pic>
      <p:graphicFrame>
        <p:nvGraphicFramePr>
          <p:cNvPr id="16" name="Google Shape;876;gb12e750cd1_1_25">
            <a:extLst>
              <a:ext uri="{FF2B5EF4-FFF2-40B4-BE49-F238E27FC236}">
                <a16:creationId xmlns:a16="http://schemas.microsoft.com/office/drawing/2014/main" id="{1794462B-632F-411D-8205-A508F475CC8A}"/>
              </a:ext>
            </a:extLst>
          </p:cNvPr>
          <p:cNvGraphicFramePr/>
          <p:nvPr>
            <p:extLst>
              <p:ext uri="{D42A27DB-BD31-4B8C-83A1-F6EECF244321}">
                <p14:modId xmlns:p14="http://schemas.microsoft.com/office/powerpoint/2010/main" val="3431690288"/>
              </p:ext>
            </p:extLst>
          </p:nvPr>
        </p:nvGraphicFramePr>
        <p:xfrm>
          <a:off x="786262" y="5281519"/>
          <a:ext cx="10948538" cy="1373311"/>
        </p:xfrm>
        <a:graphic>
          <a:graphicData uri="http://schemas.openxmlformats.org/drawingml/2006/table">
            <a:tbl>
              <a:tblPr/>
              <a:tblGrid>
                <a:gridCol w="2740937">
                  <a:extLst>
                    <a:ext uri="{9D8B030D-6E8A-4147-A177-3AD203B41FA5}">
                      <a16:colId xmlns:a16="http://schemas.microsoft.com/office/drawing/2014/main" val="20000"/>
                    </a:ext>
                  </a:extLst>
                </a:gridCol>
                <a:gridCol w="2735867">
                  <a:extLst>
                    <a:ext uri="{9D8B030D-6E8A-4147-A177-3AD203B41FA5}">
                      <a16:colId xmlns:a16="http://schemas.microsoft.com/office/drawing/2014/main" val="20001"/>
                    </a:ext>
                  </a:extLst>
                </a:gridCol>
                <a:gridCol w="2735867">
                  <a:extLst>
                    <a:ext uri="{9D8B030D-6E8A-4147-A177-3AD203B41FA5}">
                      <a16:colId xmlns:a16="http://schemas.microsoft.com/office/drawing/2014/main" val="850521558"/>
                    </a:ext>
                  </a:extLst>
                </a:gridCol>
                <a:gridCol w="2735867">
                  <a:extLst>
                    <a:ext uri="{9D8B030D-6E8A-4147-A177-3AD203B41FA5}">
                      <a16:colId xmlns:a16="http://schemas.microsoft.com/office/drawing/2014/main" val="3588333809"/>
                    </a:ext>
                  </a:extLst>
                </a:gridCol>
              </a:tblGrid>
              <a:tr h="425193">
                <a:tc>
                  <a:txBody>
                    <a:bodyPr/>
                    <a:lstStyle/>
                    <a:p>
                      <a:pPr marL="0" lvl="0" indent="0" algn="ctr" rtl="0">
                        <a:spcBef>
                          <a:spcPts val="0"/>
                        </a:spcBef>
                        <a:spcAft>
                          <a:spcPts val="0"/>
                        </a:spcAft>
                        <a:buNone/>
                      </a:pPr>
                      <a:r>
                        <a:rPr lang="fr-CA" sz="2800" b="1" dirty="0">
                          <a:solidFill>
                            <a:schemeClr val="tx1">
                              <a:lumMod val="65000"/>
                              <a:lumOff val="35000"/>
                            </a:schemeClr>
                          </a:solidFill>
                          <a:latin typeface="ScolaScript_N" panose="00000400000000000000" pitchFamily="2" charset="0"/>
                          <a:ea typeface="Calibri"/>
                          <a:cs typeface="Calibri"/>
                          <a:sym typeface="Calibri"/>
                        </a:rPr>
                        <a:t>les jumeaux</a:t>
                      </a:r>
                      <a:endParaRPr sz="2800" b="1"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nchor="ctr"/>
                </a:tc>
                <a:tc>
                  <a:txBody>
                    <a:bodyPr/>
                    <a:lstStyle/>
                    <a:p>
                      <a:pPr marL="0" lvl="0" indent="0" algn="ctr" rtl="0">
                        <a:spcBef>
                          <a:spcPts val="0"/>
                        </a:spcBef>
                        <a:spcAft>
                          <a:spcPts val="0"/>
                        </a:spcAft>
                        <a:buNone/>
                      </a:pPr>
                      <a:r>
                        <a:rPr lang="fr-CA" sz="2800" b="1" dirty="0">
                          <a:solidFill>
                            <a:schemeClr val="tx1">
                              <a:lumMod val="65000"/>
                              <a:lumOff val="35000"/>
                            </a:schemeClr>
                          </a:solidFill>
                          <a:latin typeface="ScolaScript_N" panose="00000400000000000000" pitchFamily="2" charset="0"/>
                          <a:ea typeface="Calibri"/>
                          <a:cs typeface="Calibri"/>
                          <a:sym typeface="Calibri"/>
                        </a:rPr>
                        <a:t>Jessica</a:t>
                      </a:r>
                      <a:endParaRPr sz="2800" b="1"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nchor="ctr"/>
                </a:tc>
                <a:tc>
                  <a:txBody>
                    <a:bodyPr/>
                    <a:lstStyle/>
                    <a:p>
                      <a:pPr marL="0" lvl="0" indent="0" algn="ctr" rtl="0">
                        <a:spcBef>
                          <a:spcPts val="0"/>
                        </a:spcBef>
                        <a:spcAft>
                          <a:spcPts val="0"/>
                        </a:spcAft>
                        <a:buClr>
                          <a:schemeClr val="dk1"/>
                        </a:buClr>
                        <a:buSzPts val="1400"/>
                        <a:buFont typeface="Arial"/>
                        <a:buNone/>
                      </a:pPr>
                      <a:r>
                        <a:rPr lang="fr-CA" sz="2800" b="1" dirty="0">
                          <a:solidFill>
                            <a:schemeClr val="tx1">
                              <a:lumMod val="65000"/>
                              <a:lumOff val="35000"/>
                            </a:schemeClr>
                          </a:solidFill>
                          <a:latin typeface="ScolaScript_N" panose="00000400000000000000" pitchFamily="2" charset="0"/>
                          <a:ea typeface="Calibri"/>
                          <a:cs typeface="Calibri"/>
                          <a:sym typeface="Calibri"/>
                        </a:rPr>
                        <a:t>l’équipe</a:t>
                      </a:r>
                      <a:endParaRPr sz="2800" b="1"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nchor="ctr"/>
                </a:tc>
                <a:tc>
                  <a:txBody>
                    <a:bodyPr/>
                    <a:lstStyle/>
                    <a:p>
                      <a:pPr marL="0" lvl="0" indent="0" algn="ctr" rtl="0">
                        <a:spcBef>
                          <a:spcPts val="0"/>
                        </a:spcBef>
                        <a:spcAft>
                          <a:spcPts val="0"/>
                        </a:spcAft>
                        <a:buClr>
                          <a:schemeClr val="dk1"/>
                        </a:buClr>
                        <a:buSzPts val="1400"/>
                        <a:buFont typeface="Arial"/>
                        <a:buNone/>
                      </a:pPr>
                      <a:r>
                        <a:rPr lang="fr-CA" sz="2800" b="1" dirty="0">
                          <a:solidFill>
                            <a:schemeClr val="tx1">
                              <a:lumMod val="65000"/>
                              <a:lumOff val="35000"/>
                            </a:schemeClr>
                          </a:solidFill>
                          <a:latin typeface="ScolaScript_N" panose="00000400000000000000" pitchFamily="2" charset="0"/>
                          <a:ea typeface="Calibri"/>
                          <a:cs typeface="Calibri"/>
                          <a:sym typeface="Calibri"/>
                        </a:rPr>
                        <a:t>l’entraîneur</a:t>
                      </a:r>
                      <a:endParaRPr sz="2800" b="1"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nchor="ctr"/>
                </a:tc>
                <a:extLst>
                  <a:ext uri="{0D108BD9-81ED-4DB2-BD59-A6C34878D82A}">
                    <a16:rowId xmlns:a16="http://schemas.microsoft.com/office/drawing/2014/main" val="10000"/>
                  </a:ext>
                </a:extLst>
              </a:tr>
              <a:tr h="763741">
                <a:tc>
                  <a:txBody>
                    <a:bodyPr/>
                    <a:lstStyle/>
                    <a:p>
                      <a:pPr marL="0" lvl="0" indent="0" algn="l" rtl="0">
                        <a:lnSpc>
                          <a:spcPct val="115000"/>
                        </a:lnSpc>
                        <a:spcBef>
                          <a:spcPts val="0"/>
                        </a:spcBef>
                        <a:spcAft>
                          <a:spcPts val="0"/>
                        </a:spcAft>
                        <a:buNone/>
                      </a:pPr>
                      <a:endParaRPr sz="2800" b="0" i="0" dirty="0">
                        <a:solidFill>
                          <a:schemeClr val="tx1">
                            <a:lumMod val="65000"/>
                            <a:lumOff val="35000"/>
                          </a:schemeClr>
                        </a:solidFill>
                        <a:latin typeface="ScolaScript_N" panose="00000400000000000000" pitchFamily="2" charset="0"/>
                      </a:endParaRPr>
                    </a:p>
                  </a:txBody>
                  <a:tcPr marL="91425" marR="91425" marT="91425" marB="91425"/>
                </a:tc>
                <a:tc>
                  <a:txBody>
                    <a:bodyPr/>
                    <a:lstStyle/>
                    <a:p>
                      <a:pPr marL="0" lvl="0" indent="0" algn="l" rtl="0">
                        <a:lnSpc>
                          <a:spcPct val="115000"/>
                        </a:lnSpc>
                        <a:spcBef>
                          <a:spcPts val="0"/>
                        </a:spcBef>
                        <a:spcAft>
                          <a:spcPts val="0"/>
                        </a:spcAft>
                        <a:buNone/>
                      </a:pPr>
                      <a:endParaRPr sz="2800" b="0" i="0"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tc>
                <a:tc>
                  <a:txBody>
                    <a:bodyPr/>
                    <a:lstStyle/>
                    <a:p>
                      <a:pPr marL="0" lvl="0" indent="0" algn="l" rtl="0">
                        <a:lnSpc>
                          <a:spcPct val="115000"/>
                        </a:lnSpc>
                        <a:spcBef>
                          <a:spcPts val="0"/>
                        </a:spcBef>
                        <a:spcAft>
                          <a:spcPts val="0"/>
                        </a:spcAft>
                        <a:buNone/>
                      </a:pPr>
                      <a:endParaRPr sz="2800" b="0" i="0"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tc>
                <a:tc>
                  <a:txBody>
                    <a:bodyPr/>
                    <a:lstStyle/>
                    <a:p>
                      <a:pPr marL="0" lvl="0" indent="0" algn="l" rtl="0">
                        <a:lnSpc>
                          <a:spcPct val="115000"/>
                        </a:lnSpc>
                        <a:spcBef>
                          <a:spcPts val="0"/>
                        </a:spcBef>
                        <a:spcAft>
                          <a:spcPts val="0"/>
                        </a:spcAft>
                        <a:buNone/>
                      </a:pPr>
                      <a:endParaRPr sz="2800" b="0" i="0" dirty="0">
                        <a:solidFill>
                          <a:schemeClr val="tx1">
                            <a:lumMod val="65000"/>
                            <a:lumOff val="35000"/>
                          </a:schemeClr>
                        </a:solidFill>
                        <a:latin typeface="ScolaScript_N" panose="00000400000000000000" pitchFamily="2" charset="0"/>
                        <a:ea typeface="Calibri"/>
                        <a:cs typeface="Calibri"/>
                        <a:sym typeface="Calibri"/>
                      </a:endParaRPr>
                    </a:p>
                  </a:txBody>
                  <a:tcPr marL="91425" marR="91425" marT="91425" marB="91425"/>
                </a:tc>
                <a:extLst>
                  <a:ext uri="{0D108BD9-81ED-4DB2-BD59-A6C34878D82A}">
                    <a16:rowId xmlns:a16="http://schemas.microsoft.com/office/drawing/2014/main" val="1945510415"/>
                  </a:ext>
                </a:extLst>
              </a:tr>
            </a:tbl>
          </a:graphicData>
        </a:graphic>
      </p:graphicFrame>
      <p:sp>
        <p:nvSpPr>
          <p:cNvPr id="17" name="TextBox 16">
            <a:extLst>
              <a:ext uri="{FF2B5EF4-FFF2-40B4-BE49-F238E27FC236}">
                <a16:creationId xmlns:a16="http://schemas.microsoft.com/office/drawing/2014/main" id="{AB9CB105-724B-48FE-9D80-65F7C699A224}"/>
              </a:ext>
            </a:extLst>
          </p:cNvPr>
          <p:cNvSpPr txBox="1"/>
          <p:nvPr/>
        </p:nvSpPr>
        <p:spPr>
          <a:xfrm>
            <a:off x="4567690" y="1658032"/>
            <a:ext cx="2306472" cy="587853"/>
          </a:xfrm>
          <a:prstGeom prst="rect">
            <a:avLst/>
          </a:prstGeom>
          <a:noFill/>
        </p:spPr>
        <p:txBody>
          <a:bodyPr wrap="square" lIns="91440" tIns="45720" rIns="91440" bIns="45720" rtlCol="0" anchor="t">
            <a:spAutoFit/>
          </a:bodyPr>
          <a:lstStyle>
            <a:defPPr>
              <a:defRPr lang="en-US"/>
            </a:defPPr>
            <a:lvl1pPr marR="0" lvl="0" indent="0" algn="just" fontAlgn="auto">
              <a:lnSpc>
                <a:spcPct val="120000"/>
              </a:lnSpc>
              <a:spcBef>
                <a:spcPts val="600"/>
              </a:spcBef>
              <a:spcAft>
                <a:spcPts val="600"/>
              </a:spcAft>
              <a:buClr>
                <a:srgbClr val="000000"/>
              </a:buClr>
              <a:buSzTx/>
              <a:buFont typeface="Arial"/>
              <a:buNone/>
              <a:tabLst/>
              <a:defRPr kumimoji="0" sz="2800" b="0" i="0" u="none" strike="noStrike" kern="0" cap="none" spc="0" normalizeH="0" baseline="0">
                <a:ln>
                  <a:noFill/>
                </a:ln>
                <a:solidFill>
                  <a:schemeClr val="tx1">
                    <a:lumMod val="65000"/>
                    <a:lumOff val="35000"/>
                  </a:schemeClr>
                </a:solidFill>
                <a:effectLst/>
                <a:uLnTx/>
                <a:uFillTx/>
                <a:latin typeface="ScolaScript_N" panose="00000400000000000000" pitchFamily="2" charset="0"/>
                <a:cs typeface="Arial"/>
              </a:defRPr>
            </a:lvl1pPr>
          </a:lstStyle>
          <a:p>
            <a:pPr marL="0" marR="0" lvl="0" indent="0" algn="just" defTabSz="914400" rtl="0" eaLnBrk="1" fontAlgn="auto" latinLnBrk="0" hangingPunct="1">
              <a:lnSpc>
                <a:spcPct val="120000"/>
              </a:lnSpc>
              <a:spcBef>
                <a:spcPts val="600"/>
              </a:spcBef>
              <a:spcAft>
                <a:spcPts val="600"/>
              </a:spcAft>
              <a:buClr>
                <a:srgbClr val="000000"/>
              </a:buClr>
              <a:buSzTx/>
              <a:buFont typeface="Arial"/>
              <a:buNone/>
              <a:tabLst/>
              <a:defRPr/>
            </a:pPr>
            <a:r>
              <a:rPr kumimoji="0" lang="en-US" sz="2800" b="0" i="0" u="none" strike="noStrike" kern="0" cap="none" spc="0" normalizeH="0" baseline="0" noProof="0" dirty="0" err="1">
                <a:ln>
                  <a:noFill/>
                </a:ln>
                <a:solidFill>
                  <a:srgbClr val="000000">
                    <a:lumMod val="65000"/>
                    <a:lumOff val="35000"/>
                  </a:srgbClr>
                </a:solidFill>
                <a:effectLst/>
                <a:uLnTx/>
                <a:uFillTx/>
                <a:latin typeface="ScolaScript_N" panose="00000400000000000000" pitchFamily="2" charset="0"/>
                <a:ea typeface="+mn-ea"/>
              </a:rPr>
              <a:t>enthousiastes</a:t>
            </a:r>
            <a:endParaRPr kumimoji="0" lang="en-US"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1500"/>
                                        <p:tgtEl>
                                          <p:spTgt spid="2"/>
                                        </p:tgtEl>
                                      </p:cBhvr>
                                    </p:animEffect>
                                  </p:childTnLst>
                                </p:cTn>
                              </p:par>
                            </p:childTnLst>
                          </p:cTn>
                        </p:par>
                        <p:par>
                          <p:cTn id="8" fill="hold">
                            <p:stCondLst>
                              <p:cond delay="1500"/>
                            </p:stCondLst>
                            <p:childTnLst>
                              <p:par>
                                <p:cTn id="9" presetID="22" presetClass="entr" presetSubtype="8" fill="hold" grpId="0" nodeType="afterEffect">
                                  <p:stCondLst>
                                    <p:cond delay="250"/>
                                  </p:stCondLst>
                                  <p:childTnLst>
                                    <p:set>
                                      <p:cBhvr>
                                        <p:cTn id="10" dur="1" fill="hold">
                                          <p:stCondLst>
                                            <p:cond delay="0"/>
                                          </p:stCondLst>
                                        </p:cTn>
                                        <p:tgtEl>
                                          <p:spTgt spid="8"/>
                                        </p:tgtEl>
                                        <p:attrNameLst>
                                          <p:attrName>style.visibility</p:attrName>
                                        </p:attrNameLst>
                                      </p:cBhvr>
                                      <p:to>
                                        <p:strVal val="visible"/>
                                      </p:to>
                                    </p:set>
                                    <p:animEffect transition="in" filter="wipe(left)">
                                      <p:cBhvr>
                                        <p:cTn id="11" dur="1000"/>
                                        <p:tgtEl>
                                          <p:spTgt spid="8"/>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fade">
                                      <p:cBhvr>
                                        <p:cTn id="16" dur="500"/>
                                        <p:tgtEl>
                                          <p:spTgt spid="16"/>
                                        </p:tgtEl>
                                      </p:cBhvr>
                                    </p:animEffect>
                                  </p:childTnLst>
                                </p:cTn>
                              </p:par>
                              <p:par>
                                <p:cTn id="17" presetID="1" presetClass="entr" presetSubtype="0" fill="hold" grpId="0" nodeType="withEffect">
                                  <p:stCondLst>
                                    <p:cond delay="0"/>
                                  </p:stCondLst>
                                  <p:childTnLst>
                                    <p:set>
                                      <p:cBhvr>
                                        <p:cTn id="18" dur="1" fill="hold">
                                          <p:stCondLst>
                                            <p:cond delay="499"/>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1" nodeType="clickEffect">
                                  <p:stCondLst>
                                    <p:cond delay="0"/>
                                  </p:stCondLst>
                                  <p:childTnLst>
                                    <p:animMotion origin="layout" path="M -6.25E-7 -7.40741E-7 L -0.29974 0.6213 " pathEditMode="relative" rAng="0" ptsTypes="AA">
                                      <p:cBhvr>
                                        <p:cTn id="22" dur="2000" fill="hold"/>
                                        <p:tgtEl>
                                          <p:spTgt spid="17"/>
                                        </p:tgtEl>
                                        <p:attrNameLst>
                                          <p:attrName>ppt_x</p:attrName>
                                          <p:attrName>ppt_y</p:attrName>
                                        </p:attrNameLst>
                                      </p:cBhvr>
                                      <p:rCtr x="-14987" y="31065"/>
                                    </p:animMotion>
                                  </p:childTnLst>
                                </p:cTn>
                              </p:par>
                            </p:childTnLst>
                          </p:cTn>
                        </p:par>
                      </p:childTnLst>
                    </p:cTn>
                  </p:par>
                  <p:par>
                    <p:cTn id="23" fill="hold">
                      <p:stCondLst>
                        <p:cond delay="indefinite"/>
                      </p:stCondLst>
                      <p:childTnLst>
                        <p:par>
                          <p:cTn id="24" fill="hold">
                            <p:stCondLst>
                              <p:cond delay="0"/>
                            </p:stCondLst>
                            <p:childTnLst>
                              <p:par>
                                <p:cTn id="25" presetID="3" presetClass="emph" presetSubtype="2" fill="hold" grpId="2" nodeType="clickEffect">
                                  <p:stCondLst>
                                    <p:cond delay="0"/>
                                  </p:stCondLst>
                                  <p:childTnLst>
                                    <p:animClr clrSpc="rgb" dir="cw">
                                      <p:cBhvr override="childStyle">
                                        <p:cTn id="26" dur="2000" fill="hold"/>
                                        <p:tgtEl>
                                          <p:spTgt spid="17"/>
                                        </p:tgtEl>
                                        <p:attrNameLst>
                                          <p:attrName>style.color</p:attrName>
                                        </p:attrNameLst>
                                      </p:cBhvr>
                                      <p:to>
                                        <a:srgbClr val="00B05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 grpId="0" animBg="1"/>
      <p:bldP spid="17" grpId="0"/>
      <p:bldP spid="17" grpId="1"/>
      <p:bldP spid="17" grpId="2"/>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022"/>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E3A1B22B-2133-41D8-8FE4-D3A708705B88}"/>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3249" t="5798" r="12586" b="41409"/>
          <a:stretch/>
        </p:blipFill>
        <p:spPr>
          <a:xfrm>
            <a:off x="7932145" y="1773716"/>
            <a:ext cx="3745735" cy="4098274"/>
          </a:xfrm>
          <a:prstGeom prst="rect">
            <a:avLst/>
          </a:prstGeom>
        </p:spPr>
      </p:pic>
      <p:sp>
        <p:nvSpPr>
          <p:cNvPr id="7" name="TextBox 6">
            <a:extLst>
              <a:ext uri="{FF2B5EF4-FFF2-40B4-BE49-F238E27FC236}">
                <a16:creationId xmlns:a16="http://schemas.microsoft.com/office/drawing/2014/main" id="{575AA54A-519F-4182-8E28-403DA0BA0844}"/>
              </a:ext>
            </a:extLst>
          </p:cNvPr>
          <p:cNvSpPr txBox="1"/>
          <p:nvPr/>
        </p:nvSpPr>
        <p:spPr>
          <a:xfrm>
            <a:off x="0" y="1472063"/>
            <a:ext cx="7326629" cy="4403128"/>
          </a:xfrm>
          <a:prstGeom prst="rect">
            <a:avLst/>
          </a:prstGeom>
          <a:noFill/>
        </p:spPr>
        <p:txBody>
          <a:bodyPr wrap="square" rtlCol="0">
            <a:spAutoFit/>
          </a:bodyPr>
          <a:lstStyle/>
          <a:p>
            <a:pPr marL="914400" indent="-457200" algn="just">
              <a:lnSpc>
                <a:spcPct val="150000"/>
              </a:lnSpc>
              <a:spcBef>
                <a:spcPts val="600"/>
              </a:spcBef>
              <a:spcAft>
                <a:spcPts val="600"/>
              </a:spcAft>
              <a:buClr>
                <a:srgbClr val="000000"/>
              </a:buClr>
              <a:buFont typeface="ScolaScript_N" panose="00000400000000000000" pitchFamily="2" charset="0"/>
              <a:buChar char="‐"/>
              <a:defRPr/>
            </a:pPr>
            <a:r>
              <a:rPr lang="fr-FR" sz="2700" kern="0" dirty="0">
                <a:solidFill>
                  <a:srgbClr val="000000">
                    <a:lumMod val="65000"/>
                    <a:lumOff val="35000"/>
                  </a:srgbClr>
                </a:solidFill>
                <a:latin typeface="ScolaScript_N" panose="00000400000000000000" pitchFamily="2" charset="0"/>
                <a:cs typeface="Arial"/>
                <a:sym typeface="Arial"/>
              </a:rPr>
              <a:t>Quatre de nos joueurs ont la varicelle, a dit l’entraineur. Nous avons seulement dix joueurs. Les règlements disent que nous devons avoir onze joueurs. Si nous n’avons pas onze joueurs, nous ne pouvons pas jouer. Les Requins vont alors gagner le championnat. </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029"/>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94BE94FF-082E-486D-AC1A-99590D5F0729}"/>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4203" t="5125" r="15087" b="37205"/>
          <a:stretch/>
        </p:blipFill>
        <p:spPr>
          <a:xfrm>
            <a:off x="517791" y="1476262"/>
            <a:ext cx="3659871" cy="4594033"/>
          </a:xfrm>
          <a:prstGeom prst="rect">
            <a:avLst/>
          </a:prstGeom>
        </p:spPr>
      </p:pic>
      <p:sp>
        <p:nvSpPr>
          <p:cNvPr id="7" name="TextBox 6">
            <a:extLst>
              <a:ext uri="{FF2B5EF4-FFF2-40B4-BE49-F238E27FC236}">
                <a16:creationId xmlns:a16="http://schemas.microsoft.com/office/drawing/2014/main" id="{00E2F610-4231-4FE3-827F-387705710DCF}"/>
              </a:ext>
            </a:extLst>
          </p:cNvPr>
          <p:cNvSpPr txBox="1"/>
          <p:nvPr/>
        </p:nvSpPr>
        <p:spPr>
          <a:xfrm>
            <a:off x="4142342" y="1501656"/>
            <a:ext cx="7447678" cy="4070345"/>
          </a:xfrm>
          <a:prstGeom prst="rect">
            <a:avLst/>
          </a:prstGeom>
          <a:noFill/>
        </p:spPr>
        <p:txBody>
          <a:bodyPr wrap="square" lIns="91440" tIns="45720" rIns="91440" bIns="45720" rtlCol="0" anchor="t">
            <a:spAutoFit/>
          </a:bodyPr>
          <a:lstStyle/>
          <a:p>
            <a:pPr marL="457200" marR="0" lvl="0" indent="0" defTabSz="914400" rtl="0" eaLnBrk="1" fontAlgn="auto" latinLnBrk="0" hangingPunct="1">
              <a:lnSpc>
                <a:spcPct val="15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Nous avons pensé à tout, a dit Mike, le capitaine de l’équipe. Il n’y a personne âgé de moins de dix ans qui peut jouer pour nous.</a:t>
            </a:r>
          </a:p>
          <a:p>
            <a:pPr marL="914400" marR="0" lvl="0" indent="-457200" algn="just" fontAlgn="auto">
              <a:lnSpc>
                <a:spcPct val="150000"/>
              </a:lnSpc>
              <a:spcBef>
                <a:spcPts val="600"/>
              </a:spcBef>
              <a:spcAft>
                <a:spcPts val="600"/>
              </a:spcAft>
              <a:buClr>
                <a:srgbClr val="000000"/>
              </a:buClr>
              <a:buSzTx/>
              <a:buFont typeface="ScolaScript_N" panose="00000400000000000000" pitchFamily="2" charset="0"/>
              <a:buChar char="‐"/>
              <a:tabLst/>
              <a:defRPr/>
            </a:pPr>
            <a:r>
              <a:rPr lang="fr-FR" sz="2700" kern="0" dirty="0">
                <a:solidFill>
                  <a:srgbClr val="000000">
                    <a:lumMod val="65000"/>
                    <a:lumOff val="35000"/>
                  </a:srgbClr>
                </a:solidFill>
                <a:latin typeface="ScolaScript_N" panose="00000400000000000000" pitchFamily="2" charset="0"/>
                <a:cs typeface="Arial"/>
                <a:sym typeface="Arial"/>
              </a:rPr>
              <a:t>Je vais jouer pour vous, a dit une petite voix.</a:t>
            </a:r>
            <a:endParaRPr lang="fr-FR" sz="2700" kern="0" dirty="0">
              <a:solidFill>
                <a:srgbClr val="000000">
                  <a:lumMod val="65000"/>
                  <a:lumOff val="35000"/>
                </a:srgbClr>
              </a:solidFill>
              <a:latin typeface="ScolaScript_N" panose="00000400000000000000" pitchFamily="2" charset="0"/>
              <a:cs typeface="Aria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036"/>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sp>
        <p:nvSpPr>
          <p:cNvPr id="5" name="TextBox 4">
            <a:extLst>
              <a:ext uri="{FF2B5EF4-FFF2-40B4-BE49-F238E27FC236}">
                <a16:creationId xmlns:a16="http://schemas.microsoft.com/office/drawing/2014/main" id="{A1D80BFF-08BE-49B8-BB2D-F432BED95FCA}"/>
              </a:ext>
            </a:extLst>
          </p:cNvPr>
          <p:cNvSpPr txBox="1"/>
          <p:nvPr/>
        </p:nvSpPr>
        <p:spPr>
          <a:xfrm>
            <a:off x="212551" y="1132940"/>
            <a:ext cx="7155179" cy="5160067"/>
          </a:xfrm>
          <a:prstGeom prst="rect">
            <a:avLst/>
          </a:prstGeom>
          <a:noFill/>
        </p:spPr>
        <p:txBody>
          <a:bodyPr wrap="square" rtlCol="0">
            <a:spAutoFit/>
          </a:bodyPr>
          <a:lstStyle/>
          <a:p>
            <a:pPr marL="457200" marR="0" lvl="0" indent="0" algn="l" defTabSz="914400" rtl="0" eaLnBrk="1" fontAlgn="auto" latinLnBrk="0" hangingPunct="1">
              <a:lnSpc>
                <a:spcPct val="150000"/>
              </a:lnSpc>
              <a:spcBef>
                <a:spcPts val="600"/>
              </a:spcBef>
              <a:spcAft>
                <a:spcPts val="600"/>
              </a:spcAft>
              <a:buClr>
                <a:srgbClr val="000000"/>
              </a:buClr>
              <a:buSzTx/>
              <a:buFont typeface="Arial"/>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C’était Jessica.</a:t>
            </a:r>
          </a:p>
          <a:p>
            <a:pPr marL="457200" marR="0" lvl="0" indent="0" algn="l" defTabSz="914400" rtl="0" eaLnBrk="1" fontAlgn="auto" latinLnBrk="0" hangingPunct="1">
              <a:lnSpc>
                <a:spcPct val="150000"/>
              </a:lnSpc>
              <a:spcBef>
                <a:spcPts val="600"/>
              </a:spcBef>
              <a:spcAft>
                <a:spcPts val="600"/>
              </a:spcAft>
              <a:buClr>
                <a:srgbClr val="000000"/>
              </a:buClr>
              <a:buSzTx/>
              <a:buFont typeface="Arial"/>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Tout le monde a éclaté de rire.</a:t>
            </a:r>
          </a:p>
          <a:p>
            <a:pPr marL="914400" marR="0" lvl="0" indent="-457200" algn="l" defTabSz="914400" rtl="0" eaLnBrk="1" fontAlgn="auto" latinLnBrk="0" hangingPunct="1">
              <a:lnSpc>
                <a:spcPct val="150000"/>
              </a:lnSpc>
              <a:spcBef>
                <a:spcPts val="600"/>
              </a:spcBef>
              <a:spcAft>
                <a:spcPts val="600"/>
              </a:spcAft>
              <a:buClr>
                <a:srgbClr val="000000">
                  <a:lumMod val="65000"/>
                  <a:lumOff val="35000"/>
                </a:srgbClr>
              </a:buClr>
              <a:buSzTx/>
              <a:buFontTx/>
              <a:buChar char="-"/>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C’est une fille, a dit Mike.</a:t>
            </a:r>
          </a:p>
          <a:p>
            <a:pPr marL="914400" marR="0" lvl="0" indent="-457200" algn="l" defTabSz="914400" rtl="0" eaLnBrk="1" fontAlgn="auto" latinLnBrk="0" hangingPunct="1">
              <a:lnSpc>
                <a:spcPct val="150000"/>
              </a:lnSpc>
              <a:spcBef>
                <a:spcPts val="600"/>
              </a:spcBef>
              <a:spcAft>
                <a:spcPts val="600"/>
              </a:spcAft>
              <a:buClr>
                <a:srgbClr val="000000">
                  <a:lumMod val="65000"/>
                  <a:lumOff val="35000"/>
                </a:srgbClr>
              </a:buClr>
              <a:buSzTx/>
              <a:buFontTx/>
              <a:buChar char="-"/>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Elle est tellement petite, a dit Dan.</a:t>
            </a:r>
          </a:p>
          <a:p>
            <a:pPr marL="914400" marR="0" lvl="0" indent="-457200" algn="l" defTabSz="914400" rtl="0" eaLnBrk="1" fontAlgn="auto" latinLnBrk="0" hangingPunct="1">
              <a:lnSpc>
                <a:spcPct val="150000"/>
              </a:lnSpc>
              <a:spcBef>
                <a:spcPts val="600"/>
              </a:spcBef>
              <a:spcAft>
                <a:spcPts val="600"/>
              </a:spcAft>
              <a:buClr>
                <a:srgbClr val="000000">
                  <a:lumMod val="65000"/>
                  <a:lumOff val="35000"/>
                </a:srgbClr>
              </a:buClr>
              <a:buSzTx/>
              <a:buFontTx/>
              <a:buChar char="-"/>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Mais, c’est une bonne joueuse, a dit Jules.</a:t>
            </a:r>
          </a:p>
          <a:p>
            <a:pPr marL="914400" marR="0" lvl="0" indent="-457200" algn="l" defTabSz="914400" rtl="0" eaLnBrk="1" fontAlgn="auto" latinLnBrk="0" hangingPunct="1">
              <a:lnSpc>
                <a:spcPct val="150000"/>
              </a:lnSpc>
              <a:spcBef>
                <a:spcPts val="600"/>
              </a:spcBef>
              <a:spcAft>
                <a:spcPts val="600"/>
              </a:spcAft>
              <a:buClr>
                <a:srgbClr val="000000">
                  <a:lumMod val="65000"/>
                  <a:lumOff val="35000"/>
                </a:srgbClr>
              </a:buClr>
              <a:buSzTx/>
              <a:buFontTx/>
              <a:buChar char="-"/>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 pour une fille, a dit Jamal</a:t>
            </a:r>
          </a:p>
        </p:txBody>
      </p:sp>
      <p:pic>
        <p:nvPicPr>
          <p:cNvPr id="6" name="Picture 5">
            <a:extLst>
              <a:ext uri="{FF2B5EF4-FFF2-40B4-BE49-F238E27FC236}">
                <a16:creationId xmlns:a16="http://schemas.microsoft.com/office/drawing/2014/main" id="{B45ED9CC-D745-4D49-99D5-673763367267}"/>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1264" t="5618" r="12686" b="46029"/>
          <a:stretch/>
        </p:blipFill>
        <p:spPr>
          <a:xfrm>
            <a:off x="7513504" y="2015084"/>
            <a:ext cx="4239702" cy="4143344"/>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043"/>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C6974864-D4F4-4C02-AA1C-B6CBE24087A3}"/>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2769" t="6247" r="13650" b="39778"/>
          <a:stretch/>
        </p:blipFill>
        <p:spPr>
          <a:xfrm>
            <a:off x="7678756" y="1518481"/>
            <a:ext cx="4066340" cy="4584865"/>
          </a:xfrm>
          <a:prstGeom prst="rect">
            <a:avLst/>
          </a:prstGeom>
        </p:spPr>
      </p:pic>
      <p:sp>
        <p:nvSpPr>
          <p:cNvPr id="7" name="TextBox 6">
            <a:extLst>
              <a:ext uri="{FF2B5EF4-FFF2-40B4-BE49-F238E27FC236}">
                <a16:creationId xmlns:a16="http://schemas.microsoft.com/office/drawing/2014/main" id="{04051DF9-C006-413B-9DBF-B03C09DEEDA3}"/>
              </a:ext>
            </a:extLst>
          </p:cNvPr>
          <p:cNvSpPr txBox="1"/>
          <p:nvPr/>
        </p:nvSpPr>
        <p:spPr>
          <a:xfrm>
            <a:off x="0" y="1547164"/>
            <a:ext cx="6903720" cy="4716676"/>
          </a:xfrm>
          <a:prstGeom prst="rect">
            <a:avLst/>
          </a:prstGeom>
          <a:noFill/>
        </p:spPr>
        <p:txBody>
          <a:bodyPr wrap="square" rtlCol="0">
            <a:spAutoFit/>
          </a:bodyPr>
          <a:lstStyle/>
          <a:p>
            <a:pPr marL="914400" marR="0" lvl="0" indent="-457200" algn="just" defTabSz="914400" rtl="0" eaLnBrk="1" fontAlgn="auto" latinLnBrk="0" hangingPunct="1">
              <a:lnSpc>
                <a:spcPct val="150000"/>
              </a:lnSpc>
              <a:spcBef>
                <a:spcPts val="600"/>
              </a:spcBef>
              <a:spcAft>
                <a:spcPts val="600"/>
              </a:spcAft>
              <a:buClr>
                <a:srgbClr val="000000"/>
              </a:buClr>
              <a:buSzTx/>
              <a:buFontTx/>
              <a:buChar char="-"/>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Peu importe si elle frappe le ballon. Avec onze joueurs, nous serons capables de participer au match. Bienvenue chez les Dragons Rouges, a dit l’entraineur. </a:t>
            </a:r>
          </a:p>
          <a:p>
            <a:pPr marL="457200" marR="0" lvl="0" indent="0" algn="just" defTabSz="914400" rtl="0" eaLnBrk="1" fontAlgn="auto" latinLnBrk="0" hangingPunct="1">
              <a:lnSpc>
                <a:spcPct val="15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 visage de Jessica s’est illuminé d’un grand sourire. </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050"/>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1D7CEE36-EE96-48EB-8AB1-11A1C53B2F59}"/>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5978" t="5924" r="16126" b="53726"/>
          <a:stretch/>
        </p:blipFill>
        <p:spPr>
          <a:xfrm>
            <a:off x="363557" y="2410252"/>
            <a:ext cx="3525399" cy="3220316"/>
          </a:xfrm>
          <a:prstGeom prst="rect">
            <a:avLst/>
          </a:prstGeom>
        </p:spPr>
      </p:pic>
      <p:sp>
        <p:nvSpPr>
          <p:cNvPr id="7" name="TextBox 6">
            <a:extLst>
              <a:ext uri="{FF2B5EF4-FFF2-40B4-BE49-F238E27FC236}">
                <a16:creationId xmlns:a16="http://schemas.microsoft.com/office/drawing/2014/main" id="{B275DB29-BA73-46D6-90B8-D23FB52FD175}"/>
              </a:ext>
            </a:extLst>
          </p:cNvPr>
          <p:cNvSpPr txBox="1"/>
          <p:nvPr/>
        </p:nvSpPr>
        <p:spPr>
          <a:xfrm>
            <a:off x="3888956" y="1353279"/>
            <a:ext cx="7785501" cy="5101397"/>
          </a:xfrm>
          <a:prstGeom prst="rect">
            <a:avLst/>
          </a:prstGeom>
          <a:noFill/>
        </p:spPr>
        <p:txBody>
          <a:bodyPr wrap="square" lIns="91440" tIns="45720" rIns="91440" bIns="45720" rtlCol="0" anchor="t">
            <a:spAutoFit/>
          </a:bodyPr>
          <a:lstStyle/>
          <a:p>
            <a:pPr marL="457200" marR="0" lvl="0" indent="0" algn="just" defTabSz="914400" rtl="0" eaLnBrk="1" fontAlgn="auto" latinLnBrk="0" hangingPunct="1">
              <a:lnSpc>
                <a:spcPct val="13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L’entraineur a dit à Jessica de ne pas bouger du cercle au centre. Elle ne devait pas frapper le ballon. Elle était là pour qu’il y ait suffisamment de joueurs. Les équipes se sont alignées, prêtes à jouer. Les garçons de l’équipe des Requins ont pointé vers Jessica. Ils se moquaient d’elle parce que son maillot de football était trop grand. Il lui touchait les genoux. </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057"/>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sp>
        <p:nvSpPr>
          <p:cNvPr id="6" name="TextBox 5">
            <a:extLst>
              <a:ext uri="{FF2B5EF4-FFF2-40B4-BE49-F238E27FC236}">
                <a16:creationId xmlns:a16="http://schemas.microsoft.com/office/drawing/2014/main" id="{A43719E9-7FD5-4986-AFEE-D38817D01A9B}"/>
              </a:ext>
            </a:extLst>
          </p:cNvPr>
          <p:cNvSpPr txBox="1"/>
          <p:nvPr/>
        </p:nvSpPr>
        <p:spPr>
          <a:xfrm>
            <a:off x="0" y="1506935"/>
            <a:ext cx="7692390" cy="4716676"/>
          </a:xfrm>
          <a:prstGeom prst="rect">
            <a:avLst/>
          </a:prstGeom>
          <a:noFill/>
        </p:spPr>
        <p:txBody>
          <a:bodyPr wrap="square" lIns="91440" tIns="45720" rIns="91440" bIns="45720" rtlCol="0" anchor="t">
            <a:spAutoFit/>
          </a:bodyPr>
          <a:lstStyle/>
          <a:p>
            <a:pPr marL="457200" marR="0" lvl="0" indent="0" algn="just" defTabSz="914400" rtl="0" eaLnBrk="1" fontAlgn="auto" latinLnBrk="0" hangingPunct="1">
              <a:lnSpc>
                <a:spcPct val="150000"/>
              </a:lnSpc>
              <a:spcBef>
                <a:spcPts val="600"/>
              </a:spcBef>
              <a:spcAft>
                <a:spcPts val="600"/>
              </a:spcAft>
              <a:buClrTx/>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Les Requins étaient une très bonne équipe. Après seulement cinq minutes de jeu,  ils ont marqué un but. Certains des meilleurs joueurs des Dragons étaient absents. A la mi-temps, le pointage était comme suit : les Requins: 2 et les Dragons : 1.</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lt"/>
              <a:cs typeface="+mn-lt"/>
            </a:endParaRPr>
          </a:p>
          <a:p>
            <a:pPr marL="457200" marR="0" lvl="0" indent="0" algn="l" defTabSz="914400" rtl="0" eaLnBrk="1" fontAlgn="auto" latinLnBrk="0" hangingPunct="1">
              <a:lnSpc>
                <a:spcPct val="150000"/>
              </a:lnSpc>
              <a:spcBef>
                <a:spcPts val="600"/>
              </a:spcBef>
              <a:spcAft>
                <a:spcPts val="600"/>
              </a:spcAft>
              <a:buClrTx/>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Jessica n’avait pas touché au ballon.  </a:t>
            </a:r>
            <a:endPar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pic>
        <p:nvPicPr>
          <p:cNvPr id="7" name="Picture 6">
            <a:extLst>
              <a:ext uri="{FF2B5EF4-FFF2-40B4-BE49-F238E27FC236}">
                <a16:creationId xmlns:a16="http://schemas.microsoft.com/office/drawing/2014/main" id="{2D318636-F9DD-4C71-9028-F9F5762BF0B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1108" t="5950" r="12496" b="43608"/>
          <a:stretch/>
        </p:blipFill>
        <p:spPr>
          <a:xfrm>
            <a:off x="8059470" y="2082189"/>
            <a:ext cx="3783663" cy="3844888"/>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064"/>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5" name="Picture 4">
            <a:extLst>
              <a:ext uri="{FF2B5EF4-FFF2-40B4-BE49-F238E27FC236}">
                <a16:creationId xmlns:a16="http://schemas.microsoft.com/office/drawing/2014/main" id="{9A8D91E3-35F1-4DF0-A21B-F23E03002F18}"/>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5000" t="5788" r="14336" b="57230"/>
          <a:stretch/>
        </p:blipFill>
        <p:spPr>
          <a:xfrm>
            <a:off x="330506" y="2456761"/>
            <a:ext cx="3492297" cy="2809302"/>
          </a:xfrm>
          <a:prstGeom prst="rect">
            <a:avLst/>
          </a:prstGeom>
        </p:spPr>
      </p:pic>
      <p:sp>
        <p:nvSpPr>
          <p:cNvPr id="7" name="TextBox 5">
            <a:extLst>
              <a:ext uri="{FF2B5EF4-FFF2-40B4-BE49-F238E27FC236}">
                <a16:creationId xmlns:a16="http://schemas.microsoft.com/office/drawing/2014/main" id="{0C8EF117-1CC2-4763-A062-4B058D5CEFED}"/>
              </a:ext>
            </a:extLst>
          </p:cNvPr>
          <p:cNvSpPr txBox="1"/>
          <p:nvPr/>
        </p:nvSpPr>
        <p:spPr>
          <a:xfrm>
            <a:off x="3822803" y="1252619"/>
            <a:ext cx="7863164" cy="5413983"/>
          </a:xfrm>
          <a:prstGeom prst="rect">
            <a:avLst/>
          </a:prstGeom>
          <a:noFill/>
        </p:spPr>
        <p:txBody>
          <a:bodyPr wrap="square" lIns="91440" tIns="45720" rIns="91440" bIns="45720" rtlCol="0" anchor="t">
            <a:spAutoFit/>
          </a:bodyPr>
          <a:lstStyle/>
          <a:p>
            <a:pPr marL="457200" marR="0" lvl="0" indent="0" algn="just" defTabSz="914400" rtl="0" eaLnBrk="1" fontAlgn="auto" latinLnBrk="0" hangingPunct="1">
              <a:lnSpc>
                <a:spcPct val="125000"/>
              </a:lnSpc>
              <a:spcBef>
                <a:spcPts val="600"/>
              </a:spcBef>
              <a:spcAft>
                <a:spcPts val="600"/>
              </a:spcAft>
              <a:buClr>
                <a:srgbClr val="000000"/>
              </a:buClr>
              <a:buSzTx/>
              <a:buFontTx/>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Dans la deuxième demie, les Dragons étaient déterminés à multiplier leurs efforts. Et étant donné qu’on avait dit à Jessica de rester dans le cercle au centre c’était comme si l’équipe avait un joueur en moins. </a:t>
            </a:r>
          </a:p>
          <a:p>
            <a:pPr marL="457200" marR="0" lvl="0" indent="0" algn="just" defTabSz="914400" rtl="0" eaLnBrk="1" fontAlgn="auto" latinLnBrk="0" hangingPunct="1">
              <a:lnSpc>
                <a:spcPct val="125000"/>
              </a:lnSpc>
              <a:spcBef>
                <a:spcPts val="600"/>
              </a:spcBef>
              <a:spcAft>
                <a:spcPts val="600"/>
              </a:spcAft>
              <a:buClr>
                <a:srgbClr val="000000"/>
              </a:buClr>
              <a:buSzTx/>
              <a:buFontTx/>
              <a:buNone/>
              <a:tabLst/>
              <a:defRPr/>
            </a:pPr>
            <a:r>
              <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Cinq minutes avant la fin du match, Jules a frappé le ballon très haut en direction du but des Requins. Jamal a sauté aussi haut qu’il le pouvait. Il a frappé le ballon très fort avec sa tête. </a:t>
            </a:r>
            <a:endParaRPr kumimoji="0" lang="fr-FR" sz="27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071"/>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pic>
        <p:nvPicPr>
          <p:cNvPr id="6" name="Picture 5">
            <a:extLst>
              <a:ext uri="{FF2B5EF4-FFF2-40B4-BE49-F238E27FC236}">
                <a16:creationId xmlns:a16="http://schemas.microsoft.com/office/drawing/2014/main" id="{A42B42E4-8B6F-40E0-9528-B88D69BBF3CF}"/>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1185" t="6296" r="13257" b="29608"/>
          <a:stretch/>
        </p:blipFill>
        <p:spPr>
          <a:xfrm>
            <a:off x="7910111" y="1582759"/>
            <a:ext cx="3745735" cy="4884142"/>
          </a:xfrm>
          <a:prstGeom prst="rect">
            <a:avLst/>
          </a:prstGeom>
        </p:spPr>
      </p:pic>
      <p:sp>
        <p:nvSpPr>
          <p:cNvPr id="7" name="TextBox 4">
            <a:extLst>
              <a:ext uri="{FF2B5EF4-FFF2-40B4-BE49-F238E27FC236}">
                <a16:creationId xmlns:a16="http://schemas.microsoft.com/office/drawing/2014/main" id="{557FF7A8-4735-420D-A4B2-8751CDAE2CDD}"/>
              </a:ext>
            </a:extLst>
          </p:cNvPr>
          <p:cNvSpPr txBox="1"/>
          <p:nvPr/>
        </p:nvSpPr>
        <p:spPr>
          <a:xfrm>
            <a:off x="0" y="2284311"/>
            <a:ext cx="7337234" cy="3270126"/>
          </a:xfrm>
          <a:prstGeom prst="rect">
            <a:avLst/>
          </a:prstGeom>
          <a:noFill/>
        </p:spPr>
        <p:txBody>
          <a:bodyPr wrap="square" lIns="91440" tIns="45720" rIns="91440" bIns="45720" rtlCol="0" anchor="t">
            <a:spAutoFit/>
          </a:bodyPr>
          <a:lstStyle/>
          <a:p>
            <a:pPr marL="457200" marR="0" lvl="0" indent="0" algn="just" defTabSz="914400" rtl="0" eaLnBrk="1" fontAlgn="auto" latinLnBrk="0" hangingPunct="1">
              <a:lnSpc>
                <a:spcPct val="15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 ballon a sifflé en passant près du gardien des Requins. Jamal a marqué un but spectaculaire pour rendre le pointage à égalité entre les Requins et les Dragons: 2.  </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94"/>
        <p:cNvGrpSpPr/>
        <p:nvPr/>
      </p:nvGrpSpPr>
      <p:grpSpPr>
        <a:xfrm>
          <a:off x="0" y="0"/>
          <a:ext cx="0" cy="0"/>
          <a:chOff x="0" y="0"/>
          <a:chExt cx="0" cy="0"/>
        </a:xfrm>
      </p:grpSpPr>
      <p:sp>
        <p:nvSpPr>
          <p:cNvPr id="3" name="TextBox 2">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rPr>
              <a:t>Activité introductrice</a:t>
            </a:r>
          </a:p>
        </p:txBody>
      </p:sp>
      <p:pic>
        <p:nvPicPr>
          <p:cNvPr id="7" name="Graphic 6">
            <a:extLst>
              <a:ext uri="{FF2B5EF4-FFF2-40B4-BE49-F238E27FC236}">
                <a16:creationId xmlns:a16="http://schemas.microsoft.com/office/drawing/2014/main" id="{08FB70E0-3733-450A-874A-B707C2A6A81E}"/>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p:blipFill>
        <p:spPr>
          <a:xfrm>
            <a:off x="1214905" y="1581722"/>
            <a:ext cx="2371262" cy="2312470"/>
          </a:xfrm>
          <a:prstGeom prst="rect">
            <a:avLst/>
          </a:prstGeom>
          <a:effectLst>
            <a:outerShdw blurRad="63500" sx="102000" sy="102000" algn="ctr" rotWithShape="0">
              <a:prstClr val="black">
                <a:alpha val="40000"/>
              </a:prstClr>
            </a:outerShdw>
          </a:effectLst>
        </p:spPr>
      </p:pic>
      <p:pic>
        <p:nvPicPr>
          <p:cNvPr id="13" name="Graphic 12">
            <a:extLst>
              <a:ext uri="{FF2B5EF4-FFF2-40B4-BE49-F238E27FC236}">
                <a16:creationId xmlns:a16="http://schemas.microsoft.com/office/drawing/2014/main" id="{67735B34-2133-4622-B032-6AE4CB340B6A}"/>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4852458" y="1586589"/>
            <a:ext cx="3324297" cy="2479534"/>
          </a:xfrm>
          <a:prstGeom prst="rect">
            <a:avLst/>
          </a:prstGeom>
          <a:effectLst>
            <a:outerShdw blurRad="63500" sx="102000" sy="102000" algn="ctr" rotWithShape="0">
              <a:prstClr val="black">
                <a:alpha val="40000"/>
              </a:prstClr>
            </a:outerShdw>
          </a:effectLst>
        </p:spPr>
      </p:pic>
      <p:pic>
        <p:nvPicPr>
          <p:cNvPr id="15" name="Graphic 14">
            <a:extLst>
              <a:ext uri="{FF2B5EF4-FFF2-40B4-BE49-F238E27FC236}">
                <a16:creationId xmlns:a16="http://schemas.microsoft.com/office/drawing/2014/main" id="{042B62FE-9596-4277-A450-E55658207C27}"/>
              </a:ext>
            </a:extLst>
          </p:cNvPr>
          <p:cNvPicPr>
            <a:picLocks noChangeAspect="1"/>
          </p:cNvPicPr>
          <p:nvPr/>
        </p:nvPicPr>
        <p:blipFill>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8987657" y="1409792"/>
            <a:ext cx="2393441" cy="2814479"/>
          </a:xfrm>
          <a:prstGeom prst="rect">
            <a:avLst/>
          </a:prstGeom>
          <a:effectLst>
            <a:outerShdw blurRad="63500" sx="102000" sy="102000" algn="ctr" rotWithShape="0">
              <a:prstClr val="black">
                <a:alpha val="40000"/>
              </a:prstClr>
            </a:outerShdw>
          </a:effectLst>
        </p:spPr>
      </p:pic>
      <p:pic>
        <p:nvPicPr>
          <p:cNvPr id="18" name="Graphic 17">
            <a:extLst>
              <a:ext uri="{FF2B5EF4-FFF2-40B4-BE49-F238E27FC236}">
                <a16:creationId xmlns:a16="http://schemas.microsoft.com/office/drawing/2014/main" id="{6EAAC2B6-4F81-469A-A274-4CADC0647C3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rcRect/>
          <a:stretch/>
        </p:blipFill>
        <p:spPr>
          <a:xfrm>
            <a:off x="5227297" y="4523049"/>
            <a:ext cx="1754882" cy="1754882"/>
          </a:xfrm>
          <a:prstGeom prst="rect">
            <a:avLst/>
          </a:prstGeom>
        </p:spPr>
      </p:pic>
      <p:pic>
        <p:nvPicPr>
          <p:cNvPr id="21" name="Graphic 20">
            <a:extLst>
              <a:ext uri="{FF2B5EF4-FFF2-40B4-BE49-F238E27FC236}">
                <a16:creationId xmlns:a16="http://schemas.microsoft.com/office/drawing/2014/main" id="{7072C51C-C60D-4147-AD01-EF22EFB45BE2}"/>
              </a:ext>
            </a:extLst>
          </p:cNvPr>
          <p:cNvPicPr>
            <a:picLocks noChangeAspect="1"/>
          </p:cNvPicPr>
          <p:nvPr/>
        </p:nvPicPr>
        <p:blipFill>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rcRect/>
          <a:stretch/>
        </p:blipFill>
        <p:spPr>
          <a:xfrm>
            <a:off x="9222213" y="4593898"/>
            <a:ext cx="1754882" cy="1754882"/>
          </a:xfrm>
          <a:prstGeom prst="rect">
            <a:avLst/>
          </a:prstGeom>
        </p:spPr>
      </p:pic>
      <p:pic>
        <p:nvPicPr>
          <p:cNvPr id="24" name="Graphic 23">
            <a:extLst>
              <a:ext uri="{FF2B5EF4-FFF2-40B4-BE49-F238E27FC236}">
                <a16:creationId xmlns:a16="http://schemas.microsoft.com/office/drawing/2014/main" id="{B593C4A4-B488-4685-A93E-385CED39D0A5}"/>
              </a:ext>
            </a:extLst>
          </p:cNvPr>
          <p:cNvPicPr>
            <a:picLocks noChangeAspect="1"/>
          </p:cNvPicPr>
          <p:nvPr/>
        </p:nvPicPr>
        <p:blipFill>
          <a:blip r:embed="rId14" cstate="screen">
            <a:extLst>
              <a:ext uri="{28A0092B-C50C-407E-A947-70E740481C1C}">
                <a14:useLocalDpi xmlns:a14="http://schemas.microsoft.com/office/drawing/2010/main"/>
              </a:ext>
              <a:ext uri="{96DAC541-7B7A-43D3-8B79-37D633B846F1}">
                <asvg:svgBlip xmlns:asvg="http://schemas.microsoft.com/office/drawing/2016/SVG/main" r:embed="rId15"/>
              </a:ext>
            </a:extLst>
          </a:blip>
          <a:srcRect/>
          <a:stretch/>
        </p:blipFill>
        <p:spPr>
          <a:xfrm>
            <a:off x="1214905" y="4552443"/>
            <a:ext cx="1754882" cy="1754882"/>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078"/>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sp>
        <p:nvSpPr>
          <p:cNvPr id="5" name="TextBox 4">
            <a:extLst>
              <a:ext uri="{FF2B5EF4-FFF2-40B4-BE49-F238E27FC236}">
                <a16:creationId xmlns:a16="http://schemas.microsoft.com/office/drawing/2014/main" id="{6420DD38-35F6-4800-BADE-02391FBB934F}"/>
              </a:ext>
            </a:extLst>
          </p:cNvPr>
          <p:cNvSpPr txBox="1"/>
          <p:nvPr/>
        </p:nvSpPr>
        <p:spPr>
          <a:xfrm>
            <a:off x="4317071" y="1431290"/>
            <a:ext cx="7046934" cy="4562788"/>
          </a:xfrm>
          <a:prstGeom prst="rect">
            <a:avLst/>
          </a:prstGeom>
          <a:noFill/>
        </p:spPr>
        <p:txBody>
          <a:bodyPr wrap="square" lIns="91440" tIns="45720" rIns="91440" bIns="45720" rtlCol="0" anchor="t">
            <a:spAutoFit/>
          </a:bodyPr>
          <a:lstStyle/>
          <a:p>
            <a:pPr marL="457200" marR="0" lvl="0" indent="0" algn="just" defTabSz="914400" rtl="0" eaLnBrk="1" fontAlgn="auto" latinLnBrk="0" hangingPunct="1">
              <a:lnSpc>
                <a:spcPct val="150000"/>
              </a:lnSpc>
              <a:spcBef>
                <a:spcPts val="600"/>
              </a:spcBef>
              <a:spcAft>
                <a:spcPts val="600"/>
              </a:spcAft>
              <a:buClr>
                <a:srgbClr val="000000"/>
              </a:buClr>
              <a:buSzTx/>
              <a:buFontTx/>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Jessica a décidé que c’était le temps d’aider. Elle est sortie du cercle au centre. Les Requins n’ont pas remarqué qu’elle se dirigeait vers le but. Même ses coéquipiers ne l’ont pas remarquée. C’était tout comme si elle était invisible. </a:t>
            </a:r>
          </a:p>
        </p:txBody>
      </p:sp>
      <p:pic>
        <p:nvPicPr>
          <p:cNvPr id="7" name="Picture 6">
            <a:extLst>
              <a:ext uri="{FF2B5EF4-FFF2-40B4-BE49-F238E27FC236}">
                <a16:creationId xmlns:a16="http://schemas.microsoft.com/office/drawing/2014/main" id="{FCC3A8FB-E34A-48FB-BADC-3A027B4A62FC}"/>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300000"/>
                    </a14:imgEffect>
                  </a14:imgLayer>
                </a14:imgProps>
              </a:ext>
              <a:ext uri="{28A0092B-C50C-407E-A947-70E740481C1C}">
                <a14:useLocalDpi xmlns:a14="http://schemas.microsoft.com/office/drawing/2010/main"/>
              </a:ext>
            </a:extLst>
          </a:blip>
          <a:srcRect l="13441" t="6006" r="11991" b="38894"/>
          <a:stretch/>
        </p:blipFill>
        <p:spPr>
          <a:xfrm>
            <a:off x="572876" y="1586428"/>
            <a:ext cx="3744195" cy="4252512"/>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085"/>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sp>
        <p:nvSpPr>
          <p:cNvPr id="6" name="TextBox 5">
            <a:extLst>
              <a:ext uri="{FF2B5EF4-FFF2-40B4-BE49-F238E27FC236}">
                <a16:creationId xmlns:a16="http://schemas.microsoft.com/office/drawing/2014/main" id="{4A7CD3E6-F58F-490A-AB27-E8238D48F0A2}"/>
              </a:ext>
            </a:extLst>
          </p:cNvPr>
          <p:cNvSpPr txBox="1"/>
          <p:nvPr/>
        </p:nvSpPr>
        <p:spPr>
          <a:xfrm>
            <a:off x="0" y="1536335"/>
            <a:ext cx="7029451" cy="4562788"/>
          </a:xfrm>
          <a:prstGeom prst="rect">
            <a:avLst/>
          </a:prstGeom>
          <a:noFill/>
        </p:spPr>
        <p:txBody>
          <a:bodyPr wrap="square" rtlCol="0">
            <a:spAutoFit/>
          </a:bodyPr>
          <a:lstStyle/>
          <a:p>
            <a:pPr marL="457200" marR="0" lvl="0" indent="0" algn="just" defTabSz="914400" rtl="0" eaLnBrk="1" fontAlgn="auto" latinLnBrk="0" hangingPunct="1">
              <a:lnSpc>
                <a:spcPct val="15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Un des joueurs des Requins a frappé le ballon en direction de son gardien. Jessica a couru vers le ballon et l’a rejoint avant le gardien. Jessica a frappé le ballon aussi fort qu’elle le pouvait. Le gardien des Requins a sauté pour arrêter le ballon.</a:t>
            </a:r>
          </a:p>
        </p:txBody>
      </p:sp>
      <p:pic>
        <p:nvPicPr>
          <p:cNvPr id="7" name="Picture 6">
            <a:extLst>
              <a:ext uri="{FF2B5EF4-FFF2-40B4-BE49-F238E27FC236}">
                <a16:creationId xmlns:a16="http://schemas.microsoft.com/office/drawing/2014/main" id="{63C67739-77E5-4E04-9629-E83185CD4CC6}"/>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0456" t="6082" r="12753" b="37371"/>
          <a:stretch/>
        </p:blipFill>
        <p:spPr>
          <a:xfrm>
            <a:off x="7832993" y="1793693"/>
            <a:ext cx="3836874" cy="4342699"/>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092"/>
        <p:cNvGrpSpPr/>
        <p:nvPr/>
      </p:nvGrpSpPr>
      <p:grpSpPr>
        <a:xfrm>
          <a:off x="0" y="0"/>
          <a:ext cx="0" cy="0"/>
          <a:chOff x="0" y="0"/>
          <a:chExt cx="0" cy="0"/>
        </a:xfrm>
      </p:grpSpPr>
      <p:sp>
        <p:nvSpPr>
          <p:cNvPr id="4" name="TextBox 3">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Jessica adore le soccer</a:t>
            </a:r>
          </a:p>
        </p:txBody>
      </p:sp>
      <p:sp>
        <p:nvSpPr>
          <p:cNvPr id="6" name="TextBox 5">
            <a:extLst>
              <a:ext uri="{FF2B5EF4-FFF2-40B4-BE49-F238E27FC236}">
                <a16:creationId xmlns:a16="http://schemas.microsoft.com/office/drawing/2014/main" id="{872D089D-4A4C-48CD-A06C-518F9A96A7F6}"/>
              </a:ext>
            </a:extLst>
          </p:cNvPr>
          <p:cNvSpPr txBox="1"/>
          <p:nvPr/>
        </p:nvSpPr>
        <p:spPr>
          <a:xfrm>
            <a:off x="4627084" y="1347204"/>
            <a:ext cx="6587066" cy="4703724"/>
          </a:xfrm>
          <a:prstGeom prst="rect">
            <a:avLst/>
          </a:prstGeom>
          <a:noFill/>
        </p:spPr>
        <p:txBody>
          <a:bodyPr wrap="square" rtlCol="0">
            <a:spAutoFit/>
          </a:bodyPr>
          <a:lstStyle/>
          <a:p>
            <a:pPr marL="457200" marR="0" lvl="0" indent="0" algn="just" defTabSz="914400" rtl="0" eaLnBrk="1" fontAlgn="auto" latinLnBrk="0" hangingPunct="1">
              <a:lnSpc>
                <a:spcPct val="150000"/>
              </a:lnSpc>
              <a:spcBef>
                <a:spcPts val="600"/>
              </a:spcBef>
              <a:spcAft>
                <a:spcPts val="600"/>
              </a:spcAft>
              <a:buClr>
                <a:srgbClr val="000000"/>
              </a:buClr>
              <a:buSzTx/>
              <a:buFont typeface="Arial"/>
              <a:buNone/>
              <a:tabLst/>
              <a:defRPr/>
            </a:pPr>
            <a:r>
              <a:rPr kumimoji="0" lang="fr-FR" sz="2800" b="0"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cs typeface="Arial"/>
                <a:sym typeface="Arial"/>
              </a:rPr>
              <a:t>Le coup de Jessica était trop puissant. Elle a marqué le but gagnant. L’arbitre a sifflé pour mettre fin au match. Les Dragons étaient les champions. </a:t>
            </a:r>
          </a:p>
          <a:p>
            <a:pPr marL="914400" indent="-457200" algn="just">
              <a:lnSpc>
                <a:spcPct val="150000"/>
              </a:lnSpc>
              <a:spcBef>
                <a:spcPts val="600"/>
              </a:spcBef>
              <a:spcAft>
                <a:spcPts val="600"/>
              </a:spcAft>
              <a:buClr>
                <a:srgbClr val="000000"/>
              </a:buClr>
              <a:buFont typeface="ScolaScript_N" panose="00000400000000000000" pitchFamily="2" charset="0"/>
              <a:buChar char="‐"/>
              <a:defRPr/>
            </a:pPr>
            <a:r>
              <a:rPr lang="fr-FR" sz="2700" kern="0" dirty="0">
                <a:solidFill>
                  <a:srgbClr val="000000">
                    <a:lumMod val="65000"/>
                    <a:lumOff val="35000"/>
                  </a:srgbClr>
                </a:solidFill>
                <a:latin typeface="ScolaScript_N" panose="00000400000000000000" pitchFamily="2" charset="0"/>
                <a:cs typeface="Arial"/>
                <a:sym typeface="Arial"/>
              </a:rPr>
              <a:t>Tu es une joueuse de soccer superbe, a dit Jamal.</a:t>
            </a:r>
          </a:p>
        </p:txBody>
      </p:sp>
      <p:pic>
        <p:nvPicPr>
          <p:cNvPr id="7" name="Picture 6">
            <a:extLst>
              <a:ext uri="{FF2B5EF4-FFF2-40B4-BE49-F238E27FC236}">
                <a16:creationId xmlns:a16="http://schemas.microsoft.com/office/drawing/2014/main" id="{3FF843CA-6B6D-4298-9B73-CE6D9438D7AA}"/>
              </a:ext>
            </a:extLst>
          </p:cNvPr>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Effect>
                      <a14:saturation sat="400000"/>
                    </a14:imgEffect>
                  </a14:imgLayer>
                </a14:imgProps>
              </a:ext>
              <a:ext uri="{28A0092B-C50C-407E-A947-70E740481C1C}">
                <a14:useLocalDpi xmlns:a14="http://schemas.microsoft.com/office/drawing/2010/main"/>
              </a:ext>
            </a:extLst>
          </a:blip>
          <a:srcRect l="11586" t="6682" r="12857" b="47697"/>
          <a:stretch/>
        </p:blipFill>
        <p:spPr>
          <a:xfrm>
            <a:off x="494828" y="1608461"/>
            <a:ext cx="4132256" cy="3835166"/>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268"/>
        <p:cNvGrpSpPr/>
        <p:nvPr/>
      </p:nvGrpSpPr>
      <p:grpSpPr>
        <a:xfrm>
          <a:off x="0" y="0"/>
          <a:ext cx="0" cy="0"/>
          <a:chOff x="0" y="0"/>
          <a:chExt cx="0" cy="0"/>
        </a:xfrm>
      </p:grpSpPr>
      <p:sp>
        <p:nvSpPr>
          <p:cNvPr id="2" name="TextBox 1">
            <a:extLst>
              <a:ext uri="{FF2B5EF4-FFF2-40B4-BE49-F238E27FC236}">
                <a16:creationId xmlns:a16="http://schemas.microsoft.com/office/drawing/2014/main" id="{1EDDD428-DE51-4BEF-B177-8BED203CFD70}"/>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Exercice</a:t>
            </a:r>
          </a:p>
        </p:txBody>
      </p:sp>
      <p:pic>
        <p:nvPicPr>
          <p:cNvPr id="7" name="Graphic 6">
            <a:extLst>
              <a:ext uri="{FF2B5EF4-FFF2-40B4-BE49-F238E27FC236}">
                <a16:creationId xmlns:a16="http://schemas.microsoft.com/office/drawing/2014/main" id="{D861C17E-4249-41EA-B5D0-2B5175F78F8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4086449" y="1299685"/>
            <a:ext cx="4019101" cy="5295608"/>
          </a:xfrm>
          <a:prstGeom prst="rect">
            <a:avLst/>
          </a:prstGeom>
          <a:effectLst>
            <a:outerShdw blurRad="63500" sx="102000" sy="102000" algn="ctr" rotWithShape="0">
              <a:prstClr val="black">
                <a:alpha val="40000"/>
              </a:prstClr>
            </a:outerShdw>
          </a:effectLst>
        </p:spPr>
      </p:pic>
    </p:spTree>
    <p:custDataLst>
      <p:tags r:id="rId1"/>
    </p:custData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099"/>
        <p:cNvGrpSpPr/>
        <p:nvPr/>
      </p:nvGrpSpPr>
      <p:grpSpPr>
        <a:xfrm>
          <a:off x="0" y="0"/>
          <a:ext cx="0" cy="0"/>
          <a:chOff x="0" y="0"/>
          <a:chExt cx="0" cy="0"/>
        </a:xfrm>
      </p:grpSpPr>
      <p:pic>
        <p:nvPicPr>
          <p:cNvPr id="8" name="Graphic 7">
            <a:extLst>
              <a:ext uri="{FF2B5EF4-FFF2-40B4-BE49-F238E27FC236}">
                <a16:creationId xmlns:a16="http://schemas.microsoft.com/office/drawing/2014/main" id="{787B0368-8337-4286-A6CD-D68CA2361BC7}"/>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0" y="1123694"/>
            <a:ext cx="12192000" cy="5734306"/>
          </a:xfrm>
          <a:prstGeom prst="rect">
            <a:avLst/>
          </a:prstGeom>
        </p:spPr>
      </p:pic>
      <p:pic>
        <p:nvPicPr>
          <p:cNvPr id="9" name="Graphic 8">
            <a:extLst>
              <a:ext uri="{FF2B5EF4-FFF2-40B4-BE49-F238E27FC236}">
                <a16:creationId xmlns:a16="http://schemas.microsoft.com/office/drawing/2014/main" id="{CA6ECEDB-DD5D-463B-8A81-CA3A3B6642A7}"/>
              </a:ext>
            </a:extLst>
          </p:cNvPr>
          <p:cNvPicPr>
            <a:picLocks noChangeAspect="1"/>
          </p:cNvPicPr>
          <p:nvPr/>
        </p:nvPicPr>
        <p:blipFill>
          <a:blip r:embed="rId6" cstate="screen">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8939531" y="1350299"/>
            <a:ext cx="2811099" cy="955577"/>
          </a:xfrm>
          <a:prstGeom prst="rect">
            <a:avLst/>
          </a:prstGeom>
        </p:spPr>
      </p:pic>
      <p:pic>
        <p:nvPicPr>
          <p:cNvPr id="10" name="Graphic 9">
            <a:extLst>
              <a:ext uri="{FF2B5EF4-FFF2-40B4-BE49-F238E27FC236}">
                <a16:creationId xmlns:a16="http://schemas.microsoft.com/office/drawing/2014/main" id="{A5C1F0FF-A09B-47BF-940C-03ED7956F067}"/>
              </a:ext>
            </a:extLst>
          </p:cNvPr>
          <p:cNvPicPr>
            <a:picLocks noChangeAspect="1"/>
          </p:cNvPicPr>
          <p:nvPr/>
        </p:nvPicPr>
        <p:blipFill rotWithShape="1">
          <a:blip r:embed="rId8" cstate="screen">
            <a:extLst>
              <a:ext uri="{28A0092B-C50C-407E-A947-70E740481C1C}">
                <a14:useLocalDpi xmlns:a14="http://schemas.microsoft.com/office/drawing/2010/main"/>
              </a:ext>
              <a:ext uri="{96DAC541-7B7A-43D3-8B79-37D633B846F1}">
                <asvg:svgBlip xmlns:asvg="http://schemas.microsoft.com/office/drawing/2016/SVG/main" r:embed="rId9"/>
              </a:ext>
            </a:extLst>
          </a:blip>
          <a:srcRect l="2737" r="2973" b="17372"/>
          <a:stretch/>
        </p:blipFill>
        <p:spPr>
          <a:xfrm>
            <a:off x="0" y="4173982"/>
            <a:ext cx="12192000" cy="2684018"/>
          </a:xfrm>
          <a:prstGeom prst="rect">
            <a:avLst/>
          </a:prstGeom>
        </p:spPr>
      </p:pic>
      <p:sp>
        <p:nvSpPr>
          <p:cNvPr id="11" name="TextBox 10">
            <a:extLst>
              <a:ext uri="{FF2B5EF4-FFF2-40B4-BE49-F238E27FC236}">
                <a16:creationId xmlns:a16="http://schemas.microsoft.com/office/drawing/2014/main" id="{5F57D8E9-0BF8-47F4-A8E4-EE31EF4E8747}"/>
              </a:ext>
            </a:extLst>
          </p:cNvPr>
          <p:cNvSpPr txBox="1"/>
          <p:nvPr/>
        </p:nvSpPr>
        <p:spPr>
          <a:xfrm>
            <a:off x="0" y="538919"/>
            <a:ext cx="12192000" cy="584775"/>
          </a:xfrm>
          <a:prstGeom prst="rect">
            <a:avLst/>
          </a:prstGeom>
          <a:solidFill>
            <a:srgbClr val="A1C4E3"/>
          </a:solidFill>
        </p:spPr>
        <p:txBody>
          <a:bodyPr wrap="square" lIns="91440" tIns="45720" rIns="91440" bIns="45720" rtlCol="0" anchor="t">
            <a:spAutoFit/>
          </a:bodyPr>
          <a:lstStyle/>
          <a:p>
            <a:pPr marL="466725" marR="0" lvl="0" indent="0" algn="l" defTabSz="914400" rtl="0" eaLnBrk="1" fontAlgn="auto" latinLnBrk="0" hangingPunct="1">
              <a:lnSpc>
                <a:spcPct val="100000"/>
              </a:lnSpc>
              <a:spcBef>
                <a:spcPts val="0"/>
              </a:spcBef>
              <a:spcAft>
                <a:spcPts val="0"/>
              </a:spcAft>
              <a:buClrTx/>
              <a:buSzTx/>
              <a:buFontTx/>
              <a:buNone/>
              <a:tabLst/>
              <a:defRPr/>
            </a:pPr>
            <a:r>
              <a:rPr kumimoji="0" lang="fr-FR" sz="3200" b="1" i="0" u="none" strike="noStrike" kern="1200" cap="none" spc="0" normalizeH="0" baseline="0" noProof="0" dirty="0">
                <a:ln>
                  <a:noFill/>
                </a:ln>
                <a:solidFill>
                  <a:srgbClr val="002060"/>
                </a:solidFill>
                <a:effectLst/>
                <a:uLnTx/>
                <a:uFillTx/>
                <a:latin typeface="ScolaScript_N" panose="00000400000000000000" pitchFamily="2" charset="0"/>
                <a:ea typeface="Calibri"/>
                <a:cs typeface="Calibri"/>
                <a:sym typeface="Calibri"/>
              </a:rPr>
              <a:t>Au revoir !</a:t>
            </a:r>
            <a:endParaRPr kumimoji="0" lang="en-US" sz="3200" b="1" i="0" u="none" strike="noStrike" kern="1200" cap="none" spc="0" normalizeH="0" baseline="0" noProof="0" dirty="0">
              <a:ln>
                <a:noFill/>
              </a:ln>
              <a:solidFill>
                <a:srgbClr val="002060"/>
              </a:solidFill>
              <a:effectLst/>
              <a:uLnTx/>
              <a:uFillTx/>
              <a:latin typeface="ScolaScript_N" panose="00000400000000000000" pitchFamily="2" charset="0"/>
              <a:ea typeface="+mn-ea"/>
              <a:cs typeface="+mn-cs"/>
            </a:endParaRPr>
          </a:p>
        </p:txBody>
      </p:sp>
      <p:grpSp>
        <p:nvGrpSpPr>
          <p:cNvPr id="18" name="Group 17">
            <a:extLst>
              <a:ext uri="{FF2B5EF4-FFF2-40B4-BE49-F238E27FC236}">
                <a16:creationId xmlns:a16="http://schemas.microsoft.com/office/drawing/2014/main" id="{39868AE2-650D-4FE7-A2ED-BE9EB5D0F95C}"/>
              </a:ext>
            </a:extLst>
          </p:cNvPr>
          <p:cNvGrpSpPr/>
          <p:nvPr/>
        </p:nvGrpSpPr>
        <p:grpSpPr>
          <a:xfrm flipH="1">
            <a:off x="5856776" y="1723747"/>
            <a:ext cx="2432747" cy="1560566"/>
            <a:chOff x="2247683" y="1632164"/>
            <a:chExt cx="2432747" cy="1560566"/>
          </a:xfrm>
        </p:grpSpPr>
        <p:pic>
          <p:nvPicPr>
            <p:cNvPr id="19" name="Graphic 18">
              <a:extLst>
                <a:ext uri="{FF2B5EF4-FFF2-40B4-BE49-F238E27FC236}">
                  <a16:creationId xmlns:a16="http://schemas.microsoft.com/office/drawing/2014/main" id="{CB1D1048-F539-4BA8-ACFD-6D1662CAA725}"/>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327097" y="1632164"/>
              <a:ext cx="2353333" cy="1560566"/>
            </a:xfrm>
            <a:prstGeom prst="rect">
              <a:avLst/>
            </a:prstGeom>
          </p:spPr>
        </p:pic>
        <p:sp>
          <p:nvSpPr>
            <p:cNvPr id="20" name="TextBox 19">
              <a:extLst>
                <a:ext uri="{FF2B5EF4-FFF2-40B4-BE49-F238E27FC236}">
                  <a16:creationId xmlns:a16="http://schemas.microsoft.com/office/drawing/2014/main" id="{718F15F8-7CCC-46C9-8D18-21C23656510F}"/>
                </a:ext>
              </a:extLst>
            </p:cNvPr>
            <p:cNvSpPr txBox="1"/>
            <p:nvPr/>
          </p:nvSpPr>
          <p:spPr>
            <a:xfrm>
              <a:off x="2247683" y="2147053"/>
              <a:ext cx="2222083" cy="584775"/>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44546A">
                      <a:lumMod val="50000"/>
                    </a:srgbClr>
                  </a:solidFill>
                  <a:effectLst/>
                  <a:uLnTx/>
                  <a:uFillTx/>
                  <a:latin typeface="ScolaScript_N" panose="00000400000000000000" pitchFamily="2" charset="0"/>
                  <a:ea typeface="+mn-ea"/>
                  <a:cs typeface="+mn-cs"/>
                </a:rPr>
                <a:t>Au revoir !</a:t>
              </a:r>
            </a:p>
          </p:txBody>
        </p:sp>
      </p:grpSp>
      <p:pic>
        <p:nvPicPr>
          <p:cNvPr id="21" name="Graphic 20">
            <a:extLst>
              <a:ext uri="{FF2B5EF4-FFF2-40B4-BE49-F238E27FC236}">
                <a16:creationId xmlns:a16="http://schemas.microsoft.com/office/drawing/2014/main" id="{550370A8-B4DA-4462-AF29-14A4FBB0E1AC}"/>
              </a:ext>
            </a:extLst>
          </p:cNvPr>
          <p:cNvPicPr>
            <a:picLocks noChangeAspect="1"/>
          </p:cNvPicPr>
          <p:nvPr/>
        </p:nvPicPr>
        <p:blipFill>
          <a:blip r:embed="rId12" cstate="screen">
            <a:extLst>
              <a:ext uri="{28A0092B-C50C-407E-A947-70E740481C1C}">
                <a14:useLocalDpi xmlns:a14="http://schemas.microsoft.com/office/drawing/2010/main"/>
              </a:ext>
              <a:ext uri="{96DAC541-7B7A-43D3-8B79-37D633B846F1}">
                <asvg:svgBlip xmlns:asvg="http://schemas.microsoft.com/office/drawing/2016/SVG/main" r:embed="rId13"/>
              </a:ext>
            </a:extLst>
          </a:blip>
          <a:stretch>
            <a:fillRect/>
          </a:stretch>
        </p:blipFill>
        <p:spPr>
          <a:xfrm>
            <a:off x="4335373" y="2583703"/>
            <a:ext cx="1888418" cy="3659178"/>
          </a:xfrm>
          <a:prstGeom prst="rect">
            <a:avLst/>
          </a:prstGeom>
          <a:effectLst>
            <a:outerShdw blurRad="76200" dist="12700" dir="8100000" sy="-23000" kx="800400" algn="br" rotWithShape="0">
              <a:prstClr val="black">
                <a:alpha val="20000"/>
              </a:prstClr>
            </a:outerShdw>
          </a:effectLst>
        </p:spPr>
      </p:pic>
    </p:spTree>
    <p:custDataLst>
      <p:tags r:id="rId1"/>
    </p:custData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1053737"/>
          </a:xfrm>
          <a:prstGeom prst="rect">
            <a:avLst/>
          </a:prstGeom>
        </p:spPr>
      </p:pic>
      <p:cxnSp>
        <p:nvCxnSpPr>
          <p:cNvPr id="5" name="Straight Connector 4"/>
          <p:cNvCxnSpPr/>
          <p:nvPr/>
        </p:nvCxnSpPr>
        <p:spPr>
          <a:xfrm>
            <a:off x="3239589" y="1122363"/>
            <a:ext cx="5712822" cy="0"/>
          </a:xfrm>
          <a:prstGeom prst="line">
            <a:avLst/>
          </a:prstGeom>
          <a:ln w="28575">
            <a:solidFill>
              <a:srgbClr val="5B8CC1"/>
            </a:solidFill>
          </a:ln>
        </p:spPr>
        <p:style>
          <a:lnRef idx="1">
            <a:schemeClr val="accent1"/>
          </a:lnRef>
          <a:fillRef idx="0">
            <a:schemeClr val="accent1"/>
          </a:fillRef>
          <a:effectRef idx="0">
            <a:schemeClr val="accent1"/>
          </a:effectRef>
          <a:fontRef idx="minor">
            <a:schemeClr val="tx1"/>
          </a:fontRef>
        </p:style>
      </p:cxnSp>
      <p:pic>
        <p:nvPicPr>
          <p:cNvPr id="6" name="Picture 5"/>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369" y="1465729"/>
            <a:ext cx="12187263" cy="3994546"/>
          </a:xfrm>
          <a:prstGeom prst="rect">
            <a:avLst/>
          </a:prstGeom>
        </p:spPr>
      </p:pic>
      <p:pic>
        <p:nvPicPr>
          <p:cNvPr id="7" name="Picture 6"/>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5414" y="5490753"/>
            <a:ext cx="12181172" cy="1367247"/>
          </a:xfrm>
          <a:prstGeom prst="rect">
            <a:avLst/>
          </a:prstGeom>
        </p:spPr>
      </p:pic>
    </p:spTree>
    <p:custDataLst>
      <p:tags r:id="rId1"/>
    </p:custDataLst>
    <p:extLst>
      <p:ext uri="{BB962C8B-B14F-4D97-AF65-F5344CB8AC3E}">
        <p14:creationId xmlns:p14="http://schemas.microsoft.com/office/powerpoint/2010/main" val="1661813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94"/>
        <p:cNvGrpSpPr/>
        <p:nvPr/>
      </p:nvGrpSpPr>
      <p:grpSpPr>
        <a:xfrm>
          <a:off x="0" y="0"/>
          <a:ext cx="0" cy="0"/>
          <a:chOff x="0" y="0"/>
          <a:chExt cx="0" cy="0"/>
        </a:xfrm>
      </p:grpSpPr>
      <p:sp>
        <p:nvSpPr>
          <p:cNvPr id="3" name="TextBox 2">
            <a:extLst>
              <a:ext uri="{FF2B5EF4-FFF2-40B4-BE49-F238E27FC236}">
                <a16:creationId xmlns:a16="http://schemas.microsoft.com/office/drawing/2014/main" id="{8F7A3AA3-EB33-4E96-BEB5-6DBCD4CEA3A2}"/>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endParaRPr>
          </a:p>
        </p:txBody>
      </p:sp>
      <p:pic>
        <p:nvPicPr>
          <p:cNvPr id="5" name="Graphic 4">
            <a:extLst>
              <a:ext uri="{FF2B5EF4-FFF2-40B4-BE49-F238E27FC236}">
                <a16:creationId xmlns:a16="http://schemas.microsoft.com/office/drawing/2014/main" id="{931E7099-8183-4551-A31D-298514AC268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201264" y="1401422"/>
            <a:ext cx="2691922" cy="5037478"/>
          </a:xfrm>
          <a:prstGeom prst="rect">
            <a:avLst/>
          </a:prstGeom>
          <a:effectLst>
            <a:outerShdw blurRad="76200" dir="13500000" sy="23000" kx="1200000" algn="br" rotWithShape="0">
              <a:prstClr val="black">
                <a:alpha val="20000"/>
              </a:prstClr>
            </a:outerShdw>
          </a:effectLst>
        </p:spPr>
      </p:pic>
    </p:spTree>
    <p:custDataLst>
      <p:tags r:id="rId1"/>
    </p:custDataLst>
    <p:extLst>
      <p:ext uri="{BB962C8B-B14F-4D97-AF65-F5344CB8AC3E}">
        <p14:creationId xmlns:p14="http://schemas.microsoft.com/office/powerpoint/2010/main" val="3406248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80A0F94B-2839-4540-B4FE-E5DD378661FF}"/>
              </a:ext>
            </a:extLst>
          </p:cNvPr>
          <p:cNvSpPr txBox="1"/>
          <p:nvPr/>
        </p:nvSpPr>
        <p:spPr>
          <a:xfrm>
            <a:off x="571500" y="1225689"/>
            <a:ext cx="11010900" cy="537134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20000"/>
              </a:lnSpc>
              <a:spcBef>
                <a:spcPts val="0"/>
              </a:spcBef>
              <a:spcAft>
                <a:spcPts val="0"/>
              </a:spcAft>
              <a:buClrTx/>
              <a:buSzTx/>
              <a:buFontTx/>
              <a:buNone/>
              <a:tabLst/>
              <a:defRPr/>
            </a:pPr>
            <a:r>
              <a:rPr kumimoji="0" lang="fr-FR" sz="32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Enthousiastes,</a:t>
            </a: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les joueurs attendent le coup de sifflet pour commencer le match. Au début, tout se passe bien. Mais dans la dernière mi-temps l’équipe adverse marque un but. Notre coach est </a:t>
            </a:r>
            <a:r>
              <a:rPr kumimoji="0" lang="fr-FR" sz="32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déçu</a:t>
            </a: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Notre équipe est </a:t>
            </a:r>
            <a:r>
              <a:rPr kumimoji="0" lang="fr-FR" sz="32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inquiète : </a:t>
            </a: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va-t-elle gagner le match ? </a:t>
            </a:r>
          </a:p>
          <a:p>
            <a:pPr marL="0" marR="0" lvl="0" indent="0" algn="l" defTabSz="914400" rtl="0" eaLnBrk="1" fontAlgn="auto" latinLnBrk="0" hangingPunct="1">
              <a:lnSpc>
                <a:spcPct val="120000"/>
              </a:lnSpc>
              <a:spcBef>
                <a:spcPts val="0"/>
              </a:spcBef>
              <a:spcAft>
                <a:spcPts val="0"/>
              </a:spcAft>
              <a:buClrTx/>
              <a:buSzTx/>
              <a:buFontTx/>
              <a:buNone/>
              <a:tabLst/>
              <a:defRPr/>
            </a:pP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A ce moment-là, je fonce et je marque un but puis un deuxième. Celui-ci assure notre victoire. Nous sommes tous </a:t>
            </a:r>
            <a:r>
              <a:rPr kumimoji="0" lang="fr-FR" sz="32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heureux </a:t>
            </a: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de gagner le match</a:t>
            </a:r>
            <a:r>
              <a:rPr kumimoji="0" lang="fr-FR" sz="32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a:t>
            </a: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Notre coach est</a:t>
            </a:r>
            <a:r>
              <a:rPr kumimoji="0" lang="fr-FR" sz="32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fier </a:t>
            </a:r>
            <a:r>
              <a:rPr kumimoji="0" lang="fr-FR" sz="32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de nous. </a:t>
            </a:r>
          </a:p>
        </p:txBody>
      </p:sp>
      <p:sp>
        <p:nvSpPr>
          <p:cNvPr id="3" name="TextBox 2">
            <a:extLst>
              <a:ext uri="{FF2B5EF4-FFF2-40B4-BE49-F238E27FC236}">
                <a16:creationId xmlns:a16="http://schemas.microsoft.com/office/drawing/2014/main" id="{25EDC1D0-29A7-4FCF-82E6-EBCF0E0C61F4}"/>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endParaRPr>
          </a:p>
        </p:txBody>
      </p:sp>
    </p:spTree>
    <p:custDataLst>
      <p:tags r:id="rId1"/>
    </p:custDataLst>
    <p:extLst>
      <p:ext uri="{BB962C8B-B14F-4D97-AF65-F5344CB8AC3E}">
        <p14:creationId xmlns:p14="http://schemas.microsoft.com/office/powerpoint/2010/main" val="966214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au 4">
            <a:extLst>
              <a:ext uri="{FF2B5EF4-FFF2-40B4-BE49-F238E27FC236}">
                <a16:creationId xmlns:a16="http://schemas.microsoft.com/office/drawing/2014/main" id="{8723A924-C81E-49A8-8208-E6AAD5ACAE69}"/>
              </a:ext>
            </a:extLst>
          </p:cNvPr>
          <p:cNvGraphicFramePr>
            <a:graphicFrameLocks noGrp="1"/>
          </p:cNvGraphicFramePr>
          <p:nvPr>
            <p:extLst>
              <p:ext uri="{D42A27DB-BD31-4B8C-83A1-F6EECF244321}">
                <p14:modId xmlns:p14="http://schemas.microsoft.com/office/powerpoint/2010/main" val="1239131065"/>
              </p:ext>
            </p:extLst>
          </p:nvPr>
        </p:nvGraphicFramePr>
        <p:xfrm>
          <a:off x="7400026" y="1352778"/>
          <a:ext cx="4591030" cy="3481405"/>
        </p:xfrm>
        <a:graphic>
          <a:graphicData uri="http://schemas.openxmlformats.org/drawingml/2006/table">
            <a:tbl>
              <a:tblPr firstRow="1" bandRow="1">
                <a:tableStyleId>{F5AB1C69-6EDB-4FF4-983F-18BD219EF322}</a:tableStyleId>
              </a:tblPr>
              <a:tblGrid>
                <a:gridCol w="2441581">
                  <a:extLst>
                    <a:ext uri="{9D8B030D-6E8A-4147-A177-3AD203B41FA5}">
                      <a16:colId xmlns:a16="http://schemas.microsoft.com/office/drawing/2014/main" val="3878382116"/>
                    </a:ext>
                  </a:extLst>
                </a:gridCol>
                <a:gridCol w="2149449">
                  <a:extLst>
                    <a:ext uri="{9D8B030D-6E8A-4147-A177-3AD203B41FA5}">
                      <a16:colId xmlns:a16="http://schemas.microsoft.com/office/drawing/2014/main" val="2175293834"/>
                    </a:ext>
                  </a:extLst>
                </a:gridCol>
              </a:tblGrid>
              <a:tr h="904752">
                <a:tc>
                  <a:txBody>
                    <a:bodyPr/>
                    <a:lstStyle/>
                    <a:p>
                      <a:r>
                        <a:rPr lang="fr-FR" sz="2800" b="1" dirty="0">
                          <a:solidFill>
                            <a:schemeClr val="tx1">
                              <a:lumMod val="65000"/>
                              <a:lumOff val="35000"/>
                            </a:schemeClr>
                          </a:solidFill>
                          <a:latin typeface="ScolaScript_N" panose="00000400000000000000" pitchFamily="2" charset="0"/>
                        </a:rPr>
                        <a:t>Emotions positives + </a:t>
                      </a:r>
                    </a:p>
                  </a:txBody>
                  <a:tcPr>
                    <a:solidFill>
                      <a:schemeClr val="accent2">
                        <a:lumMod val="40000"/>
                        <a:lumOff val="60000"/>
                      </a:schemeClr>
                    </a:solidFill>
                  </a:tcPr>
                </a:tc>
                <a:tc>
                  <a:txBody>
                    <a:bodyPr/>
                    <a:lstStyle/>
                    <a:p>
                      <a:r>
                        <a:rPr lang="fr-FR" sz="2800" b="1" dirty="0">
                          <a:solidFill>
                            <a:schemeClr val="tx1">
                              <a:lumMod val="65000"/>
                              <a:lumOff val="35000"/>
                            </a:schemeClr>
                          </a:solidFill>
                          <a:latin typeface="ScolaScript_N" panose="00000400000000000000" pitchFamily="2" charset="0"/>
                        </a:rPr>
                        <a:t>Emotions négatives -</a:t>
                      </a:r>
                    </a:p>
                  </a:txBody>
                  <a:tcPr>
                    <a:solidFill>
                      <a:schemeClr val="accent6">
                        <a:lumMod val="40000"/>
                        <a:lumOff val="60000"/>
                      </a:schemeClr>
                    </a:solidFill>
                  </a:tcPr>
                </a:tc>
                <a:extLst>
                  <a:ext uri="{0D108BD9-81ED-4DB2-BD59-A6C34878D82A}">
                    <a16:rowId xmlns:a16="http://schemas.microsoft.com/office/drawing/2014/main" val="644732655"/>
                  </a:ext>
                </a:extLst>
              </a:tr>
              <a:tr h="2536525">
                <a:tc>
                  <a:txBody>
                    <a:bodyPr/>
                    <a:lstStyle/>
                    <a:p>
                      <a:endParaRPr lang="fr-FR" sz="2800" b="1" dirty="0">
                        <a:solidFill>
                          <a:schemeClr val="bg1"/>
                        </a:solidFill>
                        <a:latin typeface="ScolaScript_N" panose="00000400000000000000" pitchFamily="2" charset="0"/>
                      </a:endParaRPr>
                    </a:p>
                  </a:txBody>
                  <a:tcPr>
                    <a:solidFill>
                      <a:schemeClr val="accent4">
                        <a:lumMod val="20000"/>
                        <a:lumOff val="80000"/>
                      </a:schemeClr>
                    </a:solidFill>
                  </a:tcPr>
                </a:tc>
                <a:tc>
                  <a:txBody>
                    <a:bodyPr/>
                    <a:lstStyle/>
                    <a:p>
                      <a:endParaRPr lang="fr-FR" sz="2800" b="1" dirty="0">
                        <a:solidFill>
                          <a:schemeClr val="bg1"/>
                        </a:solidFill>
                        <a:latin typeface="ScolaScript_N" panose="00000400000000000000" pitchFamily="2" charset="0"/>
                      </a:endParaRPr>
                    </a:p>
                  </a:txBody>
                  <a:tcPr>
                    <a:solidFill>
                      <a:schemeClr val="accent6">
                        <a:lumMod val="20000"/>
                        <a:lumOff val="80000"/>
                      </a:schemeClr>
                    </a:solidFill>
                  </a:tcPr>
                </a:tc>
                <a:extLst>
                  <a:ext uri="{0D108BD9-81ED-4DB2-BD59-A6C34878D82A}">
                    <a16:rowId xmlns:a16="http://schemas.microsoft.com/office/drawing/2014/main" val="227657244"/>
                  </a:ext>
                </a:extLst>
              </a:tr>
            </a:tbl>
          </a:graphicData>
        </a:graphic>
      </p:graphicFrame>
      <p:sp>
        <p:nvSpPr>
          <p:cNvPr id="2" name="ZoneTexte 1">
            <a:extLst>
              <a:ext uri="{FF2B5EF4-FFF2-40B4-BE49-F238E27FC236}">
                <a16:creationId xmlns:a16="http://schemas.microsoft.com/office/drawing/2014/main" id="{67D529C4-F2CB-432F-A864-D585A47FBCFC}"/>
              </a:ext>
            </a:extLst>
          </p:cNvPr>
          <p:cNvSpPr txBox="1"/>
          <p:nvPr/>
        </p:nvSpPr>
        <p:spPr>
          <a:xfrm>
            <a:off x="434624" y="1039535"/>
            <a:ext cx="6718016" cy="553997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Enthousiastes,</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les joueurs attendent le coup de sifflet pour commencer le match. Au début, tout se passe bien. Mais dans la dernière mi-temps l’équipe adverse marque un but. Notre coach est </a:t>
            </a:r>
            <a:r>
              <a:rPr kumimoji="0" lang="fr-FR" sz="28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déçu</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Notre équipe est </a:t>
            </a:r>
            <a:r>
              <a:rPr kumimoji="0" lang="fr-FR" sz="28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inquiète : </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va-t-elle gagner le match ? </a:t>
            </a:r>
            <a:endParaRPr kumimoji="0" lang="fr-FR" sz="1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A ce moment-là, je fonce et je marque un but puis un deuxième. Celui-ci assure notre victoire. Nous sommes tous </a:t>
            </a:r>
            <a:r>
              <a:rPr kumimoji="0" lang="fr-FR" sz="28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heureux </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de gagner le match</a:t>
            </a:r>
            <a:r>
              <a:rPr kumimoji="0" lang="fr-FR" sz="28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Notre coach est</a:t>
            </a:r>
            <a:r>
              <a:rPr kumimoji="0" lang="fr-FR" sz="28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fier </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de nous. </a:t>
            </a:r>
          </a:p>
        </p:txBody>
      </p:sp>
      <p:sp>
        <p:nvSpPr>
          <p:cNvPr id="11" name="Enth"/>
          <p:cNvSpPr/>
          <p:nvPr/>
        </p:nvSpPr>
        <p:spPr>
          <a:xfrm>
            <a:off x="434624" y="1361431"/>
            <a:ext cx="2349526" cy="4336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28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sym typeface="Arial"/>
              </a:rPr>
              <a:t>Enthousiastes</a:t>
            </a:r>
          </a:p>
        </p:txBody>
      </p:sp>
      <p:sp>
        <p:nvSpPr>
          <p:cNvPr id="23" name="Decu"/>
          <p:cNvSpPr/>
          <p:nvPr/>
        </p:nvSpPr>
        <p:spPr>
          <a:xfrm>
            <a:off x="1025207" y="3498051"/>
            <a:ext cx="983044" cy="4115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déçu</a:t>
            </a:r>
            <a:endParaRPr kumimoji="0" lang="en-US" sz="1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p:txBody>
      </p:sp>
      <p:sp>
        <p:nvSpPr>
          <p:cNvPr id="25" name="Inquiete"/>
          <p:cNvSpPr/>
          <p:nvPr/>
        </p:nvSpPr>
        <p:spPr>
          <a:xfrm>
            <a:off x="4854383" y="3527674"/>
            <a:ext cx="1546404" cy="3523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inquiète</a:t>
            </a:r>
            <a:endParaRPr kumimoji="0" lang="en-US" sz="1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p:txBody>
      </p:sp>
      <p:sp>
        <p:nvSpPr>
          <p:cNvPr id="26" name="Heureux"/>
          <p:cNvSpPr/>
          <p:nvPr/>
        </p:nvSpPr>
        <p:spPr>
          <a:xfrm>
            <a:off x="393984" y="5652805"/>
            <a:ext cx="1439075" cy="37196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heureux</a:t>
            </a:r>
            <a:endParaRPr kumimoji="0" lang="en-US" sz="1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p:txBody>
      </p:sp>
      <p:sp>
        <p:nvSpPr>
          <p:cNvPr id="28" name="Rectangle 27"/>
          <p:cNvSpPr/>
          <p:nvPr/>
        </p:nvSpPr>
        <p:spPr>
          <a:xfrm>
            <a:off x="2008251" y="5961707"/>
            <a:ext cx="877076" cy="64672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fier</a:t>
            </a:r>
            <a:endParaRPr kumimoji="0" lang="en-US" sz="1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p:txBody>
      </p:sp>
      <p:sp>
        <p:nvSpPr>
          <p:cNvPr id="10" name="TextBox 9">
            <a:extLst>
              <a:ext uri="{FF2B5EF4-FFF2-40B4-BE49-F238E27FC236}">
                <a16:creationId xmlns:a16="http://schemas.microsoft.com/office/drawing/2014/main" id="{01C41E56-2B59-4B4B-A8AC-1FC72ED23D2A}"/>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sym typeface="Calibri"/>
              </a:rPr>
              <a:t>Enseignement</a:t>
            </a:r>
          </a:p>
        </p:txBody>
      </p:sp>
    </p:spTree>
    <p:custDataLst>
      <p:tags r:id="rId1"/>
    </p:custDataLst>
    <p:extLst>
      <p:ext uri="{BB962C8B-B14F-4D97-AF65-F5344CB8AC3E}">
        <p14:creationId xmlns:p14="http://schemas.microsoft.com/office/powerpoint/2010/main" val="1244690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1.25E-6 -2.59259E-6 L 0.57487 0.16667 " pathEditMode="relative" rAng="0" ptsTypes="AA">
                                      <p:cBhvr>
                                        <p:cTn id="6" dur="2000" fill="hold"/>
                                        <p:tgtEl>
                                          <p:spTgt spid="11"/>
                                        </p:tgtEl>
                                        <p:attrNameLst>
                                          <p:attrName>ppt_x</p:attrName>
                                          <p:attrName>ppt_y</p:attrName>
                                        </p:attrNameLst>
                                      </p:cBhvr>
                                      <p:rCtr x="28737" y="8333"/>
                                    </p:animMotion>
                                  </p:childTnLst>
                                </p:cTn>
                              </p:par>
                            </p:childTnLst>
                          </p:cTn>
                        </p:par>
                        <p:par>
                          <p:cTn id="7" fill="hold">
                            <p:stCondLst>
                              <p:cond delay="2000"/>
                            </p:stCondLst>
                            <p:childTnLst>
                              <p:par>
                                <p:cTn id="8" presetID="1" presetClass="emph" presetSubtype="2" fill="hold" nodeType="afterEffect">
                                  <p:stCondLst>
                                    <p:cond delay="0"/>
                                  </p:stCondLst>
                                  <p:childTnLst>
                                    <p:animClr clrSpc="rgb" dir="cw">
                                      <p:cBhvr>
                                        <p:cTn id="9" dur="2000" fill="hold"/>
                                        <p:tgtEl>
                                          <p:spTgt spid="11"/>
                                        </p:tgtEl>
                                        <p:attrNameLst>
                                          <p:attrName>fillcolor</p:attrName>
                                        </p:attrNameLst>
                                      </p:cBhvr>
                                      <p:to>
                                        <a:srgbClr val="FFF2CC"/>
                                      </p:to>
                                    </p:animClr>
                                    <p:set>
                                      <p:cBhvr>
                                        <p:cTn id="10" dur="2000" fill="hold"/>
                                        <p:tgtEl>
                                          <p:spTgt spid="11"/>
                                        </p:tgtEl>
                                        <p:attrNameLst>
                                          <p:attrName>fill.type</p:attrName>
                                        </p:attrNameLst>
                                      </p:cBhvr>
                                      <p:to>
                                        <p:strVal val="solid"/>
                                      </p:to>
                                    </p:set>
                                    <p:set>
                                      <p:cBhvr>
                                        <p:cTn id="11" dur="2000" fill="hold"/>
                                        <p:tgtEl>
                                          <p:spTgt spid="11"/>
                                        </p:tgtEl>
                                        <p:attrNameLst>
                                          <p:attrName>fill.on</p:attrName>
                                        </p:attrNameLst>
                                      </p:cBhvr>
                                      <p:to>
                                        <p:strVal val="true"/>
                                      </p:to>
                                    </p:set>
                                  </p:childTnLst>
                                </p:cTn>
                              </p:par>
                            </p:childTnLst>
                          </p:cTn>
                        </p:par>
                      </p:childTnLst>
                    </p:cTn>
                  </p:par>
                  <p:par>
                    <p:cTn id="12" fill="hold">
                      <p:stCondLst>
                        <p:cond delay="indefinite"/>
                      </p:stCondLst>
                      <p:childTnLst>
                        <p:par>
                          <p:cTn id="13" fill="hold">
                            <p:stCondLst>
                              <p:cond delay="0"/>
                            </p:stCondLst>
                            <p:childTnLst>
                              <p:par>
                                <p:cTn id="14" presetID="42" presetClass="path" presetSubtype="0" accel="50000" decel="50000" fill="hold" grpId="0" nodeType="clickEffect">
                                  <p:stCondLst>
                                    <p:cond delay="0"/>
                                  </p:stCondLst>
                                  <p:childTnLst>
                                    <p:animMotion origin="layout" path="M 1.04167E-6 3.7037E-6 L 0.77187 -0.14329 " pathEditMode="relative" rAng="0" ptsTypes="AA">
                                      <p:cBhvr>
                                        <p:cTn id="15" dur="2000" fill="hold"/>
                                        <p:tgtEl>
                                          <p:spTgt spid="23"/>
                                        </p:tgtEl>
                                        <p:attrNameLst>
                                          <p:attrName>ppt_x</p:attrName>
                                          <p:attrName>ppt_y</p:attrName>
                                        </p:attrNameLst>
                                      </p:cBhvr>
                                      <p:rCtr x="38594" y="-7176"/>
                                    </p:animMotion>
                                  </p:childTnLst>
                                </p:cTn>
                              </p:par>
                            </p:childTnLst>
                          </p:cTn>
                        </p:par>
                        <p:par>
                          <p:cTn id="16" fill="hold">
                            <p:stCondLst>
                              <p:cond delay="2000"/>
                            </p:stCondLst>
                            <p:childTnLst>
                              <p:par>
                                <p:cTn id="17" presetID="1" presetClass="emph" presetSubtype="2" fill="hold" nodeType="afterEffect">
                                  <p:stCondLst>
                                    <p:cond delay="0"/>
                                  </p:stCondLst>
                                  <p:childTnLst>
                                    <p:animClr clrSpc="rgb" dir="cw">
                                      <p:cBhvr>
                                        <p:cTn id="18" dur="2000" fill="hold"/>
                                        <p:tgtEl>
                                          <p:spTgt spid="23"/>
                                        </p:tgtEl>
                                        <p:attrNameLst>
                                          <p:attrName>fillcolor</p:attrName>
                                        </p:attrNameLst>
                                      </p:cBhvr>
                                      <p:to>
                                        <a:srgbClr val="E2EFD9"/>
                                      </p:to>
                                    </p:animClr>
                                    <p:set>
                                      <p:cBhvr>
                                        <p:cTn id="19" dur="2000" fill="hold"/>
                                        <p:tgtEl>
                                          <p:spTgt spid="23"/>
                                        </p:tgtEl>
                                        <p:attrNameLst>
                                          <p:attrName>fill.type</p:attrName>
                                        </p:attrNameLst>
                                      </p:cBhvr>
                                      <p:to>
                                        <p:strVal val="solid"/>
                                      </p:to>
                                    </p:set>
                                    <p:set>
                                      <p:cBhvr>
                                        <p:cTn id="20" dur="2000" fill="hold"/>
                                        <p:tgtEl>
                                          <p:spTgt spid="23"/>
                                        </p:tgtEl>
                                        <p:attrNameLst>
                                          <p:attrName>fill.on</p:attrName>
                                        </p:attrNameLst>
                                      </p:cBhvr>
                                      <p:to>
                                        <p:strVal val="true"/>
                                      </p:to>
                                    </p:set>
                                  </p:childTnLst>
                                </p:cTn>
                              </p:par>
                            </p:childTnLst>
                          </p:cTn>
                        </p:par>
                      </p:childTnLst>
                    </p:cTn>
                  </p:par>
                  <p:par>
                    <p:cTn id="21" fill="hold">
                      <p:stCondLst>
                        <p:cond delay="indefinite"/>
                      </p:stCondLst>
                      <p:childTnLst>
                        <p:par>
                          <p:cTn id="22" fill="hold">
                            <p:stCondLst>
                              <p:cond delay="0"/>
                            </p:stCondLst>
                            <p:childTnLst>
                              <p:par>
                                <p:cTn id="23" presetID="42" presetClass="path" presetSubtype="0" accel="50000" decel="50000" fill="hold" grpId="0" nodeType="clickEffect">
                                  <p:stCondLst>
                                    <p:cond delay="0"/>
                                  </p:stCondLst>
                                  <p:childTnLst>
                                    <p:animMotion origin="layout" path="M 1.45833E-6 3.7037E-6 L 0.43776 -0.05996 " pathEditMode="relative" rAng="0" ptsTypes="AA">
                                      <p:cBhvr>
                                        <p:cTn id="24" dur="2000" fill="hold"/>
                                        <p:tgtEl>
                                          <p:spTgt spid="25"/>
                                        </p:tgtEl>
                                        <p:attrNameLst>
                                          <p:attrName>ppt_x</p:attrName>
                                          <p:attrName>ppt_y</p:attrName>
                                        </p:attrNameLst>
                                      </p:cBhvr>
                                      <p:rCtr x="21888" y="-3009"/>
                                    </p:animMotion>
                                  </p:childTnLst>
                                </p:cTn>
                              </p:par>
                            </p:childTnLst>
                          </p:cTn>
                        </p:par>
                        <p:par>
                          <p:cTn id="25" fill="hold">
                            <p:stCondLst>
                              <p:cond delay="2000"/>
                            </p:stCondLst>
                            <p:childTnLst>
                              <p:par>
                                <p:cTn id="26" presetID="1" presetClass="emph" presetSubtype="2" fill="hold" nodeType="afterEffect">
                                  <p:stCondLst>
                                    <p:cond delay="0"/>
                                  </p:stCondLst>
                                  <p:childTnLst>
                                    <p:animClr clrSpc="rgb" dir="cw">
                                      <p:cBhvr>
                                        <p:cTn id="27" dur="2000" fill="hold"/>
                                        <p:tgtEl>
                                          <p:spTgt spid="25"/>
                                        </p:tgtEl>
                                        <p:attrNameLst>
                                          <p:attrName>fillcolor</p:attrName>
                                        </p:attrNameLst>
                                      </p:cBhvr>
                                      <p:to>
                                        <a:srgbClr val="E2EFD9"/>
                                      </p:to>
                                    </p:animClr>
                                    <p:set>
                                      <p:cBhvr>
                                        <p:cTn id="28" dur="2000" fill="hold"/>
                                        <p:tgtEl>
                                          <p:spTgt spid="25"/>
                                        </p:tgtEl>
                                        <p:attrNameLst>
                                          <p:attrName>fill.type</p:attrName>
                                        </p:attrNameLst>
                                      </p:cBhvr>
                                      <p:to>
                                        <p:strVal val="solid"/>
                                      </p:to>
                                    </p:set>
                                    <p:set>
                                      <p:cBhvr>
                                        <p:cTn id="29" dur="2000" fill="hold"/>
                                        <p:tgtEl>
                                          <p:spTgt spid="25"/>
                                        </p:tgtEl>
                                        <p:attrNameLst>
                                          <p:attrName>fill.on</p:attrName>
                                        </p:attrNameLst>
                                      </p:cBhvr>
                                      <p:to>
                                        <p:strVal val="true"/>
                                      </p:to>
                                    </p:set>
                                  </p:childTnLst>
                                </p:cTn>
                              </p:par>
                            </p:childTnLst>
                          </p:cTn>
                        </p:par>
                      </p:childTnLst>
                    </p:cTn>
                  </p:par>
                  <p:par>
                    <p:cTn id="30" fill="hold">
                      <p:stCondLst>
                        <p:cond delay="indefinite"/>
                      </p:stCondLst>
                      <p:childTnLst>
                        <p:par>
                          <p:cTn id="31" fill="hold">
                            <p:stCondLst>
                              <p:cond delay="0"/>
                            </p:stCondLst>
                            <p:childTnLst>
                              <p:par>
                                <p:cTn id="32" presetID="42" presetClass="path" presetSubtype="0" accel="50000" decel="50000" fill="hold" grpId="0" nodeType="clickEffect">
                                  <p:stCondLst>
                                    <p:cond delay="0"/>
                                  </p:stCondLst>
                                  <p:childTnLst>
                                    <p:animMotion origin="layout" path="M 0.01705 0.02731 L 0.61002 -0.37361 " pathEditMode="relative" rAng="0" ptsTypes="AA">
                                      <p:cBhvr>
                                        <p:cTn id="33" dur="2000" fill="hold"/>
                                        <p:tgtEl>
                                          <p:spTgt spid="26"/>
                                        </p:tgtEl>
                                        <p:attrNameLst>
                                          <p:attrName>ppt_x</p:attrName>
                                          <p:attrName>ppt_y</p:attrName>
                                        </p:attrNameLst>
                                      </p:cBhvr>
                                      <p:rCtr x="29648" y="-20046"/>
                                    </p:animMotion>
                                  </p:childTnLst>
                                </p:cTn>
                              </p:par>
                            </p:childTnLst>
                          </p:cTn>
                        </p:par>
                        <p:par>
                          <p:cTn id="34" fill="hold">
                            <p:stCondLst>
                              <p:cond delay="2000"/>
                            </p:stCondLst>
                            <p:childTnLst>
                              <p:par>
                                <p:cTn id="35" presetID="1" presetClass="emph" presetSubtype="2" fill="hold" nodeType="afterEffect">
                                  <p:stCondLst>
                                    <p:cond delay="0"/>
                                  </p:stCondLst>
                                  <p:childTnLst>
                                    <p:animClr clrSpc="rgb" dir="cw">
                                      <p:cBhvr>
                                        <p:cTn id="36" dur="2000" fill="hold"/>
                                        <p:tgtEl>
                                          <p:spTgt spid="26"/>
                                        </p:tgtEl>
                                        <p:attrNameLst>
                                          <p:attrName>fillcolor</p:attrName>
                                        </p:attrNameLst>
                                      </p:cBhvr>
                                      <p:to>
                                        <a:srgbClr val="FFF2CC"/>
                                      </p:to>
                                    </p:animClr>
                                    <p:set>
                                      <p:cBhvr>
                                        <p:cTn id="37" dur="2000" fill="hold"/>
                                        <p:tgtEl>
                                          <p:spTgt spid="26"/>
                                        </p:tgtEl>
                                        <p:attrNameLst>
                                          <p:attrName>fill.type</p:attrName>
                                        </p:attrNameLst>
                                      </p:cBhvr>
                                      <p:to>
                                        <p:strVal val="solid"/>
                                      </p:to>
                                    </p:set>
                                    <p:set>
                                      <p:cBhvr>
                                        <p:cTn id="38" dur="2000" fill="hold"/>
                                        <p:tgtEl>
                                          <p:spTgt spid="26"/>
                                        </p:tgtEl>
                                        <p:attrNameLst>
                                          <p:attrName>fill.on</p:attrName>
                                        </p:attrNameLst>
                                      </p:cBhvr>
                                      <p:to>
                                        <p:strVal val="true"/>
                                      </p:to>
                                    </p:set>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0" nodeType="clickEffect">
                                  <p:stCondLst>
                                    <p:cond delay="0"/>
                                  </p:stCondLst>
                                  <p:childTnLst>
                                    <p:animMotion origin="layout" path="M -1.04167E-6 4.81481E-6 L 0.50182 -0.3463 " pathEditMode="relative" rAng="0" ptsTypes="AA">
                                      <p:cBhvr>
                                        <p:cTn id="42" dur="2000" fill="hold"/>
                                        <p:tgtEl>
                                          <p:spTgt spid="28"/>
                                        </p:tgtEl>
                                        <p:attrNameLst>
                                          <p:attrName>ppt_x</p:attrName>
                                          <p:attrName>ppt_y</p:attrName>
                                        </p:attrNameLst>
                                      </p:cBhvr>
                                      <p:rCtr x="25091" y="-17315"/>
                                    </p:animMotion>
                                  </p:childTnLst>
                                </p:cTn>
                              </p:par>
                            </p:childTnLst>
                          </p:cTn>
                        </p:par>
                        <p:par>
                          <p:cTn id="43" fill="hold">
                            <p:stCondLst>
                              <p:cond delay="2000"/>
                            </p:stCondLst>
                            <p:childTnLst>
                              <p:par>
                                <p:cTn id="44" presetID="1" presetClass="emph" presetSubtype="2" fill="hold" nodeType="afterEffect">
                                  <p:stCondLst>
                                    <p:cond delay="0"/>
                                  </p:stCondLst>
                                  <p:childTnLst>
                                    <p:animClr clrSpc="rgb" dir="cw">
                                      <p:cBhvr>
                                        <p:cTn id="45" dur="2000" fill="hold"/>
                                        <p:tgtEl>
                                          <p:spTgt spid="28"/>
                                        </p:tgtEl>
                                        <p:attrNameLst>
                                          <p:attrName>fillcolor</p:attrName>
                                        </p:attrNameLst>
                                      </p:cBhvr>
                                      <p:to>
                                        <a:srgbClr val="FFF2CC"/>
                                      </p:to>
                                    </p:animClr>
                                    <p:set>
                                      <p:cBhvr>
                                        <p:cTn id="46" dur="2000" fill="hold"/>
                                        <p:tgtEl>
                                          <p:spTgt spid="28"/>
                                        </p:tgtEl>
                                        <p:attrNameLst>
                                          <p:attrName>fill.type</p:attrName>
                                        </p:attrNameLst>
                                      </p:cBhvr>
                                      <p:to>
                                        <p:strVal val="solid"/>
                                      </p:to>
                                    </p:set>
                                    <p:set>
                                      <p:cBhvr>
                                        <p:cTn id="47" dur="2000" fill="hold"/>
                                        <p:tgtEl>
                                          <p:spTgt spid="2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23" grpId="0" animBg="1"/>
      <p:bldP spid="25" grpId="0" animBg="1"/>
      <p:bldP spid="26" grpId="0" animBg="1"/>
      <p:bldP spid="2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a:extLst>
              <a:ext uri="{FF2B5EF4-FFF2-40B4-BE49-F238E27FC236}">
                <a16:creationId xmlns:a16="http://schemas.microsoft.com/office/drawing/2014/main" id="{B2D8317A-E794-4515-B25E-E178B4311F0D}"/>
              </a:ext>
            </a:extLst>
          </p:cNvPr>
          <p:cNvSpPr/>
          <p:nvPr/>
        </p:nvSpPr>
        <p:spPr>
          <a:xfrm>
            <a:off x="2319320" y="1714798"/>
            <a:ext cx="2357887" cy="920150"/>
          </a:xfrm>
          <a:prstGeom prst="roundRect">
            <a:avLst/>
          </a:prstGeom>
          <a:ln>
            <a:solidFill>
              <a:schemeClr val="bg1">
                <a:lumMod val="85000"/>
              </a:schemeClr>
            </a:solidFill>
          </a:ln>
          <a:effectLst>
            <a:outerShdw blurRad="63500" sx="102000" sy="102000" algn="ctr" rotWithShape="0">
              <a:prstClr val="black">
                <a:alpha val="40000"/>
              </a:prstClr>
            </a:outerShdw>
          </a:effectLst>
          <a:scene3d>
            <a:camera prst="orthographicFront"/>
            <a:lightRig rig="threePt" dir="t"/>
          </a:scene3d>
          <a:sp3d>
            <a:bevelT/>
          </a:sp3d>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1" i="0" u="none" strike="noStrike" kern="1200" cap="none" spc="0" normalizeH="0" baseline="0" noProof="0" dirty="0">
              <a:ln>
                <a:noFill/>
              </a:ln>
              <a:solidFill>
                <a:srgbClr val="00B050"/>
              </a:solidFill>
              <a:effectLst/>
              <a:uLnTx/>
              <a:uFillTx/>
              <a:latin typeface="ScolaScript_N" panose="00000400000000000000" pitchFamily="2" charset="0"/>
              <a:ea typeface="+mn-ea"/>
            </a:endParaRPr>
          </a:p>
        </p:txBody>
      </p:sp>
      <p:sp>
        <p:nvSpPr>
          <p:cNvPr id="5" name="Rectangle2">
            <a:extLst>
              <a:ext uri="{FF2B5EF4-FFF2-40B4-BE49-F238E27FC236}">
                <a16:creationId xmlns:a16="http://schemas.microsoft.com/office/drawing/2014/main" id="{A132071A-CC2C-4FFF-9E7B-FA6C60CEABBB}"/>
              </a:ext>
            </a:extLst>
          </p:cNvPr>
          <p:cNvSpPr/>
          <p:nvPr/>
        </p:nvSpPr>
        <p:spPr>
          <a:xfrm>
            <a:off x="5166609" y="1714798"/>
            <a:ext cx="1940943" cy="920150"/>
          </a:xfrm>
          <a:prstGeom prst="roundRect">
            <a:avLst/>
          </a:prstGeom>
          <a:ln>
            <a:solidFill>
              <a:schemeClr val="bg1">
                <a:lumMod val="85000"/>
              </a:schemeClr>
            </a:solidFill>
          </a:ln>
          <a:effectLst>
            <a:outerShdw blurRad="63500" sx="102000" sy="102000" algn="ctr" rotWithShape="0">
              <a:prstClr val="black">
                <a:alpha val="40000"/>
              </a:prstClr>
            </a:outerShdw>
          </a:effectLst>
          <a:scene3d>
            <a:camera prst="orthographicFront"/>
            <a:lightRig rig="threePt" dir="t"/>
          </a:scene3d>
          <a:sp3d>
            <a:bevelT/>
          </a:sp3d>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1" i="0" u="none" strike="noStrike" kern="1200" cap="none" spc="0" normalizeH="0" baseline="0" noProof="0" dirty="0">
              <a:ln>
                <a:noFill/>
              </a:ln>
              <a:solidFill>
                <a:srgbClr val="00B050"/>
              </a:solidFill>
              <a:effectLst/>
              <a:uLnTx/>
              <a:uFillTx/>
              <a:latin typeface="ScolaScript_N" panose="00000400000000000000" pitchFamily="2" charset="0"/>
              <a:ea typeface="+mn-ea"/>
            </a:endParaRPr>
          </a:p>
        </p:txBody>
      </p:sp>
      <p:sp>
        <p:nvSpPr>
          <p:cNvPr id="6" name="Rectangle3">
            <a:extLst>
              <a:ext uri="{FF2B5EF4-FFF2-40B4-BE49-F238E27FC236}">
                <a16:creationId xmlns:a16="http://schemas.microsoft.com/office/drawing/2014/main" id="{DE11C9D3-9F04-4324-A84C-D205C2CC1A7A}"/>
              </a:ext>
            </a:extLst>
          </p:cNvPr>
          <p:cNvSpPr/>
          <p:nvPr/>
        </p:nvSpPr>
        <p:spPr>
          <a:xfrm>
            <a:off x="7832172" y="1733622"/>
            <a:ext cx="1552756" cy="882502"/>
          </a:xfrm>
          <a:prstGeom prst="roundRect">
            <a:avLst/>
          </a:prstGeom>
          <a:ln>
            <a:solidFill>
              <a:schemeClr val="bg1">
                <a:lumMod val="85000"/>
              </a:schemeClr>
            </a:solidFill>
          </a:ln>
          <a:effectLst>
            <a:outerShdw blurRad="63500" sx="102000" sy="102000" algn="ctr" rotWithShape="0">
              <a:prstClr val="black">
                <a:alpha val="40000"/>
              </a:prstClr>
            </a:outerShdw>
          </a:effectLst>
          <a:scene3d>
            <a:camera prst="orthographicFront"/>
            <a:lightRig rig="threePt" dir="t"/>
          </a:scene3d>
          <a:sp3d>
            <a:bevelT/>
          </a:sp3d>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2800" b="1" i="0" u="none" strike="noStrike" kern="1200" cap="none" spc="0" normalizeH="0" baseline="0" noProof="0" dirty="0">
              <a:ln>
                <a:noFill/>
              </a:ln>
              <a:solidFill>
                <a:srgbClr val="00B050"/>
              </a:solidFill>
              <a:effectLst/>
              <a:uLnTx/>
              <a:uFillTx/>
              <a:latin typeface="ScolaScript_N" panose="00000400000000000000" pitchFamily="2" charset="0"/>
              <a:ea typeface="+mn-ea"/>
            </a:endParaRPr>
          </a:p>
        </p:txBody>
      </p:sp>
      <p:sp>
        <p:nvSpPr>
          <p:cNvPr id="7" name="ZoneTexte 6">
            <a:extLst>
              <a:ext uri="{FF2B5EF4-FFF2-40B4-BE49-F238E27FC236}">
                <a16:creationId xmlns:a16="http://schemas.microsoft.com/office/drawing/2014/main" id="{8A3364E6-A752-4197-82B1-220F429EE29E}"/>
              </a:ext>
            </a:extLst>
          </p:cNvPr>
          <p:cNvSpPr txBox="1"/>
          <p:nvPr/>
        </p:nvSpPr>
        <p:spPr>
          <a:xfrm>
            <a:off x="480060" y="3535881"/>
            <a:ext cx="11599650" cy="224676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1. </a:t>
            </a:r>
            <a:r>
              <a:rPr kumimoji="0" lang="fr-FR" sz="10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 qui</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lt"/>
                <a:cs typeface="+mn-lt"/>
              </a:rPr>
              <a:t> est satisfait de lui-même ou des autres.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2. </a:t>
            </a:r>
            <a:r>
              <a:rPr kumimoji="0" lang="fr-FR" sz="10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 </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lt"/>
                <a:cs typeface="+mn-lt"/>
              </a:rPr>
              <a:t>qui est motivé pour quelque chose.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3. </a:t>
            </a:r>
            <a:r>
              <a:rPr kumimoji="0" lang="fr-FR" sz="10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 qui est content, joyeux. </a:t>
            </a:r>
          </a:p>
        </p:txBody>
      </p:sp>
      <p:sp>
        <p:nvSpPr>
          <p:cNvPr id="17" name="Enth"/>
          <p:cNvSpPr txBox="1"/>
          <p:nvPr/>
        </p:nvSpPr>
        <p:spPr>
          <a:xfrm>
            <a:off x="2330254" y="1844032"/>
            <a:ext cx="2241184"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00B050"/>
                </a:solidFill>
                <a:effectLst/>
                <a:uLnTx/>
                <a:uFillTx/>
                <a:latin typeface="ScolaScript_N" panose="00000400000000000000" pitchFamily="2" charset="0"/>
                <a:ea typeface="+mn-lt"/>
                <a:cs typeface="+mn-lt"/>
              </a:rPr>
              <a:t>Enthousiaste</a:t>
            </a:r>
            <a:endParaRPr kumimoji="0" lang="fr-FR" sz="2800" b="1" i="0" u="none" strike="noStrike" kern="1200" cap="none" spc="0" normalizeH="0" baseline="0" noProof="0" dirty="0">
              <a:ln>
                <a:noFill/>
              </a:ln>
              <a:solidFill>
                <a:srgbClr val="00B050"/>
              </a:solidFill>
              <a:effectLst/>
              <a:uLnTx/>
              <a:uFillTx/>
              <a:latin typeface="ScolaScript_N" panose="00000400000000000000" pitchFamily="2" charset="0"/>
            </a:endParaRPr>
          </a:p>
        </p:txBody>
      </p:sp>
      <p:sp>
        <p:nvSpPr>
          <p:cNvPr id="18" name="Heureux"/>
          <p:cNvSpPr txBox="1"/>
          <p:nvPr/>
        </p:nvSpPr>
        <p:spPr>
          <a:xfrm>
            <a:off x="5166609" y="1901148"/>
            <a:ext cx="2075153"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00B050"/>
                </a:solidFill>
                <a:effectLst/>
                <a:uLnTx/>
                <a:uFillTx/>
                <a:latin typeface="ScolaScript_N" panose="00000400000000000000" pitchFamily="2" charset="0"/>
                <a:ea typeface="+mn-ea"/>
              </a:rPr>
              <a:t>Heureux</a:t>
            </a:r>
          </a:p>
        </p:txBody>
      </p:sp>
      <p:sp>
        <p:nvSpPr>
          <p:cNvPr id="3" name="Fier"/>
          <p:cNvSpPr txBox="1"/>
          <p:nvPr/>
        </p:nvSpPr>
        <p:spPr>
          <a:xfrm>
            <a:off x="7789398" y="1894439"/>
            <a:ext cx="1745672" cy="523220"/>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00B050"/>
                </a:solidFill>
                <a:effectLst/>
                <a:uLnTx/>
                <a:uFillTx/>
                <a:latin typeface="ScolaScript_N" panose="00000400000000000000" pitchFamily="2" charset="0"/>
                <a:ea typeface="+mn-ea"/>
              </a:rPr>
              <a:t>Fier</a:t>
            </a:r>
          </a:p>
        </p:txBody>
      </p:sp>
      <p:sp>
        <p:nvSpPr>
          <p:cNvPr id="9" name="Text Placeholder 8">
            <a:extLst>
              <a:ext uri="{FF2B5EF4-FFF2-40B4-BE49-F238E27FC236}">
                <a16:creationId xmlns:a16="http://schemas.microsoft.com/office/drawing/2014/main" id="{A55458FB-32ED-4A0D-BE12-0C49A87D4D32}"/>
              </a:ext>
            </a:extLst>
          </p:cNvPr>
          <p:cNvSpPr>
            <a:spLocks noGrp="1"/>
          </p:cNvSpPr>
          <p:nvPr>
            <p:ph type="body" sz="quarter" idx="10"/>
          </p:nvPr>
        </p:nvSpPr>
        <p:spPr/>
        <p:txBody>
          <a:bodyPr/>
          <a:lstStyle/>
          <a:p>
            <a:r>
              <a:rPr lang="fr-FR" dirty="0"/>
              <a:t>Relie les émotions aux définitions.</a:t>
            </a:r>
          </a:p>
        </p:txBody>
      </p:sp>
    </p:spTree>
    <p:custDataLst>
      <p:tags r:id="rId1"/>
    </p:custDataLst>
    <p:extLst>
      <p:ext uri="{BB962C8B-B14F-4D97-AF65-F5344CB8AC3E}">
        <p14:creationId xmlns:p14="http://schemas.microsoft.com/office/powerpoint/2010/main" val="3278419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1"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1"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3.33333E-6 -1.85185E-6 L -0.53412 0.23889 " pathEditMode="relative" rAng="0" ptsTypes="AA">
                                      <p:cBhvr>
                                        <p:cTn id="22" dur="2000" fill="hold"/>
                                        <p:tgtEl>
                                          <p:spTgt spid="3"/>
                                        </p:tgtEl>
                                        <p:attrNameLst>
                                          <p:attrName>ppt_x</p:attrName>
                                          <p:attrName>ppt_y</p:attrName>
                                        </p:attrNameLst>
                                      </p:cBhvr>
                                      <p:rCtr x="-26706" y="11944"/>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2.91667E-6 -4.44444E-6 L -0.09284 0.36852 " pathEditMode="relative" rAng="0" ptsTypes="AA">
                                      <p:cBhvr>
                                        <p:cTn id="26" dur="2000" fill="hold"/>
                                        <p:tgtEl>
                                          <p:spTgt spid="17"/>
                                        </p:tgtEl>
                                        <p:attrNameLst>
                                          <p:attrName>ppt_x</p:attrName>
                                          <p:attrName>ppt_y</p:attrName>
                                        </p:attrNameLst>
                                      </p:cBhvr>
                                      <p:rCtr x="-4648" y="18426"/>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4.16667E-6 2.22222E-6 L -0.33203 0.48287 " pathEditMode="relative" rAng="0" ptsTypes="AA">
                                      <p:cBhvr>
                                        <p:cTn id="30" dur="2000" fill="hold"/>
                                        <p:tgtEl>
                                          <p:spTgt spid="18"/>
                                        </p:tgtEl>
                                        <p:attrNameLst>
                                          <p:attrName>ppt_x</p:attrName>
                                          <p:attrName>ppt_y</p:attrName>
                                        </p:attrNameLst>
                                      </p:cBhvr>
                                      <p:rCtr x="-16602" y="241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17" grpId="0"/>
      <p:bldP spid="17" grpId="1"/>
      <p:bldP spid="18" grpId="0"/>
      <p:bldP spid="18" grpId="1"/>
      <p:bldP spid="3" grpId="0"/>
      <p:bldP spid="3" grpId="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1">
            <a:extLst>
              <a:ext uri="{FF2B5EF4-FFF2-40B4-BE49-F238E27FC236}">
                <a16:creationId xmlns:a16="http://schemas.microsoft.com/office/drawing/2014/main" id="{639E63DD-5623-49E6-B826-61A019423D26}"/>
              </a:ext>
            </a:extLst>
          </p:cNvPr>
          <p:cNvSpPr/>
          <p:nvPr/>
        </p:nvSpPr>
        <p:spPr>
          <a:xfrm>
            <a:off x="3596368" y="1581473"/>
            <a:ext cx="1940943" cy="920149"/>
          </a:xfrm>
          <a:prstGeom prst="roundRect">
            <a:avLst/>
          </a:prstGeom>
          <a:ln>
            <a:solidFill>
              <a:schemeClr val="bg1">
                <a:lumMod val="85000"/>
              </a:schemeClr>
            </a:solidFill>
          </a:ln>
          <a:effectLst>
            <a:outerShdw blurRad="63500" sx="102000" sy="102000" algn="ctr" rotWithShape="0">
              <a:prstClr val="black">
                <a:alpha val="40000"/>
              </a:prstClr>
            </a:outerShdw>
          </a:effectLst>
          <a:scene3d>
            <a:camera prst="orthographicFront"/>
            <a:lightRig rig="threePt" dir="t"/>
          </a:scene3d>
          <a:sp3d>
            <a:bevelT/>
          </a:sp3d>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00B050"/>
                </a:solidFill>
                <a:effectLst/>
                <a:uLnTx/>
                <a:uFillTx/>
                <a:latin typeface="ScolaScript_N" panose="00000400000000000000" pitchFamily="2" charset="0"/>
                <a:ea typeface="+mn-lt"/>
                <a:cs typeface="+mn-lt"/>
              </a:rPr>
              <a:t> </a:t>
            </a:r>
            <a:endParaRPr kumimoji="0" lang="fr-FR" sz="2800" b="1" i="0" u="none" strike="noStrike" kern="1200" cap="none" spc="0" normalizeH="0" baseline="0" noProof="0" dirty="0">
              <a:ln>
                <a:noFill/>
              </a:ln>
              <a:solidFill>
                <a:srgbClr val="00B050"/>
              </a:solidFill>
              <a:effectLst/>
              <a:uLnTx/>
              <a:uFillTx/>
              <a:latin typeface="ScolaScript_N" panose="00000400000000000000" pitchFamily="2" charset="0"/>
            </a:endParaRPr>
          </a:p>
        </p:txBody>
      </p:sp>
      <p:sp>
        <p:nvSpPr>
          <p:cNvPr id="5" name="Rectangle2">
            <a:extLst>
              <a:ext uri="{FF2B5EF4-FFF2-40B4-BE49-F238E27FC236}">
                <a16:creationId xmlns:a16="http://schemas.microsoft.com/office/drawing/2014/main" id="{A9B53A53-2F33-4A35-9B3A-26C8C707D151}"/>
              </a:ext>
            </a:extLst>
          </p:cNvPr>
          <p:cNvSpPr/>
          <p:nvPr/>
        </p:nvSpPr>
        <p:spPr>
          <a:xfrm>
            <a:off x="6134100" y="1581473"/>
            <a:ext cx="1940943" cy="920150"/>
          </a:xfrm>
          <a:prstGeom prst="roundRect">
            <a:avLst/>
          </a:prstGeom>
          <a:ln>
            <a:solidFill>
              <a:schemeClr val="bg1">
                <a:lumMod val="85000"/>
              </a:schemeClr>
            </a:solidFill>
          </a:ln>
          <a:effectLst>
            <a:outerShdw blurRad="63500" sx="102000" sy="102000" algn="ctr" rotWithShape="0">
              <a:prstClr val="black">
                <a:alpha val="40000"/>
              </a:prstClr>
            </a:outerShdw>
          </a:effectLst>
          <a:scene3d>
            <a:camera prst="orthographicFront"/>
            <a:lightRig rig="threePt" dir="t"/>
          </a:scene3d>
          <a:sp3d>
            <a:bevelT/>
          </a:sp3d>
        </p:spPr>
        <p:style>
          <a:lnRef idx="2">
            <a:schemeClr val="accent3"/>
          </a:lnRef>
          <a:fillRef idx="1">
            <a:schemeClr val="lt1"/>
          </a:fillRef>
          <a:effectRef idx="0">
            <a:schemeClr val="accent3"/>
          </a:effectRef>
          <a:fontRef idx="minor">
            <a:schemeClr val="dk1"/>
          </a:fontRef>
        </p:style>
        <p:txBody>
          <a:bodyPr lIns="91440" tIns="45720" rIns="91440" bIns="4572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00B050"/>
                </a:solidFill>
                <a:effectLst/>
                <a:uLnTx/>
                <a:uFillTx/>
                <a:latin typeface="ScolaScript_N" panose="00000400000000000000" pitchFamily="2" charset="0"/>
                <a:ea typeface="+mn-ea"/>
              </a:rPr>
              <a:t>  </a:t>
            </a:r>
          </a:p>
        </p:txBody>
      </p:sp>
      <p:sp>
        <p:nvSpPr>
          <p:cNvPr id="9" name="ZoneTexte 8">
            <a:extLst>
              <a:ext uri="{FF2B5EF4-FFF2-40B4-BE49-F238E27FC236}">
                <a16:creationId xmlns:a16="http://schemas.microsoft.com/office/drawing/2014/main" id="{5C0835E9-BABC-4BE5-8692-9D4630D97946}"/>
              </a:ext>
            </a:extLst>
          </p:cNvPr>
          <p:cNvSpPr txBox="1"/>
          <p:nvPr/>
        </p:nvSpPr>
        <p:spPr>
          <a:xfrm>
            <a:off x="571500" y="3180096"/>
            <a:ext cx="10963993" cy="2677656"/>
          </a:xfrm>
          <a:prstGeom prst="rect">
            <a:avLst/>
          </a:prstGeom>
          <a:noFill/>
          <a:ln>
            <a:noFill/>
          </a:ln>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1. </a:t>
            </a:r>
            <a:r>
              <a:rPr kumimoji="0" lang="fr-FR" sz="10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 qui éprouve la crainte au sujet de quelque chose.</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lt"/>
                <a:cs typeface="+mn-l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2. </a:t>
            </a:r>
            <a:r>
              <a:rPr kumimoji="0" lang="fr-FR" sz="10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rPr>
              <a:t> : </a:t>
            </a: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lt"/>
                <a:cs typeface="+mn-lt"/>
              </a:rPr>
              <a:t>qui n'est pas satisfait de quelque chose ou de </a:t>
            </a:r>
            <a:b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lt"/>
                <a:cs typeface="+mn-lt"/>
              </a:rPr>
            </a:br>
            <a:r>
              <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lt"/>
                <a:cs typeface="+mn-lt"/>
              </a:rPr>
              <a:t>   quelqu'un.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800" b="0" i="0" u="none" strike="noStrike" kern="1200" cap="none" spc="0" normalizeH="0" baseline="0" noProof="0" dirty="0">
              <a:ln>
                <a:noFill/>
              </a:ln>
              <a:solidFill>
                <a:srgbClr val="000000">
                  <a:lumMod val="65000"/>
                  <a:lumOff val="35000"/>
                </a:srgbClr>
              </a:solidFill>
              <a:effectLst/>
              <a:uLnTx/>
              <a:uFillTx/>
              <a:latin typeface="ScolaScript_N" panose="00000400000000000000" pitchFamily="2" charset="0"/>
              <a:ea typeface="+mn-ea"/>
            </a:endParaRPr>
          </a:p>
        </p:txBody>
      </p:sp>
      <p:sp>
        <p:nvSpPr>
          <p:cNvPr id="2" name="TextBox 2">
            <a:extLst>
              <a:ext uri="{FF2B5EF4-FFF2-40B4-BE49-F238E27FC236}">
                <a16:creationId xmlns:a16="http://schemas.microsoft.com/office/drawing/2014/main" id="{3A1090C5-6244-4E6B-B35F-DB2C587F1C89}"/>
              </a:ext>
            </a:extLst>
          </p:cNvPr>
          <p:cNvSpPr txBox="1"/>
          <p:nvPr/>
        </p:nvSpPr>
        <p:spPr>
          <a:xfrm>
            <a:off x="0" y="548165"/>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rPr>
              <a:t>Relie les émotions aux définitions.</a:t>
            </a:r>
          </a:p>
        </p:txBody>
      </p:sp>
      <p:sp>
        <p:nvSpPr>
          <p:cNvPr id="4" name="Decu"/>
          <p:cNvSpPr txBox="1"/>
          <p:nvPr/>
        </p:nvSpPr>
        <p:spPr>
          <a:xfrm>
            <a:off x="3591956" y="1774375"/>
            <a:ext cx="194310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00B050"/>
                </a:solidFill>
                <a:effectLst/>
                <a:uLnTx/>
                <a:uFillTx/>
                <a:latin typeface="ScolaScript_N" panose="00000400000000000000" pitchFamily="2" charset="0"/>
                <a:ea typeface="+mn-lt"/>
                <a:cs typeface="+mn-lt"/>
              </a:rPr>
              <a:t>   Déçu </a:t>
            </a:r>
            <a:endParaRPr kumimoji="0" lang="en-US" sz="1800" b="1" i="0" u="none" strike="noStrike" kern="1200" cap="none" spc="0" normalizeH="0" baseline="0" noProof="0" dirty="0">
              <a:ln>
                <a:noFill/>
              </a:ln>
              <a:solidFill>
                <a:srgbClr val="00B050"/>
              </a:solidFill>
              <a:effectLst/>
              <a:uLnTx/>
              <a:uFillTx/>
              <a:latin typeface="ScolaScript_N" panose="00000400000000000000" pitchFamily="2" charset="0"/>
            </a:endParaRPr>
          </a:p>
        </p:txBody>
      </p:sp>
      <p:sp>
        <p:nvSpPr>
          <p:cNvPr id="6" name="Inquiet"/>
          <p:cNvSpPr txBox="1"/>
          <p:nvPr/>
        </p:nvSpPr>
        <p:spPr>
          <a:xfrm>
            <a:off x="6177108" y="1726140"/>
            <a:ext cx="1828800"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2800" b="1" i="0" u="none" strike="noStrike" kern="1200" cap="none" spc="0" normalizeH="0" baseline="0" noProof="0" dirty="0">
                <a:ln>
                  <a:noFill/>
                </a:ln>
                <a:solidFill>
                  <a:srgbClr val="00B050"/>
                </a:solidFill>
                <a:effectLst/>
                <a:uLnTx/>
                <a:uFillTx/>
                <a:latin typeface="ScolaScript_N" panose="00000400000000000000" pitchFamily="2" charset="0"/>
                <a:ea typeface="+mn-ea"/>
              </a:rPr>
              <a:t>  Inquiet</a:t>
            </a:r>
            <a:endParaRPr kumimoji="0" lang="en-US" sz="1800" b="1" i="0" u="none" strike="noStrike" kern="1200" cap="none" spc="0" normalizeH="0" baseline="0" noProof="0" dirty="0">
              <a:ln>
                <a:noFill/>
              </a:ln>
              <a:solidFill>
                <a:srgbClr val="00B050"/>
              </a:solidFill>
              <a:effectLst/>
              <a:uLnTx/>
              <a:uFillTx/>
              <a:latin typeface="ScolaScript_N" panose="00000400000000000000" pitchFamily="2" charset="0"/>
              <a:ea typeface="+mn-ea"/>
            </a:endParaRPr>
          </a:p>
        </p:txBody>
      </p:sp>
    </p:spTree>
    <p:custDataLst>
      <p:tags r:id="rId1"/>
    </p:custDataLst>
    <p:extLst>
      <p:ext uri="{BB962C8B-B14F-4D97-AF65-F5344CB8AC3E}">
        <p14:creationId xmlns:p14="http://schemas.microsoft.com/office/powerpoint/2010/main" val="21178081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1" nodeType="clickEffect">
                                  <p:stCondLst>
                                    <p:cond delay="0"/>
                                  </p:stCondLst>
                                  <p:childTnLst>
                                    <p:animMotion origin="layout" path="M -6.25E-7 -4.81481E-6 L -0.41562 0.21019 " pathEditMode="relative" rAng="0" ptsTypes="AA">
                                      <p:cBhvr>
                                        <p:cTn id="18" dur="2000" fill="hold"/>
                                        <p:tgtEl>
                                          <p:spTgt spid="6"/>
                                        </p:tgtEl>
                                        <p:attrNameLst>
                                          <p:attrName>ppt_x</p:attrName>
                                          <p:attrName>ppt_y</p:attrName>
                                        </p:attrNameLst>
                                      </p:cBhvr>
                                      <p:rCtr x="-20781" y="10509"/>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1" nodeType="clickEffect">
                                  <p:stCondLst>
                                    <p:cond delay="0"/>
                                  </p:stCondLst>
                                  <p:childTnLst>
                                    <p:animMotion origin="layout" path="M 1.04167E-6 0.0037 L -0.20182 0.32801 " pathEditMode="relative" rAng="0" ptsTypes="AA">
                                      <p:cBhvr>
                                        <p:cTn id="22" dur="2000" fill="hold"/>
                                        <p:tgtEl>
                                          <p:spTgt spid="4"/>
                                        </p:tgtEl>
                                        <p:attrNameLst>
                                          <p:attrName>ppt_x</p:attrName>
                                          <p:attrName>ppt_y</p:attrName>
                                        </p:attrNameLst>
                                      </p:cBhvr>
                                      <p:rCtr x="-10091" y="1620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9" grpId="0" animBg="1"/>
      <p:bldP spid="4" grpId="0"/>
      <p:bldP spid="4" grpId="1"/>
      <p:bldP spid="6" grpId="0"/>
      <p:bldP spid="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au 2">
            <a:extLst>
              <a:ext uri="{FF2B5EF4-FFF2-40B4-BE49-F238E27FC236}">
                <a16:creationId xmlns:a16="http://schemas.microsoft.com/office/drawing/2014/main" id="{04B6030D-AEE8-45EE-86E9-BD6DBB0EFEDE}"/>
              </a:ext>
            </a:extLst>
          </p:cNvPr>
          <p:cNvGraphicFramePr>
            <a:graphicFrameLocks noGrp="1"/>
          </p:cNvGraphicFramePr>
          <p:nvPr>
            <p:extLst>
              <p:ext uri="{D42A27DB-BD31-4B8C-83A1-F6EECF244321}">
                <p14:modId xmlns:p14="http://schemas.microsoft.com/office/powerpoint/2010/main" val="3349424391"/>
              </p:ext>
            </p:extLst>
          </p:nvPr>
        </p:nvGraphicFramePr>
        <p:xfrm>
          <a:off x="423387" y="1260343"/>
          <a:ext cx="6512628" cy="4838098"/>
        </p:xfrm>
        <a:graphic>
          <a:graphicData uri="http://schemas.openxmlformats.org/drawingml/2006/table">
            <a:tbl>
              <a:tblPr firstRow="1" bandRow="1">
                <a:tableStyleId>{F2DE63D5-997A-4646-A377-4702673A728D}</a:tableStyleId>
              </a:tblPr>
              <a:tblGrid>
                <a:gridCol w="3256314">
                  <a:extLst>
                    <a:ext uri="{9D8B030D-6E8A-4147-A177-3AD203B41FA5}">
                      <a16:colId xmlns:a16="http://schemas.microsoft.com/office/drawing/2014/main" val="721437693"/>
                    </a:ext>
                  </a:extLst>
                </a:gridCol>
                <a:gridCol w="3256314">
                  <a:extLst>
                    <a:ext uri="{9D8B030D-6E8A-4147-A177-3AD203B41FA5}">
                      <a16:colId xmlns:a16="http://schemas.microsoft.com/office/drawing/2014/main" val="1948834691"/>
                    </a:ext>
                  </a:extLst>
                </a:gridCol>
              </a:tblGrid>
              <a:tr h="637905">
                <a:tc>
                  <a:txBody>
                    <a:bodyPr/>
                    <a:lstStyle/>
                    <a:p>
                      <a:pPr marL="182880"/>
                      <a:r>
                        <a:rPr lang="fr-FR" sz="3200" b="1" dirty="0">
                          <a:solidFill>
                            <a:schemeClr val="accent5">
                              <a:lumMod val="75000"/>
                            </a:schemeClr>
                          </a:solidFill>
                          <a:latin typeface="ScolaScript_N" panose="00000400000000000000" pitchFamily="2" charset="0"/>
                        </a:rPr>
                        <a:t>Il est...</a:t>
                      </a: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5">
                        <a:lumMod val="20000"/>
                        <a:lumOff val="80000"/>
                      </a:schemeClr>
                    </a:solidFill>
                  </a:tcPr>
                </a:tc>
                <a:tc>
                  <a:txBody>
                    <a:bodyPr/>
                    <a:lstStyle/>
                    <a:p>
                      <a:pPr marL="182880" lvl="0">
                        <a:buNone/>
                      </a:pPr>
                      <a:r>
                        <a:rPr lang="fr-FR" sz="3200" b="1" dirty="0">
                          <a:solidFill>
                            <a:schemeClr val="accent5">
                              <a:lumMod val="75000"/>
                            </a:schemeClr>
                          </a:solidFill>
                          <a:latin typeface="ScolaScript_N" panose="00000400000000000000" pitchFamily="2" charset="0"/>
                        </a:rPr>
                        <a:t>Elle est...</a:t>
                      </a:r>
                      <a:endParaRPr lang="fr-FR" sz="2000" b="1" dirty="0">
                        <a:solidFill>
                          <a:schemeClr val="accent5">
                            <a:lumMod val="75000"/>
                          </a:schemeClr>
                        </a:solidFill>
                        <a:latin typeface="ScolaScript_N" panose="00000400000000000000" pitchFamily="2" charset="0"/>
                      </a:endParaRPr>
                    </a:p>
                  </a:txBody>
                  <a:tcPr anchor="ct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solidFill>
                      <a:schemeClr val="accent5">
                        <a:lumMod val="20000"/>
                        <a:lumOff val="80000"/>
                      </a:schemeClr>
                    </a:solidFill>
                  </a:tcPr>
                </a:tc>
                <a:extLst>
                  <a:ext uri="{0D108BD9-81ED-4DB2-BD59-A6C34878D82A}">
                    <a16:rowId xmlns:a16="http://schemas.microsoft.com/office/drawing/2014/main" val="4006738461"/>
                  </a:ext>
                </a:extLst>
              </a:tr>
              <a:tr h="4200193">
                <a:tc>
                  <a:txBody>
                    <a:bodyPr/>
                    <a:lstStyle/>
                    <a:p>
                      <a:pPr marL="182880" lvl="0">
                        <a:buNone/>
                      </a:pPr>
                      <a:endParaRPr lang="fr-FR" sz="3200" dirty="0">
                        <a:solidFill>
                          <a:schemeClr val="tx1">
                            <a:lumMod val="65000"/>
                            <a:lumOff val="35000"/>
                          </a:schemeClr>
                        </a:solidFill>
                        <a:latin typeface="ScolaScript_N" panose="00000400000000000000" pitchFamily="2" charset="0"/>
                      </a:endParaRPr>
                    </a:p>
                    <a:p>
                      <a:pPr marL="182880" lvl="0">
                        <a:buNone/>
                      </a:pPr>
                      <a:endParaRPr lang="fr-FR" sz="3200" dirty="0">
                        <a:solidFill>
                          <a:schemeClr val="tx1">
                            <a:lumMod val="65000"/>
                            <a:lumOff val="35000"/>
                          </a:schemeClr>
                        </a:solidFill>
                        <a:latin typeface="ScolaScript_N" panose="00000400000000000000" pitchFamily="2" charset="0"/>
                      </a:endParaRPr>
                    </a:p>
                    <a:p>
                      <a:pPr marL="182880" lvl="0">
                        <a:buNone/>
                      </a:pPr>
                      <a:endParaRPr lang="fr-FR" sz="3200" dirty="0">
                        <a:solidFill>
                          <a:schemeClr val="tx1">
                            <a:lumMod val="65000"/>
                            <a:lumOff val="35000"/>
                          </a:schemeClr>
                        </a:solidFill>
                        <a:latin typeface="ScolaScript_N" panose="00000400000000000000" pitchFamily="2" charset="0"/>
                      </a:endParaRPr>
                    </a:p>
                    <a:p>
                      <a:pPr marL="182880" lvl="0">
                        <a:buNone/>
                      </a:pPr>
                      <a:endParaRPr lang="fr-FR" sz="3200" dirty="0">
                        <a:solidFill>
                          <a:schemeClr val="tx1">
                            <a:lumMod val="65000"/>
                            <a:lumOff val="35000"/>
                          </a:schemeClr>
                        </a:solidFill>
                        <a:latin typeface="ScolaScript_N" panose="00000400000000000000" pitchFamily="2" charset="0"/>
                      </a:endParaRPr>
                    </a:p>
                    <a:p>
                      <a:pPr marL="182880" lvl="0">
                        <a:buNone/>
                      </a:pPr>
                      <a:endParaRPr lang="fr-FR" sz="3200" dirty="0">
                        <a:solidFill>
                          <a:schemeClr val="tx1">
                            <a:lumMod val="65000"/>
                            <a:lumOff val="35000"/>
                          </a:schemeClr>
                        </a:solidFill>
                        <a:latin typeface="ScolaScript_N" panose="00000400000000000000" pitchFamily="2" charset="0"/>
                      </a:endParaRPr>
                    </a:p>
                    <a:p>
                      <a:pPr marL="182880" lvl="0">
                        <a:buNone/>
                      </a:pPr>
                      <a:endParaRPr lang="fr-FR" sz="3200" dirty="0">
                        <a:solidFill>
                          <a:schemeClr val="tx1">
                            <a:lumMod val="65000"/>
                            <a:lumOff val="35000"/>
                          </a:schemeClr>
                        </a:solidFill>
                        <a:latin typeface="ScolaScript_N" panose="00000400000000000000" pitchFamily="2" charset="0"/>
                      </a:endParaRPr>
                    </a:p>
                    <a:p>
                      <a:pPr marL="182880" lvl="0">
                        <a:buNone/>
                      </a:pPr>
                      <a:endParaRPr lang="fr-FR" sz="3200" dirty="0">
                        <a:solidFill>
                          <a:schemeClr val="tx1">
                            <a:lumMod val="65000"/>
                            <a:lumOff val="35000"/>
                          </a:schemeClr>
                        </a:solidFill>
                        <a:latin typeface="ScolaScript_N" panose="00000400000000000000" pitchFamily="2"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tc>
                  <a:txBody>
                    <a:bodyPr/>
                    <a:lstStyle/>
                    <a:p>
                      <a:pPr marL="182880" lvl="0">
                        <a:buNone/>
                      </a:pPr>
                      <a:endParaRPr lang="fr-FR" sz="3200" b="0" u="none" strike="noStrike" noProof="0" dirty="0">
                        <a:solidFill>
                          <a:schemeClr val="tx1">
                            <a:lumMod val="65000"/>
                            <a:lumOff val="35000"/>
                          </a:schemeClr>
                        </a:solidFill>
                        <a:latin typeface="ScolaScript_N" panose="00000400000000000000" pitchFamily="2" charset="0"/>
                      </a:endParaRPr>
                    </a:p>
                    <a:p>
                      <a:pPr marL="182880" lvl="0">
                        <a:buNone/>
                      </a:pPr>
                      <a:endParaRPr lang="fr-FR" sz="3200" b="0" u="none" strike="noStrike" noProof="0" dirty="0">
                        <a:solidFill>
                          <a:schemeClr val="tx1">
                            <a:lumMod val="65000"/>
                            <a:lumOff val="35000"/>
                          </a:schemeClr>
                        </a:solidFill>
                        <a:latin typeface="ScolaScript_N" panose="00000400000000000000" pitchFamily="2" charset="0"/>
                      </a:endParaRPr>
                    </a:p>
                    <a:p>
                      <a:pPr marL="182880" lvl="0">
                        <a:buNone/>
                      </a:pPr>
                      <a:endParaRPr lang="fr-FR" sz="3200" b="0" u="none" strike="noStrike" noProof="0" dirty="0">
                        <a:solidFill>
                          <a:schemeClr val="tx1">
                            <a:lumMod val="65000"/>
                            <a:lumOff val="35000"/>
                          </a:schemeClr>
                        </a:solidFill>
                        <a:latin typeface="ScolaScript_N" panose="00000400000000000000" pitchFamily="2" charset="0"/>
                      </a:endParaRPr>
                    </a:p>
                    <a:p>
                      <a:pPr marL="182880" lvl="0">
                        <a:buNone/>
                      </a:pPr>
                      <a:endParaRPr lang="fr-FR" sz="3200" b="0" u="none" strike="noStrike" noProof="0" dirty="0">
                        <a:solidFill>
                          <a:schemeClr val="tx1">
                            <a:lumMod val="65000"/>
                            <a:lumOff val="35000"/>
                          </a:schemeClr>
                        </a:solidFill>
                        <a:latin typeface="ScolaScript_N" panose="00000400000000000000" pitchFamily="2" charset="0"/>
                      </a:endParaRPr>
                    </a:p>
                    <a:p>
                      <a:pPr marL="182880" lvl="0">
                        <a:buNone/>
                      </a:pPr>
                      <a:endParaRPr lang="fr-FR" sz="3200" b="0" u="none" strike="noStrike" noProof="0" dirty="0">
                        <a:solidFill>
                          <a:schemeClr val="tx1">
                            <a:lumMod val="65000"/>
                            <a:lumOff val="35000"/>
                          </a:schemeClr>
                        </a:solidFill>
                        <a:latin typeface="ScolaScript_N" panose="00000400000000000000" pitchFamily="2" charset="0"/>
                      </a:endParaRPr>
                    </a:p>
                    <a:p>
                      <a:pPr marL="182880" lvl="0">
                        <a:buNone/>
                      </a:pPr>
                      <a:endParaRPr lang="fr-FR" sz="3200" b="0" i="0" u="none" strike="noStrike" noProof="0" dirty="0">
                        <a:solidFill>
                          <a:schemeClr val="tx1">
                            <a:lumMod val="65000"/>
                            <a:lumOff val="35000"/>
                          </a:schemeClr>
                        </a:solidFill>
                        <a:latin typeface="ScolaScript_N" panose="00000400000000000000" pitchFamily="2" charset="0"/>
                      </a:endParaRPr>
                    </a:p>
                  </a:txBody>
                  <a:tcPr>
                    <a:lnL w="12700" cap="flat" cmpd="sng" algn="ctr">
                      <a:solidFill>
                        <a:schemeClr val="bg1">
                          <a:lumMod val="75000"/>
                        </a:schemeClr>
                      </a:solidFill>
                      <a:prstDash val="solid"/>
                      <a:round/>
                      <a:headEnd type="none" w="med" len="med"/>
                      <a:tailEnd type="none" w="med" len="med"/>
                    </a:lnL>
                    <a:lnR w="12700" cap="flat" cmpd="sng" algn="ctr">
                      <a:solidFill>
                        <a:schemeClr val="bg1">
                          <a:lumMod val="75000"/>
                        </a:schemeClr>
                      </a:solidFill>
                      <a:prstDash val="solid"/>
                      <a:round/>
                      <a:headEnd type="none" w="med" len="med"/>
                      <a:tailEnd type="none" w="med" len="med"/>
                    </a:lnR>
                    <a:lnT w="12700" cap="flat" cmpd="sng" algn="ctr">
                      <a:solidFill>
                        <a:schemeClr val="bg1">
                          <a:lumMod val="75000"/>
                        </a:schemeClr>
                      </a:solidFill>
                      <a:prstDash val="solid"/>
                      <a:round/>
                      <a:headEnd type="none" w="med" len="med"/>
                      <a:tailEnd type="none" w="med" len="med"/>
                    </a:lnT>
                    <a:lnB w="12700" cap="flat" cmpd="sng" algn="ctr">
                      <a:solidFill>
                        <a:schemeClr val="bg1">
                          <a:lumMod val="75000"/>
                        </a:schemeClr>
                      </a:solidFill>
                      <a:prstDash val="solid"/>
                      <a:round/>
                      <a:headEnd type="none" w="med" len="med"/>
                      <a:tailEnd type="none" w="med" len="med"/>
                    </a:lnB>
                  </a:tcPr>
                </a:tc>
                <a:extLst>
                  <a:ext uri="{0D108BD9-81ED-4DB2-BD59-A6C34878D82A}">
                    <a16:rowId xmlns:a16="http://schemas.microsoft.com/office/drawing/2014/main" val="3631323444"/>
                  </a:ext>
                </a:extLst>
              </a:tr>
            </a:tbl>
          </a:graphicData>
        </a:graphic>
      </p:graphicFrame>
      <p:sp>
        <p:nvSpPr>
          <p:cNvPr id="15" name="1">
            <a:extLst>
              <a:ext uri="{FF2B5EF4-FFF2-40B4-BE49-F238E27FC236}">
                <a16:creationId xmlns:a16="http://schemas.microsoft.com/office/drawing/2014/main" id="{1E48CB68-9399-424E-A94B-1D38774E67B5}"/>
              </a:ext>
            </a:extLst>
          </p:cNvPr>
          <p:cNvSpPr/>
          <p:nvPr/>
        </p:nvSpPr>
        <p:spPr>
          <a:xfrm>
            <a:off x="2580408" y="2293202"/>
            <a:ext cx="274320" cy="27779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ScolaScript_N" panose="00000400000000000000" pitchFamily="2" charset="0"/>
            </a:endParaRPr>
          </a:p>
        </p:txBody>
      </p:sp>
      <p:sp>
        <p:nvSpPr>
          <p:cNvPr id="17" name="2">
            <a:extLst>
              <a:ext uri="{FF2B5EF4-FFF2-40B4-BE49-F238E27FC236}">
                <a16:creationId xmlns:a16="http://schemas.microsoft.com/office/drawing/2014/main" id="{1AF50E75-3E6A-4A1E-91C1-8173AFA36762}"/>
              </a:ext>
            </a:extLst>
          </p:cNvPr>
          <p:cNvSpPr/>
          <p:nvPr/>
        </p:nvSpPr>
        <p:spPr>
          <a:xfrm>
            <a:off x="5882408" y="2283042"/>
            <a:ext cx="274320" cy="277792"/>
          </a:xfrm>
          <a:prstGeom prst="rect">
            <a:avLst/>
          </a:prstGeom>
          <a:solidFill>
            <a:schemeClr val="accent4">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ScolaScript_N" panose="00000400000000000000" pitchFamily="2" charset="0"/>
            </a:endParaRPr>
          </a:p>
        </p:txBody>
      </p:sp>
      <p:sp>
        <p:nvSpPr>
          <p:cNvPr id="18" name="3">
            <a:extLst>
              <a:ext uri="{FF2B5EF4-FFF2-40B4-BE49-F238E27FC236}">
                <a16:creationId xmlns:a16="http://schemas.microsoft.com/office/drawing/2014/main" id="{F3FF2D74-76CF-4453-9842-181CF9EDE6B8}"/>
              </a:ext>
            </a:extLst>
          </p:cNvPr>
          <p:cNvSpPr/>
          <p:nvPr/>
        </p:nvSpPr>
        <p:spPr>
          <a:xfrm>
            <a:off x="1487350" y="3107966"/>
            <a:ext cx="548640" cy="277792"/>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ScolaScript_N" panose="00000400000000000000" pitchFamily="2" charset="0"/>
            </a:endParaRPr>
          </a:p>
        </p:txBody>
      </p:sp>
      <p:sp>
        <p:nvSpPr>
          <p:cNvPr id="20" name="5">
            <a:extLst>
              <a:ext uri="{FF2B5EF4-FFF2-40B4-BE49-F238E27FC236}">
                <a16:creationId xmlns:a16="http://schemas.microsoft.com/office/drawing/2014/main" id="{C2B1D59A-33EA-4FD1-8B89-EE38711B5726}"/>
              </a:ext>
            </a:extLst>
          </p:cNvPr>
          <p:cNvSpPr/>
          <p:nvPr/>
        </p:nvSpPr>
        <p:spPr>
          <a:xfrm>
            <a:off x="1538150" y="3890286"/>
            <a:ext cx="365760" cy="27779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ScolaScript_N" panose="00000400000000000000" pitchFamily="2" charset="0"/>
            </a:endParaRPr>
          </a:p>
        </p:txBody>
      </p:sp>
      <p:sp>
        <p:nvSpPr>
          <p:cNvPr id="19" name="4">
            <a:extLst>
              <a:ext uri="{FF2B5EF4-FFF2-40B4-BE49-F238E27FC236}">
                <a16:creationId xmlns:a16="http://schemas.microsoft.com/office/drawing/2014/main" id="{96E8282C-2ECE-4035-839D-CB88364844DE}"/>
              </a:ext>
            </a:extLst>
          </p:cNvPr>
          <p:cNvSpPr/>
          <p:nvPr/>
        </p:nvSpPr>
        <p:spPr>
          <a:xfrm>
            <a:off x="4748710" y="3107966"/>
            <a:ext cx="731520" cy="277792"/>
          </a:xfrm>
          <a:prstGeom prst="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ScolaScript_N" panose="00000400000000000000" pitchFamily="2" charset="0"/>
            </a:endParaRPr>
          </a:p>
        </p:txBody>
      </p:sp>
      <p:sp>
        <p:nvSpPr>
          <p:cNvPr id="21" name="6">
            <a:extLst>
              <a:ext uri="{FF2B5EF4-FFF2-40B4-BE49-F238E27FC236}">
                <a16:creationId xmlns:a16="http://schemas.microsoft.com/office/drawing/2014/main" id="{7F9A7ABB-A084-4351-9E81-8F7CB0620C27}"/>
              </a:ext>
            </a:extLst>
          </p:cNvPr>
          <p:cNvSpPr/>
          <p:nvPr/>
        </p:nvSpPr>
        <p:spPr>
          <a:xfrm>
            <a:off x="4779190" y="3869966"/>
            <a:ext cx="548640" cy="27779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ScolaScript_N" panose="00000400000000000000" pitchFamily="2" charset="0"/>
            </a:endParaRPr>
          </a:p>
        </p:txBody>
      </p:sp>
      <p:sp>
        <p:nvSpPr>
          <p:cNvPr id="23" name="7">
            <a:extLst>
              <a:ext uri="{FF2B5EF4-FFF2-40B4-BE49-F238E27FC236}">
                <a16:creationId xmlns:a16="http://schemas.microsoft.com/office/drawing/2014/main" id="{843F25DA-897C-491A-A352-D9C1A269F93A}"/>
              </a:ext>
            </a:extLst>
          </p:cNvPr>
          <p:cNvSpPr/>
          <p:nvPr/>
        </p:nvSpPr>
        <p:spPr>
          <a:xfrm>
            <a:off x="935282" y="4707994"/>
            <a:ext cx="365760" cy="27779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ScolaScript_N" panose="00000400000000000000" pitchFamily="2" charset="0"/>
            </a:endParaRPr>
          </a:p>
        </p:txBody>
      </p:sp>
      <p:sp>
        <p:nvSpPr>
          <p:cNvPr id="24" name="9">
            <a:extLst>
              <a:ext uri="{FF2B5EF4-FFF2-40B4-BE49-F238E27FC236}">
                <a16:creationId xmlns:a16="http://schemas.microsoft.com/office/drawing/2014/main" id="{9FA0F675-6D72-45E0-8D29-ADABC28CD1EB}"/>
              </a:ext>
            </a:extLst>
          </p:cNvPr>
          <p:cNvSpPr/>
          <p:nvPr/>
        </p:nvSpPr>
        <p:spPr>
          <a:xfrm>
            <a:off x="1280722" y="5540223"/>
            <a:ext cx="274320" cy="27779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ScolaScript_N" panose="00000400000000000000" pitchFamily="2" charset="0"/>
            </a:endParaRPr>
          </a:p>
        </p:txBody>
      </p:sp>
      <p:sp>
        <p:nvSpPr>
          <p:cNvPr id="25" name="10">
            <a:extLst>
              <a:ext uri="{FF2B5EF4-FFF2-40B4-BE49-F238E27FC236}">
                <a16:creationId xmlns:a16="http://schemas.microsoft.com/office/drawing/2014/main" id="{A4F0AC05-7248-485E-90B5-DB85728ACEDD}"/>
              </a:ext>
            </a:extLst>
          </p:cNvPr>
          <p:cNvSpPr/>
          <p:nvPr/>
        </p:nvSpPr>
        <p:spPr>
          <a:xfrm>
            <a:off x="4542082" y="5522184"/>
            <a:ext cx="365760" cy="277792"/>
          </a:xfrm>
          <a:prstGeom prst="rect">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ScolaScript_N" panose="00000400000000000000" pitchFamily="2" charset="0"/>
            </a:endParaRPr>
          </a:p>
        </p:txBody>
      </p:sp>
      <p:sp>
        <p:nvSpPr>
          <p:cNvPr id="22" name="8">
            <a:extLst>
              <a:ext uri="{FF2B5EF4-FFF2-40B4-BE49-F238E27FC236}">
                <a16:creationId xmlns:a16="http://schemas.microsoft.com/office/drawing/2014/main" id="{868F6D9E-9AB6-44A5-BBE6-1B1EFB56E65E}"/>
              </a:ext>
            </a:extLst>
          </p:cNvPr>
          <p:cNvSpPr/>
          <p:nvPr/>
        </p:nvSpPr>
        <p:spPr>
          <a:xfrm>
            <a:off x="4166162" y="4697834"/>
            <a:ext cx="548640" cy="277792"/>
          </a:xfrm>
          <a:prstGeom prst="rect">
            <a:avLst/>
          </a:prstGeom>
          <a:solidFill>
            <a:schemeClr val="accent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dirty="0">
              <a:latin typeface="ScolaScript_N" panose="00000400000000000000" pitchFamily="2" charset="0"/>
            </a:endParaRPr>
          </a:p>
        </p:txBody>
      </p:sp>
      <p:sp>
        <p:nvSpPr>
          <p:cNvPr id="3" name="Ent 1"/>
          <p:cNvSpPr txBox="1"/>
          <p:nvPr/>
        </p:nvSpPr>
        <p:spPr>
          <a:xfrm>
            <a:off x="580551" y="2108437"/>
            <a:ext cx="2533081"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sym typeface="Arial"/>
              </a:rPr>
              <a:t>enthousiaste </a:t>
            </a:r>
          </a:p>
        </p:txBody>
      </p:sp>
      <p:sp>
        <p:nvSpPr>
          <p:cNvPr id="4" name="Ent 2"/>
          <p:cNvSpPr txBox="1"/>
          <p:nvPr/>
        </p:nvSpPr>
        <p:spPr>
          <a:xfrm>
            <a:off x="3882422" y="2108437"/>
            <a:ext cx="249274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sym typeface="Arial"/>
              </a:rPr>
              <a:t>enthousiaste </a:t>
            </a:r>
            <a:endParaRPr kumimoji="0" lang="en-US" sz="32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sym typeface="Arial"/>
            </a:endParaRPr>
          </a:p>
        </p:txBody>
      </p:sp>
      <p:sp>
        <p:nvSpPr>
          <p:cNvPr id="5" name="Heu 1"/>
          <p:cNvSpPr txBox="1"/>
          <p:nvPr/>
        </p:nvSpPr>
        <p:spPr>
          <a:xfrm>
            <a:off x="603411" y="2917019"/>
            <a:ext cx="171510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sym typeface="Arial"/>
              </a:rPr>
              <a:t>heureux</a:t>
            </a:r>
          </a:p>
        </p:txBody>
      </p:sp>
      <p:sp>
        <p:nvSpPr>
          <p:cNvPr id="6" name="Inq 1"/>
          <p:cNvSpPr txBox="1"/>
          <p:nvPr/>
        </p:nvSpPr>
        <p:spPr>
          <a:xfrm>
            <a:off x="603411" y="3725601"/>
            <a:ext cx="1926197"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sym typeface="Arial"/>
              </a:rPr>
              <a:t>inquiet </a:t>
            </a:r>
          </a:p>
        </p:txBody>
      </p:sp>
      <p:sp>
        <p:nvSpPr>
          <p:cNvPr id="7" name="Fier 1"/>
          <p:cNvSpPr txBox="1"/>
          <p:nvPr/>
        </p:nvSpPr>
        <p:spPr>
          <a:xfrm>
            <a:off x="603411" y="4534183"/>
            <a:ext cx="176787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sym typeface="Arial"/>
              </a:rPr>
              <a:t>fier</a:t>
            </a:r>
          </a:p>
        </p:txBody>
      </p:sp>
      <p:sp>
        <p:nvSpPr>
          <p:cNvPr id="8" name="Decu 1"/>
          <p:cNvSpPr txBox="1"/>
          <p:nvPr/>
        </p:nvSpPr>
        <p:spPr>
          <a:xfrm>
            <a:off x="580551" y="5342764"/>
            <a:ext cx="174149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sym typeface="Arial"/>
              </a:rPr>
              <a:t>déçu</a:t>
            </a:r>
          </a:p>
        </p:txBody>
      </p:sp>
      <p:sp>
        <p:nvSpPr>
          <p:cNvPr id="9" name="Heu 2"/>
          <p:cNvSpPr txBox="1"/>
          <p:nvPr/>
        </p:nvSpPr>
        <p:spPr>
          <a:xfrm>
            <a:off x="3867752" y="2917019"/>
            <a:ext cx="1847038"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sym typeface="Arial"/>
              </a:rPr>
              <a:t>heureuse</a:t>
            </a:r>
            <a:endParaRPr kumimoji="0" lang="en-US" sz="32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sym typeface="Arial"/>
            </a:endParaRPr>
          </a:p>
        </p:txBody>
      </p:sp>
      <p:sp>
        <p:nvSpPr>
          <p:cNvPr id="10" name="Inq 2"/>
          <p:cNvSpPr txBox="1"/>
          <p:nvPr/>
        </p:nvSpPr>
        <p:spPr>
          <a:xfrm>
            <a:off x="3844891" y="3725601"/>
            <a:ext cx="2172469"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sym typeface="Arial"/>
              </a:rPr>
              <a:t>inquiète </a:t>
            </a:r>
          </a:p>
        </p:txBody>
      </p:sp>
      <p:sp>
        <p:nvSpPr>
          <p:cNvPr id="11" name="Fier 2"/>
          <p:cNvSpPr txBox="1"/>
          <p:nvPr/>
        </p:nvSpPr>
        <p:spPr>
          <a:xfrm>
            <a:off x="3844893" y="4534183"/>
            <a:ext cx="1398440"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sym typeface="Arial"/>
              </a:rPr>
              <a:t>fière</a:t>
            </a:r>
            <a:endParaRPr kumimoji="0" lang="fr-FR" sz="16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sym typeface="Arial"/>
            </a:endParaRPr>
          </a:p>
        </p:txBody>
      </p:sp>
      <p:sp>
        <p:nvSpPr>
          <p:cNvPr id="12" name="Decu 2"/>
          <p:cNvSpPr txBox="1"/>
          <p:nvPr/>
        </p:nvSpPr>
        <p:spPr>
          <a:xfrm>
            <a:off x="3829651" y="5342764"/>
            <a:ext cx="162715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
                <a:srgbClr val="000000"/>
              </a:buClr>
              <a:buSzTx/>
              <a:buFontTx/>
              <a:buNone/>
              <a:tabLst/>
              <a:defRPr/>
            </a:pPr>
            <a:r>
              <a:rPr kumimoji="0" lang="fr-FR" sz="3200" b="1" i="0" u="none" strike="noStrike" kern="0" cap="none" spc="0" normalizeH="0" baseline="0" noProof="0" dirty="0">
                <a:ln>
                  <a:noFill/>
                </a:ln>
                <a:solidFill>
                  <a:srgbClr val="000000">
                    <a:lumMod val="65000"/>
                    <a:lumOff val="35000"/>
                  </a:srgbClr>
                </a:solidFill>
                <a:effectLst/>
                <a:uLnTx/>
                <a:uFillTx/>
                <a:latin typeface="ScolaScript_N" panose="00000400000000000000" pitchFamily="2" charset="0"/>
                <a:ea typeface="+mn-ea"/>
                <a:sym typeface="Arial"/>
              </a:rPr>
              <a:t>déçue</a:t>
            </a:r>
          </a:p>
        </p:txBody>
      </p:sp>
      <p:sp>
        <p:nvSpPr>
          <p:cNvPr id="14" name="TextBox 2">
            <a:extLst>
              <a:ext uri="{FF2B5EF4-FFF2-40B4-BE49-F238E27FC236}">
                <a16:creationId xmlns:a16="http://schemas.microsoft.com/office/drawing/2014/main" id="{69755C01-F043-4ED3-BDB4-AC7218208787}"/>
              </a:ext>
            </a:extLst>
          </p:cNvPr>
          <p:cNvSpPr txBox="1"/>
          <p:nvPr/>
        </p:nvSpPr>
        <p:spPr>
          <a:xfrm>
            <a:off x="0" y="547176"/>
            <a:ext cx="12192000" cy="584775"/>
          </a:xfrm>
          <a:prstGeom prst="rect">
            <a:avLst/>
          </a:prstGeom>
          <a:solidFill>
            <a:srgbClr val="A1C4E3"/>
          </a:solidFill>
        </p:spPr>
        <p:txBody>
          <a:bodyPr wrap="square" lIns="91440" tIns="45720" rIns="91440" bIns="45720" rtlCol="0" anchor="t">
            <a:spAutoFit/>
          </a:bodyPr>
          <a:lstStyle/>
          <a:p>
            <a:pPr marL="457200" marR="0" lvl="1" indent="0" algn="l" defTabSz="914400" rtl="0" eaLnBrk="1" fontAlgn="auto" latinLnBrk="0" hangingPunct="1">
              <a:lnSpc>
                <a:spcPct val="100000"/>
              </a:lnSpc>
              <a:spcBef>
                <a:spcPts val="0"/>
              </a:spcBef>
              <a:spcAft>
                <a:spcPts val="0"/>
              </a:spcAft>
              <a:buClr>
                <a:srgbClr val="000000"/>
              </a:buClr>
              <a:buSzTx/>
              <a:buFontTx/>
              <a:buNone/>
              <a:tabLst/>
              <a:defRPr/>
            </a:pPr>
            <a:endParaRPr kumimoji="0" lang="fr-FR" sz="3200" b="1" i="0" u="none" strike="noStrike" kern="0" cap="none" spc="0" normalizeH="0" baseline="0" noProof="0" dirty="0">
              <a:ln>
                <a:noFill/>
              </a:ln>
              <a:solidFill>
                <a:srgbClr val="002060"/>
              </a:solidFill>
              <a:effectLst/>
              <a:uLnTx/>
              <a:uFillTx/>
              <a:latin typeface="ScolaScript_N" panose="00000400000000000000" pitchFamily="2" charset="0"/>
              <a:ea typeface="+mn-ea"/>
              <a:cs typeface="Arial"/>
            </a:endParaRPr>
          </a:p>
        </p:txBody>
      </p:sp>
      <p:sp>
        <p:nvSpPr>
          <p:cNvPr id="27" name="TextBox 26">
            <a:extLst>
              <a:ext uri="{FF2B5EF4-FFF2-40B4-BE49-F238E27FC236}">
                <a16:creationId xmlns:a16="http://schemas.microsoft.com/office/drawing/2014/main" id="{86CD8E89-C456-44D3-A844-47AA782B5006}"/>
              </a:ext>
            </a:extLst>
          </p:cNvPr>
          <p:cNvSpPr txBox="1"/>
          <p:nvPr/>
        </p:nvSpPr>
        <p:spPr>
          <a:xfrm>
            <a:off x="7166712" y="1919260"/>
            <a:ext cx="4552473" cy="927946"/>
          </a:xfrm>
          <a:prstGeom prst="rect">
            <a:avLst/>
          </a:prstGeom>
          <a:noFill/>
        </p:spPr>
        <p:txBody>
          <a:bodyPr wrap="square">
            <a:spAutoFit/>
          </a:bodyPr>
          <a:lstStyle/>
          <a:p>
            <a:pPr>
              <a:lnSpc>
                <a:spcPct val="114999"/>
              </a:lnSpc>
            </a:pPr>
            <a:r>
              <a:rPr lang="fr-CA" sz="2400" dirty="0">
                <a:solidFill>
                  <a:schemeClr val="accent2">
                    <a:lumMod val="75000"/>
                  </a:schemeClr>
                </a:solidFill>
                <a:latin typeface="ScolaScript_N" panose="00000400000000000000" pitchFamily="2" charset="0"/>
              </a:rPr>
              <a:t>Les adjectifs qui se terminent par e, ne changent pas. </a:t>
            </a:r>
            <a:endParaRPr lang="en-US" sz="2400" dirty="0">
              <a:solidFill>
                <a:schemeClr val="accent2">
                  <a:lumMod val="75000"/>
                </a:schemeClr>
              </a:solidFill>
              <a:latin typeface="ScolaScript_N" panose="00000400000000000000" pitchFamily="2" charset="0"/>
            </a:endParaRPr>
          </a:p>
        </p:txBody>
      </p:sp>
      <p:sp>
        <p:nvSpPr>
          <p:cNvPr id="28" name="TextBox 27">
            <a:extLst>
              <a:ext uri="{FF2B5EF4-FFF2-40B4-BE49-F238E27FC236}">
                <a16:creationId xmlns:a16="http://schemas.microsoft.com/office/drawing/2014/main" id="{3B5A7656-57A4-4D84-8FFA-8D3A1113D4E5}"/>
              </a:ext>
            </a:extLst>
          </p:cNvPr>
          <p:cNvSpPr txBox="1"/>
          <p:nvPr/>
        </p:nvSpPr>
        <p:spPr>
          <a:xfrm>
            <a:off x="7203782" y="2923237"/>
            <a:ext cx="4820239" cy="927946"/>
          </a:xfrm>
          <a:prstGeom prst="rect">
            <a:avLst/>
          </a:prstGeom>
          <a:noFill/>
        </p:spPr>
        <p:txBody>
          <a:bodyPr wrap="square">
            <a:spAutoFit/>
          </a:bodyPr>
          <a:lstStyle/>
          <a:p>
            <a:pPr>
              <a:lnSpc>
                <a:spcPct val="114999"/>
              </a:lnSpc>
            </a:pPr>
            <a:r>
              <a:rPr lang="fr-FR" sz="2400" dirty="0">
                <a:solidFill>
                  <a:schemeClr val="accent6">
                    <a:lumMod val="50000"/>
                  </a:schemeClr>
                </a:solidFill>
                <a:latin typeface="ScolaScript_N" panose="00000400000000000000" pitchFamily="2" charset="0"/>
              </a:rPr>
              <a:t>Les adjectifs qui se terminent par « e, u, x » font “</a:t>
            </a:r>
            <a:r>
              <a:rPr lang="fr-FR" sz="2400" dirty="0" err="1">
                <a:solidFill>
                  <a:schemeClr val="accent6">
                    <a:lumMod val="50000"/>
                  </a:schemeClr>
                </a:solidFill>
                <a:latin typeface="ScolaScript_N" panose="00000400000000000000" pitchFamily="2" charset="0"/>
              </a:rPr>
              <a:t>euse</a:t>
            </a:r>
            <a:r>
              <a:rPr lang="fr-FR" sz="2400" dirty="0">
                <a:solidFill>
                  <a:schemeClr val="accent6">
                    <a:lumMod val="50000"/>
                  </a:schemeClr>
                </a:solidFill>
                <a:latin typeface="ScolaScript_N" panose="00000400000000000000" pitchFamily="2" charset="0"/>
              </a:rPr>
              <a:t>” au féminin. </a:t>
            </a:r>
            <a:endParaRPr lang="en-US" sz="2400" dirty="0">
              <a:solidFill>
                <a:schemeClr val="accent6">
                  <a:lumMod val="50000"/>
                </a:schemeClr>
              </a:solidFill>
              <a:latin typeface="ScolaScript_N" panose="00000400000000000000" pitchFamily="2" charset="0"/>
            </a:endParaRPr>
          </a:p>
        </p:txBody>
      </p:sp>
      <p:sp>
        <p:nvSpPr>
          <p:cNvPr id="29" name="TextBox 28">
            <a:extLst>
              <a:ext uri="{FF2B5EF4-FFF2-40B4-BE49-F238E27FC236}">
                <a16:creationId xmlns:a16="http://schemas.microsoft.com/office/drawing/2014/main" id="{D59D4D68-A17C-4D7C-A843-9253F4C51E4D}"/>
              </a:ext>
            </a:extLst>
          </p:cNvPr>
          <p:cNvSpPr txBox="1"/>
          <p:nvPr/>
        </p:nvSpPr>
        <p:spPr>
          <a:xfrm>
            <a:off x="7203782" y="3999327"/>
            <a:ext cx="4552473" cy="927946"/>
          </a:xfrm>
          <a:prstGeom prst="rect">
            <a:avLst/>
          </a:prstGeom>
          <a:noFill/>
        </p:spPr>
        <p:txBody>
          <a:bodyPr wrap="square">
            <a:spAutoFit/>
          </a:bodyPr>
          <a:lstStyle/>
          <a:p>
            <a:pPr>
              <a:lnSpc>
                <a:spcPct val="114999"/>
              </a:lnSpc>
            </a:pPr>
            <a:r>
              <a:rPr lang="fr-FR" sz="2400" dirty="0">
                <a:solidFill>
                  <a:srgbClr val="CC0099"/>
                </a:solidFill>
                <a:latin typeface="ScolaScript_N" panose="00000400000000000000" pitchFamily="2" charset="0"/>
              </a:rPr>
              <a:t>La terminaison change, ainsi que la prononciation.</a:t>
            </a:r>
          </a:p>
        </p:txBody>
      </p:sp>
      <p:sp>
        <p:nvSpPr>
          <p:cNvPr id="30" name="TextBox 29">
            <a:extLst>
              <a:ext uri="{FF2B5EF4-FFF2-40B4-BE49-F238E27FC236}">
                <a16:creationId xmlns:a16="http://schemas.microsoft.com/office/drawing/2014/main" id="{D8479D83-E051-4613-81FD-B33675652F8E}"/>
              </a:ext>
            </a:extLst>
          </p:cNvPr>
          <p:cNvSpPr txBox="1"/>
          <p:nvPr/>
        </p:nvSpPr>
        <p:spPr>
          <a:xfrm>
            <a:off x="7207898" y="5424483"/>
            <a:ext cx="4899221" cy="503215"/>
          </a:xfrm>
          <a:prstGeom prst="rect">
            <a:avLst/>
          </a:prstGeom>
          <a:noFill/>
        </p:spPr>
        <p:txBody>
          <a:bodyPr wrap="square">
            <a:spAutoFit/>
          </a:bodyPr>
          <a:lstStyle/>
          <a:p>
            <a:pPr>
              <a:lnSpc>
                <a:spcPct val="114999"/>
              </a:lnSpc>
            </a:pPr>
            <a:r>
              <a:rPr lang="fr-FR" sz="2400" dirty="0">
                <a:solidFill>
                  <a:schemeClr val="accent1">
                    <a:lumMod val="75000"/>
                  </a:schemeClr>
                </a:solidFill>
                <a:latin typeface="ScolaScript_N" panose="00000400000000000000" pitchFamily="2" charset="0"/>
              </a:rPr>
              <a:t>Pour d'autres, nous ajoutons un e. </a:t>
            </a:r>
          </a:p>
        </p:txBody>
      </p:sp>
    </p:spTree>
    <p:custDataLst>
      <p:tags r:id="rId1"/>
    </p:custDataLst>
    <p:extLst>
      <p:ext uri="{BB962C8B-B14F-4D97-AF65-F5344CB8AC3E}">
        <p14:creationId xmlns:p14="http://schemas.microsoft.com/office/powerpoint/2010/main" val="2789569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8"/>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1000"/>
                                        <p:tgtEl>
                                          <p:spTgt spid="15"/>
                                        </p:tgtEl>
                                      </p:cBhvr>
                                    </p:animEffect>
                                  </p:childTnLst>
                                </p:cTn>
                              </p:par>
                            </p:childTnLst>
                          </p:cTn>
                        </p:par>
                        <p:par>
                          <p:cTn id="48" fill="hold">
                            <p:stCondLst>
                              <p:cond delay="1000"/>
                            </p:stCondLst>
                            <p:childTnLst>
                              <p:par>
                                <p:cTn id="49" presetID="22" presetClass="entr" presetSubtype="8"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Effect transition="in" filter="wipe(left)">
                                      <p:cBhvr>
                                        <p:cTn id="51" dur="1000"/>
                                        <p:tgtEl>
                                          <p:spTgt spid="17"/>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1" fill="hold" grpId="0" nodeType="click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wipe(up)">
                                      <p:cBhvr>
                                        <p:cTn id="56" dur="1250"/>
                                        <p:tgtEl>
                                          <p:spTgt spid="27"/>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wipe(left)">
                                      <p:cBhvr>
                                        <p:cTn id="61" dur="1000"/>
                                        <p:tgtEl>
                                          <p:spTgt spid="18"/>
                                        </p:tgtEl>
                                      </p:cBhvr>
                                    </p:animEffect>
                                  </p:childTnLst>
                                </p:cTn>
                              </p:par>
                            </p:childTnLst>
                          </p:cTn>
                        </p:par>
                        <p:par>
                          <p:cTn id="62" fill="hold">
                            <p:stCondLst>
                              <p:cond delay="1000"/>
                            </p:stCondLst>
                            <p:childTnLst>
                              <p:par>
                                <p:cTn id="63" presetID="22" presetClass="entr" presetSubtype="8" fill="hold" grpId="0" nodeType="afterEffect">
                                  <p:stCondLst>
                                    <p:cond delay="0"/>
                                  </p:stCondLst>
                                  <p:childTnLst>
                                    <p:set>
                                      <p:cBhvr>
                                        <p:cTn id="64" dur="1" fill="hold">
                                          <p:stCondLst>
                                            <p:cond delay="0"/>
                                          </p:stCondLst>
                                        </p:cTn>
                                        <p:tgtEl>
                                          <p:spTgt spid="19"/>
                                        </p:tgtEl>
                                        <p:attrNameLst>
                                          <p:attrName>style.visibility</p:attrName>
                                        </p:attrNameLst>
                                      </p:cBhvr>
                                      <p:to>
                                        <p:strVal val="visible"/>
                                      </p:to>
                                    </p:set>
                                    <p:animEffect transition="in" filter="wipe(left)">
                                      <p:cBhvr>
                                        <p:cTn id="65" dur="1000"/>
                                        <p:tgtEl>
                                          <p:spTgt spid="19"/>
                                        </p:tgtEl>
                                      </p:cBhvr>
                                    </p:animEffect>
                                  </p:childTnLst>
                                </p:cTn>
                              </p:par>
                            </p:childTnLst>
                          </p:cTn>
                        </p:par>
                      </p:childTnLst>
                    </p:cTn>
                  </p:par>
                  <p:par>
                    <p:cTn id="66" fill="hold">
                      <p:stCondLst>
                        <p:cond delay="indefinite"/>
                      </p:stCondLst>
                      <p:childTnLst>
                        <p:par>
                          <p:cTn id="67" fill="hold">
                            <p:stCondLst>
                              <p:cond delay="0"/>
                            </p:stCondLst>
                            <p:childTnLst>
                              <p:par>
                                <p:cTn id="68" presetID="22" presetClass="entr" presetSubtype="1" fill="hold" grpId="0" nodeType="click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up)">
                                      <p:cBhvr>
                                        <p:cTn id="70" dur="1250"/>
                                        <p:tgtEl>
                                          <p:spTgt spid="28"/>
                                        </p:tgtEl>
                                      </p:cBhvr>
                                    </p:animEffect>
                                  </p:childTnLst>
                                </p:cTn>
                              </p:par>
                            </p:childTnLst>
                          </p:cTn>
                        </p:par>
                        <p:par>
                          <p:cTn id="71" fill="hold">
                            <p:stCondLst>
                              <p:cond delay="1250"/>
                            </p:stCondLst>
                            <p:childTnLst>
                              <p:par>
                                <p:cTn id="72" presetID="22" presetClass="entr" presetSubtype="8" fill="hold" grpId="0" nodeType="after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wipe(left)">
                                      <p:cBhvr>
                                        <p:cTn id="74" dur="1000"/>
                                        <p:tgtEl>
                                          <p:spTgt spid="20"/>
                                        </p:tgtEl>
                                      </p:cBhvr>
                                    </p:animEffect>
                                  </p:childTnLst>
                                </p:cTn>
                              </p:par>
                            </p:childTnLst>
                          </p:cTn>
                        </p:par>
                        <p:par>
                          <p:cTn id="75" fill="hold">
                            <p:stCondLst>
                              <p:cond delay="2250"/>
                            </p:stCondLst>
                            <p:childTnLst>
                              <p:par>
                                <p:cTn id="76" presetID="22" presetClass="entr" presetSubtype="8" fill="hold" grpId="0" nodeType="afterEffect">
                                  <p:stCondLst>
                                    <p:cond delay="250"/>
                                  </p:stCondLst>
                                  <p:childTnLst>
                                    <p:set>
                                      <p:cBhvr>
                                        <p:cTn id="77" dur="1" fill="hold">
                                          <p:stCondLst>
                                            <p:cond delay="0"/>
                                          </p:stCondLst>
                                        </p:cTn>
                                        <p:tgtEl>
                                          <p:spTgt spid="21"/>
                                        </p:tgtEl>
                                        <p:attrNameLst>
                                          <p:attrName>style.visibility</p:attrName>
                                        </p:attrNameLst>
                                      </p:cBhvr>
                                      <p:to>
                                        <p:strVal val="visible"/>
                                      </p:to>
                                    </p:set>
                                    <p:animEffect transition="in" filter="wipe(left)">
                                      <p:cBhvr>
                                        <p:cTn id="78" dur="1000"/>
                                        <p:tgtEl>
                                          <p:spTgt spid="21"/>
                                        </p:tgtEl>
                                      </p:cBhvr>
                                    </p:animEffect>
                                  </p:childTnLst>
                                </p:cTn>
                              </p:par>
                            </p:childTnLst>
                          </p:cTn>
                        </p:par>
                        <p:par>
                          <p:cTn id="79" fill="hold">
                            <p:stCondLst>
                              <p:cond delay="3500"/>
                            </p:stCondLst>
                            <p:childTnLst>
                              <p:par>
                                <p:cTn id="80" presetID="22" presetClass="entr" presetSubtype="8" fill="hold" grpId="0" nodeType="afterEffect">
                                  <p:stCondLst>
                                    <p:cond delay="0"/>
                                  </p:stCondLst>
                                  <p:childTnLst>
                                    <p:set>
                                      <p:cBhvr>
                                        <p:cTn id="81" dur="1" fill="hold">
                                          <p:stCondLst>
                                            <p:cond delay="0"/>
                                          </p:stCondLst>
                                        </p:cTn>
                                        <p:tgtEl>
                                          <p:spTgt spid="23"/>
                                        </p:tgtEl>
                                        <p:attrNameLst>
                                          <p:attrName>style.visibility</p:attrName>
                                        </p:attrNameLst>
                                      </p:cBhvr>
                                      <p:to>
                                        <p:strVal val="visible"/>
                                      </p:to>
                                    </p:set>
                                    <p:animEffect transition="in" filter="wipe(left)">
                                      <p:cBhvr>
                                        <p:cTn id="82" dur="1000"/>
                                        <p:tgtEl>
                                          <p:spTgt spid="23"/>
                                        </p:tgtEl>
                                      </p:cBhvr>
                                    </p:animEffect>
                                  </p:childTnLst>
                                </p:cTn>
                              </p:par>
                            </p:childTnLst>
                          </p:cTn>
                        </p:par>
                        <p:par>
                          <p:cTn id="83" fill="hold">
                            <p:stCondLst>
                              <p:cond delay="4500"/>
                            </p:stCondLst>
                            <p:childTnLst>
                              <p:par>
                                <p:cTn id="84" presetID="22" presetClass="entr" presetSubtype="8" fill="hold" grpId="0" nodeType="afterEffect">
                                  <p:stCondLst>
                                    <p:cond delay="0"/>
                                  </p:stCondLst>
                                  <p:childTnLst>
                                    <p:set>
                                      <p:cBhvr>
                                        <p:cTn id="85" dur="1" fill="hold">
                                          <p:stCondLst>
                                            <p:cond delay="0"/>
                                          </p:stCondLst>
                                        </p:cTn>
                                        <p:tgtEl>
                                          <p:spTgt spid="22"/>
                                        </p:tgtEl>
                                        <p:attrNameLst>
                                          <p:attrName>style.visibility</p:attrName>
                                        </p:attrNameLst>
                                      </p:cBhvr>
                                      <p:to>
                                        <p:strVal val="visible"/>
                                      </p:to>
                                    </p:set>
                                    <p:animEffect transition="in" filter="wipe(left)">
                                      <p:cBhvr>
                                        <p:cTn id="86" dur="1000"/>
                                        <p:tgtEl>
                                          <p:spTgt spid="22"/>
                                        </p:tgtEl>
                                      </p:cBhvr>
                                    </p:animEffect>
                                  </p:childTnLst>
                                </p:cTn>
                              </p:par>
                            </p:childTnLst>
                          </p:cTn>
                        </p:par>
                      </p:childTnLst>
                    </p:cTn>
                  </p:par>
                  <p:par>
                    <p:cTn id="87" fill="hold">
                      <p:stCondLst>
                        <p:cond delay="indefinite"/>
                      </p:stCondLst>
                      <p:childTnLst>
                        <p:par>
                          <p:cTn id="88" fill="hold">
                            <p:stCondLst>
                              <p:cond delay="0"/>
                            </p:stCondLst>
                            <p:childTnLst>
                              <p:par>
                                <p:cTn id="89" presetID="22" presetClass="entr" presetSubtype="1" fill="hold" grpId="0" nodeType="clickEffect">
                                  <p:stCondLst>
                                    <p:cond delay="0"/>
                                  </p:stCondLst>
                                  <p:childTnLst>
                                    <p:set>
                                      <p:cBhvr>
                                        <p:cTn id="90" dur="1" fill="hold">
                                          <p:stCondLst>
                                            <p:cond delay="0"/>
                                          </p:stCondLst>
                                        </p:cTn>
                                        <p:tgtEl>
                                          <p:spTgt spid="29"/>
                                        </p:tgtEl>
                                        <p:attrNameLst>
                                          <p:attrName>style.visibility</p:attrName>
                                        </p:attrNameLst>
                                      </p:cBhvr>
                                      <p:to>
                                        <p:strVal val="visible"/>
                                      </p:to>
                                    </p:set>
                                    <p:animEffect transition="in" filter="wipe(up)">
                                      <p:cBhvr>
                                        <p:cTn id="91" dur="1250"/>
                                        <p:tgtEl>
                                          <p:spTgt spid="29"/>
                                        </p:tgtEl>
                                      </p:cBhvr>
                                    </p:animEffect>
                                  </p:childTnLst>
                                </p:cTn>
                              </p:par>
                            </p:childTnLst>
                          </p:cTn>
                        </p:par>
                        <p:par>
                          <p:cTn id="92" fill="hold">
                            <p:stCondLst>
                              <p:cond delay="1250"/>
                            </p:stCondLst>
                            <p:childTnLst>
                              <p:par>
                                <p:cTn id="93" presetID="22" presetClass="entr" presetSubtype="8" fill="hold" grpId="0" nodeType="afterEffect">
                                  <p:stCondLst>
                                    <p:cond delay="0"/>
                                  </p:stCondLst>
                                  <p:childTnLst>
                                    <p:set>
                                      <p:cBhvr>
                                        <p:cTn id="94" dur="1" fill="hold">
                                          <p:stCondLst>
                                            <p:cond delay="0"/>
                                          </p:stCondLst>
                                        </p:cTn>
                                        <p:tgtEl>
                                          <p:spTgt spid="24"/>
                                        </p:tgtEl>
                                        <p:attrNameLst>
                                          <p:attrName>style.visibility</p:attrName>
                                        </p:attrNameLst>
                                      </p:cBhvr>
                                      <p:to>
                                        <p:strVal val="visible"/>
                                      </p:to>
                                    </p:set>
                                    <p:animEffect transition="in" filter="wipe(left)">
                                      <p:cBhvr>
                                        <p:cTn id="95" dur="1000"/>
                                        <p:tgtEl>
                                          <p:spTgt spid="24"/>
                                        </p:tgtEl>
                                      </p:cBhvr>
                                    </p:animEffect>
                                  </p:childTnLst>
                                </p:cTn>
                              </p:par>
                            </p:childTnLst>
                          </p:cTn>
                        </p:par>
                        <p:par>
                          <p:cTn id="96" fill="hold">
                            <p:stCondLst>
                              <p:cond delay="2250"/>
                            </p:stCondLst>
                            <p:childTnLst>
                              <p:par>
                                <p:cTn id="97" presetID="22" presetClass="entr" presetSubtype="8" fill="hold" grpId="0" nodeType="afterEffect">
                                  <p:stCondLst>
                                    <p:cond delay="0"/>
                                  </p:stCondLst>
                                  <p:childTnLst>
                                    <p:set>
                                      <p:cBhvr>
                                        <p:cTn id="98" dur="1" fill="hold">
                                          <p:stCondLst>
                                            <p:cond delay="0"/>
                                          </p:stCondLst>
                                        </p:cTn>
                                        <p:tgtEl>
                                          <p:spTgt spid="25"/>
                                        </p:tgtEl>
                                        <p:attrNameLst>
                                          <p:attrName>style.visibility</p:attrName>
                                        </p:attrNameLst>
                                      </p:cBhvr>
                                      <p:to>
                                        <p:strVal val="visible"/>
                                      </p:to>
                                    </p:set>
                                    <p:animEffect transition="in" filter="wipe(left)">
                                      <p:cBhvr>
                                        <p:cTn id="99" dur="1000"/>
                                        <p:tgtEl>
                                          <p:spTgt spid="25"/>
                                        </p:tgtEl>
                                      </p:cBhvr>
                                    </p:animEffect>
                                  </p:childTnLst>
                                </p:cTn>
                              </p:par>
                            </p:childTnLst>
                          </p:cTn>
                        </p:par>
                      </p:childTnLst>
                    </p:cTn>
                  </p:par>
                  <p:par>
                    <p:cTn id="100" fill="hold">
                      <p:stCondLst>
                        <p:cond delay="indefinite"/>
                      </p:stCondLst>
                      <p:childTnLst>
                        <p:par>
                          <p:cTn id="101" fill="hold">
                            <p:stCondLst>
                              <p:cond delay="0"/>
                            </p:stCondLst>
                            <p:childTnLst>
                              <p:par>
                                <p:cTn id="102" presetID="22" presetClass="entr" presetSubtype="1" fill="hold" grpId="0" nodeType="clickEffect">
                                  <p:stCondLst>
                                    <p:cond delay="0"/>
                                  </p:stCondLst>
                                  <p:childTnLst>
                                    <p:set>
                                      <p:cBhvr>
                                        <p:cTn id="103" dur="1" fill="hold">
                                          <p:stCondLst>
                                            <p:cond delay="0"/>
                                          </p:stCondLst>
                                        </p:cTn>
                                        <p:tgtEl>
                                          <p:spTgt spid="30"/>
                                        </p:tgtEl>
                                        <p:attrNameLst>
                                          <p:attrName>style.visibility</p:attrName>
                                        </p:attrNameLst>
                                      </p:cBhvr>
                                      <p:to>
                                        <p:strVal val="visible"/>
                                      </p:to>
                                    </p:set>
                                    <p:animEffect transition="in" filter="wipe(up)">
                                      <p:cBhvr>
                                        <p:cTn id="104"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animBg="1"/>
      <p:bldP spid="18" grpId="0" animBg="1"/>
      <p:bldP spid="20" grpId="0" animBg="1"/>
      <p:bldP spid="19" grpId="0" animBg="1"/>
      <p:bldP spid="21" grpId="0" animBg="1"/>
      <p:bldP spid="23" grpId="0" animBg="1"/>
      <p:bldP spid="24" grpId="0" animBg="1"/>
      <p:bldP spid="25" grpId="0" animBg="1"/>
      <p:bldP spid="22" grpId="0" animBg="1"/>
      <p:bldP spid="3" grpId="0"/>
      <p:bldP spid="4" grpId="0"/>
      <p:bldP spid="5" grpId="0"/>
      <p:bldP spid="6" grpId="0"/>
      <p:bldP spid="7" grpId="0"/>
      <p:bldP spid="8" grpId="0"/>
      <p:bldP spid="9" grpId="0"/>
      <p:bldP spid="10" grpId="0"/>
      <p:bldP spid="11" grpId="0"/>
      <p:bldP spid="12" grpId="0"/>
      <p:bldP spid="27" grpId="0"/>
      <p:bldP spid="28" grpId="0"/>
      <p:bldP spid="29" grpId="0"/>
      <p:bldP spid="30" grpId="0"/>
    </p:bld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JrkwULSa"/>
  <p:tag name="ARTICULATE_DESIGN_ID_6_INTEGRAL" val="mNr3GA4v"/>
  <p:tag name="ARTICULATE_DESIGN_ID_1_OFFICE THEME" val="MbrV11bX"/>
  <p:tag name="ARTICULATE_DESIGN_ID_2_OFFICE THEME" val="lX6E5gXR"/>
  <p:tag name="ARTICULATE_DESIGN_ID_3_OFFICE THEME" val="MAMStHAp"/>
  <p:tag name="ARTICULATE_DESIGN_ID_5_OFFICE THEME" val="qWqJNk62"/>
  <p:tag name="ARTICULATE_DESIGN_ID_8_INTEGRAL" val="RmZ9GHOy"/>
  <p:tag name="ARTICULATE_DESIGN_ID_10_INTEGRAL" val="J2jOkbVs"/>
  <p:tag name="ARTICULATE_DESIGN_ID_1_INTEGRAL" val="t3lVNU6o"/>
  <p:tag name="ARTICULATE_DESIGN_ID_4_OFFICE THEME" val="J5LKjOzy"/>
  <p:tag name="ARTICULATE_SLIDE_COUNT" val="35"/>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798c7912-ebe2-46e8-a5aa-36051bf3e6b6">
      <UserInfo>
        <DisplayName>Dyana Majdalani</DisplayName>
        <AccountId>16</AccountId>
        <AccountType/>
      </UserInfo>
      <UserInfo>
        <DisplayName>Claudine Trad</DisplayName>
        <AccountId>21</AccountId>
        <AccountType/>
      </UserInfo>
      <UserInfo>
        <DisplayName>Aline Halabi</DisplayName>
        <AccountId>25</AccountId>
        <AccountType/>
      </UserInfo>
      <UserInfo>
        <DisplayName>Rania Khalil</DisplayName>
        <AccountId>12</AccountId>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A0976251A84B88459C310CC578E6716A" ma:contentTypeVersion="6" ma:contentTypeDescription="Create a new document." ma:contentTypeScope="" ma:versionID="ddb218e480147de0ebfc9ccb1e2fa705">
  <xsd:schema xmlns:xsd="http://www.w3.org/2001/XMLSchema" xmlns:xs="http://www.w3.org/2001/XMLSchema" xmlns:p="http://schemas.microsoft.com/office/2006/metadata/properties" xmlns:ns2="a6d6660c-ea67-45dd-b522-6d212ef0ede0" xmlns:ns3="798c7912-ebe2-46e8-a5aa-36051bf3e6b6" targetNamespace="http://schemas.microsoft.com/office/2006/metadata/properties" ma:root="true" ma:fieldsID="441848a4646f74015b1dc0962381cef8" ns2:_="" ns3:_="">
    <xsd:import namespace="a6d6660c-ea67-45dd-b522-6d212ef0ede0"/>
    <xsd:import namespace="798c7912-ebe2-46e8-a5aa-36051bf3e6b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d6660c-ea67-45dd-b522-6d212ef0ede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98c7912-ebe2-46e8-a5aa-36051bf3e6b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3DD1C83-6B8B-49A2-8B5E-360952531278}">
  <ds:schemaRefs>
    <ds:schemaRef ds:uri="http://schemas.microsoft.com/office/2006/documentManagement/types"/>
    <ds:schemaRef ds:uri="http://www.w3.org/XML/1998/namespace"/>
    <ds:schemaRef ds:uri="http://schemas.microsoft.com/office/infopath/2007/PartnerControls"/>
    <ds:schemaRef ds:uri="http://schemas.microsoft.com/office/2006/metadata/properties"/>
    <ds:schemaRef ds:uri="http://purl.org/dc/elements/1.1/"/>
    <ds:schemaRef ds:uri="http://purl.org/dc/terms/"/>
    <ds:schemaRef ds:uri="http://purl.org/dc/dcmitype/"/>
    <ds:schemaRef ds:uri="798c7912-ebe2-46e8-a5aa-36051bf3e6b6"/>
    <ds:schemaRef ds:uri="http://schemas.openxmlformats.org/package/2006/metadata/core-properties"/>
    <ds:schemaRef ds:uri="a6d6660c-ea67-45dd-b522-6d212ef0ede0"/>
  </ds:schemaRefs>
</ds:datastoreItem>
</file>

<file path=customXml/itemProps2.xml><?xml version="1.0" encoding="utf-8"?>
<ds:datastoreItem xmlns:ds="http://schemas.openxmlformats.org/officeDocument/2006/customXml" ds:itemID="{8742A0EF-B421-44CD-B178-4162FD3BB006}">
  <ds:schemaRefs>
    <ds:schemaRef ds:uri="798c7912-ebe2-46e8-a5aa-36051bf3e6b6"/>
    <ds:schemaRef ds:uri="a6d6660c-ea67-45dd-b522-6d212ef0ede0"/>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E42EFAB7-AFBB-4D42-9F6C-D7F2E354732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1343</TotalTime>
  <Words>4768</Words>
  <Application>Microsoft Office PowerPoint</Application>
  <PresentationFormat>Widescreen</PresentationFormat>
  <Paragraphs>521</Paragraphs>
  <Slides>35</Slides>
  <Notes>34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35</vt:i4>
      </vt:variant>
    </vt:vector>
  </HeadingPairs>
  <TitlesOfParts>
    <vt:vector size="40" baseType="lpstr">
      <vt:lpstr>ScolaScript_N</vt:lpstr>
      <vt:lpstr>Neo Sans</vt:lpstr>
      <vt:lpstr>Arial</vt:lpstr>
      <vt:lpstr>Calibri</vt:lpstr>
      <vt:lpstr>5_Office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FRG5U1-L1-IO1</dc:title>
  <dc:creator>Intern 1</dc:creator>
  <cp:lastModifiedBy>Dany Aouad</cp:lastModifiedBy>
  <cp:revision>12</cp:revision>
  <dcterms:created xsi:type="dcterms:W3CDTF">2021-05-06T14:34:13Z</dcterms:created>
  <dcterms:modified xsi:type="dcterms:W3CDTF">2022-05-26T09:06:42Z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0x010100A0976251A84B88459C310CC578E6716A</vt:lpwstr>
  </property>
  <property fmtid="{D5CDD505-2E9C-101B-9397-08002B2CF9AE}" pid="3" name="ArticulateGUID">
    <vt:lpwstr>AB72C126-FFC7-4E02-992D-8373E830DFD0</vt:lpwstr>
  </property>
  <property fmtid="{D5CDD505-2E9C-101B-9397-08002B2CF9AE}" pid="4" name="ArticulatePath">
    <vt:lpwstr>https://worldlearning.sharepoint.com/sites/Frenchteam/Shared Documents/French_Grade_5/FG5U1L1-Uplifted</vt:lpwstr>
  </property>
</Properties>
</file>