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notesSlides/notesSlide4.xml" ContentType="application/vnd.openxmlformats-officedocument.presentationml.notesSlide+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0"/>
  </p:notesMasterIdLst>
  <p:sldIdLst>
    <p:sldId id="1758" r:id="rId5"/>
    <p:sldId id="542" r:id="rId6"/>
    <p:sldId id="527" r:id="rId7"/>
    <p:sldId id="434" r:id="rId8"/>
    <p:sldId id="618" r:id="rId9"/>
    <p:sldId id="636" r:id="rId10"/>
    <p:sldId id="528" r:id="rId11"/>
    <p:sldId id="619" r:id="rId12"/>
    <p:sldId id="467" r:id="rId13"/>
    <p:sldId id="637" r:id="rId14"/>
    <p:sldId id="638" r:id="rId15"/>
    <p:sldId id="639" r:id="rId16"/>
    <p:sldId id="605" r:id="rId17"/>
    <p:sldId id="643" r:id="rId18"/>
    <p:sldId id="645" r:id="rId19"/>
    <p:sldId id="646" r:id="rId20"/>
    <p:sldId id="647" r:id="rId21"/>
    <p:sldId id="529" r:id="rId22"/>
    <p:sldId id="501" r:id="rId23"/>
    <p:sldId id="649" r:id="rId24"/>
    <p:sldId id="651" r:id="rId25"/>
    <p:sldId id="653" r:id="rId26"/>
    <p:sldId id="655" r:id="rId27"/>
    <p:sldId id="657" r:id="rId28"/>
    <p:sldId id="1655" r:id="rId29"/>
  </p:sldIdLst>
  <p:sldSz cx="12192000" cy="6858000"/>
  <p:notesSz cx="6858000" cy="9144000"/>
  <p:custDataLst>
    <p:tags r:id="rId3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800" userDrawn="1">
          <p15:clr>
            <a:srgbClr val="A4A3A4"/>
          </p15:clr>
        </p15:guide>
        <p15:guide id="2" pos="4272" userDrawn="1">
          <p15:clr>
            <a:srgbClr val="A4A3A4"/>
          </p15:clr>
        </p15:guide>
        <p15:guide id="3" orient="horz" pos="3576" userDrawn="1">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8"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80"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B4E1"/>
    <a:srgbClr val="E7B7E1"/>
    <a:srgbClr val="74C274"/>
    <a:srgbClr val="00B050"/>
    <a:srgbClr val="F4DCF1"/>
    <a:srgbClr val="0076A3"/>
    <a:srgbClr val="EDBEB1"/>
    <a:srgbClr val="C2E7C8"/>
    <a:srgbClr val="FFFF66"/>
    <a:srgbClr val="578C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B06C8F-B395-42CB-A58E-6B7DC088D244}" v="364" dt="2021-02-10T07:15:24.093"/>
    <p1510:client id="{24BDFB03-D4C6-B04A-77C8-F028899B9F6D}" v="718" dt="2021-02-10T10:53:20.091"/>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632" autoAdjust="0"/>
  </p:normalViewPr>
  <p:slideViewPr>
    <p:cSldViewPr snapToGrid="0">
      <p:cViewPr varScale="1">
        <p:scale>
          <a:sx n="68" d="100"/>
          <a:sy n="68" d="100"/>
        </p:scale>
        <p:origin x="1554" y="54"/>
      </p:cViewPr>
      <p:guideLst>
        <p:guide orient="horz" pos="1800"/>
        <p:guide pos="4272"/>
        <p:guide orient="horz" pos="357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202" Type="http://schemas.openxmlformats.org/officeDocument/2006/relationships/commentAuthors" Target="commentAuthors.xml"/><Relationship Id="rId207" Type="http://schemas.microsoft.com/office/2015/10/relationships/revisionInfo" Target="revisionInfo.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Teaching suggestions: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chemeClr val="accent1">
                    <a:lumMod val="50000"/>
                  </a:schemeClr>
                </a:solidFill>
                <a:latin typeface="+mj-lt"/>
              </a:rPr>
              <a:t>At the end of this session, you will be able to </a:t>
            </a:r>
            <a:r>
              <a:rPr lang="en-US" sz="1200" b="1" dirty="0">
                <a:solidFill>
                  <a:schemeClr val="accent1">
                    <a:lumMod val="50000"/>
                  </a:schemeClr>
                </a:solidFill>
                <a:effectLst/>
                <a:latin typeface="+mj-lt"/>
                <a:ea typeface="Calibri" panose="020F0502020204030204" pitchFamily="34" charset="0"/>
                <a:cs typeface="Arial" panose="020B0604020202020204" pitchFamily="34" charset="0"/>
              </a:rPr>
              <a:t>define and recognize two vertical angles</a:t>
            </a:r>
            <a:r>
              <a:rPr lang="en-US" sz="1200" b="1" i="1" dirty="0">
                <a:solidFill>
                  <a:schemeClr val="accent1">
                    <a:lumMod val="50000"/>
                  </a:schemeClr>
                </a:solidFill>
                <a:latin typeface="+mj-lt"/>
              </a:rPr>
              <a:t>.</a:t>
            </a:r>
            <a:endParaRPr lang="en-GB" sz="1200" b="1" dirty="0">
              <a:solidFill>
                <a:schemeClr val="accent1">
                  <a:lumMod val="50000"/>
                </a:schemeClr>
              </a:solidFill>
              <a:latin typeface="+mj-lt"/>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dirty="0">
                <a:latin typeface="Comic Sans MS" panose="030F0702030302020204" pitchFamily="66" charset="0"/>
              </a:rPr>
              <a:t>They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are not vertically opposite. One of the sides of angle A i</a:t>
            </a:r>
            <a:r>
              <a:rPr lang="en-US" sz="1200" u="sng" dirty="0">
                <a:solidFill>
                  <a:srgbClr val="00808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s not</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the prolongation of a side of angle B, they are adjacent angles.</a:t>
            </a:r>
            <a:endParaRPr lang="en-US" dirty="0">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4196791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Comic Sans MS" panose="030F0702030302020204" pitchFamily="66" charset="0"/>
              </a:rPr>
              <a:t>They </a:t>
            </a:r>
            <a:r>
              <a:rPr lang="en-US" sz="1200" u="none" dirty="0">
                <a:solidFill>
                  <a:srgbClr val="00808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are not</a:t>
            </a:r>
            <a:r>
              <a:rPr lang="en-US" sz="1200"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vertically opposite angles.  They </a:t>
            </a:r>
            <a:r>
              <a:rPr lang="en-US" sz="1200" u="none" dirty="0">
                <a:solidFill>
                  <a:srgbClr val="00808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do not</a:t>
            </a:r>
            <a:r>
              <a:rPr lang="en-US" sz="1200"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have the same vertex.</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11131365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dirty="0"/>
                  <a:t>Let’s do another application.</a:t>
                </a:r>
              </a:p>
              <a:p>
                <a:r>
                  <a:rPr lang="en-US" dirty="0"/>
                  <a:t>Use the figure and complete</a:t>
                </a:r>
              </a:p>
              <a:p>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A</a:t>
                </a:r>
                <a:r>
                  <a:rPr lang="en-US" sz="12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sk students to justify their answers. You can complete with a wrong answer and ask them why they aren’t vertically opposite.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highlight>
                    <a:srgbClr val="00FF00"/>
                  </a:highlight>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b="0" dirty="0">
                    <a:effectLs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acc>
                      <m:accPr>
                        <m:chr m:val="̂"/>
                        <m:ctrlPr>
                          <a:rPr lang="en-US" sz="1200" b="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0" i="1">
                            <a:effectLst/>
                            <a:latin typeface="Cambria Math" panose="02040503050406030204" pitchFamily="18" charset="0"/>
                            <a:ea typeface="Calibri" panose="020F0502020204030204" pitchFamily="34" charset="0"/>
                            <a:cs typeface="Calibri" panose="020F0502020204030204" pitchFamily="34" charset="0"/>
                          </a:rPr>
                          <m:t>𝑚𝑂𝑑</m:t>
                        </m:r>
                      </m:e>
                    </m:acc>
                  </m:oMath>
                </a14:m>
                <a:r>
                  <a:rPr lang="en-US" sz="1200" b="0" dirty="0">
                    <a:effectLst/>
                    <a:latin typeface="Calibri" panose="020F0502020204030204" pitchFamily="34" charset="0"/>
                    <a:ea typeface="Times New Roman" panose="02020603050405020304" pitchFamily="18" charset="0"/>
                    <a:cs typeface="Calibri" panose="020F0502020204030204" pitchFamily="34" charset="0"/>
                  </a:rPr>
                  <a:t> and </a:t>
                </a:r>
                <a14:m>
                  <m:oMath xmlns:m="http://schemas.openxmlformats.org/officeDocument/2006/math">
                    <m:acc>
                      <m:accPr>
                        <m:chr m:val="̂"/>
                        <m:ctrlPr>
                          <a:rPr lang="en-US" sz="1200" b="0"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200" b="0"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𝑦𝑂𝑛</m:t>
                        </m:r>
                      </m:e>
                    </m:acc>
                  </m:oMath>
                </a14:m>
                <a:r>
                  <a:rPr lang="en-US" sz="1200" b="0" dirty="0">
                    <a:effectLst/>
                    <a:latin typeface="Calibri" panose="020F0502020204030204" pitchFamily="34" charset="0"/>
                    <a:ea typeface="Times New Roman" panose="02020603050405020304" pitchFamily="18" charset="0"/>
                    <a:cs typeface="Calibri" panose="020F0502020204030204" pitchFamily="34" charset="0"/>
                  </a:rPr>
                  <a:t> are vertically opposite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the same vertex, and their sides are the prolongation of one another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dirty="0"/>
                  <a:t>Let’s do another application.</a:t>
                </a:r>
              </a:p>
              <a:p>
                <a:r>
                  <a:rPr lang="en-US" dirty="0"/>
                  <a:t>Use the figure and complete</a:t>
                </a:r>
              </a:p>
              <a:p>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A</a:t>
                </a:r>
                <a:r>
                  <a:rPr lang="en-US" sz="12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sk students to justify their answers. You can complete with a wrong answer and ask them why they aren’t vertically opposite.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highlight>
                    <a:srgbClr val="00FF00"/>
                  </a:highlight>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b="0" dirty="0">
                    <a:effectLst/>
                    <a:latin typeface="Calibri" panose="020F0502020204030204" pitchFamily="34" charset="0"/>
                    <a:ea typeface="Calibri" panose="020F0502020204030204" pitchFamily="34" charset="0"/>
                    <a:cs typeface="Calibri" panose="020F0502020204030204" pitchFamily="34" charset="0"/>
                  </a:rPr>
                  <a:t> </a:t>
                </a:r>
                <a:r>
                  <a:rPr lang="en-US" sz="1200" b="0" i="0">
                    <a:effectLst/>
                    <a:latin typeface="Cambria Math" panose="02040503050406030204" pitchFamily="18" charset="0"/>
                    <a:cs typeface="Calibri" panose="020F0502020204030204" pitchFamily="34" charset="0"/>
                  </a:rPr>
                  <a:t>(</a:t>
                </a:r>
                <a:r>
                  <a:rPr lang="en-US" sz="1200" b="0" i="0">
                    <a:effectLst/>
                    <a:latin typeface="Cambria Math" panose="02040503050406030204" pitchFamily="18" charset="0"/>
                    <a:ea typeface="Calibri" panose="020F0502020204030204" pitchFamily="34" charset="0"/>
                    <a:cs typeface="Calibri" panose="020F0502020204030204" pitchFamily="34" charset="0"/>
                  </a:rPr>
                  <a:t>𝑚𝑂𝑑) ̂</a:t>
                </a:r>
                <a:r>
                  <a:rPr lang="en-US" sz="1200" b="0" dirty="0">
                    <a:effectLst/>
                    <a:latin typeface="Calibri" panose="020F0502020204030204" pitchFamily="34" charset="0"/>
                    <a:ea typeface="Times New Roman" panose="02020603050405020304" pitchFamily="18" charset="0"/>
                    <a:cs typeface="Calibri" panose="020F0502020204030204" pitchFamily="34" charset="0"/>
                  </a:rPr>
                  <a:t> and </a:t>
                </a:r>
                <a:r>
                  <a:rPr lang="en-US" sz="1200" b="0" i="0">
                    <a:solidFill>
                      <a:srgbClr val="FF0000"/>
                    </a:solidFill>
                    <a:effectLst/>
                    <a:latin typeface="Cambria Math" panose="02040503050406030204" pitchFamily="18" charset="0"/>
                    <a:cs typeface="Calibri" panose="020F0502020204030204" pitchFamily="34" charset="0"/>
                  </a:rPr>
                  <a:t>(</a:t>
                </a:r>
                <a:r>
                  <a:rPr lang="en-US" sz="1200" b="0"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𝑦𝑂𝑛) ̂</a:t>
                </a:r>
                <a:r>
                  <a:rPr lang="en-US" sz="1200" b="0" dirty="0">
                    <a:effectLst/>
                    <a:latin typeface="Calibri" panose="020F0502020204030204" pitchFamily="34" charset="0"/>
                    <a:ea typeface="Times New Roman" panose="02020603050405020304" pitchFamily="18" charset="0"/>
                    <a:cs typeface="Calibri" panose="020F0502020204030204" pitchFamily="34" charset="0"/>
                  </a:rPr>
                  <a:t> are vertically opposite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the same vertex, and their sides are the prolongation of one another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4267095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acc>
                      <m:accPr>
                        <m:chr m:val="̂"/>
                        <m:ctrlPr>
                          <a:rPr lang="en-US" sz="1200" b="0" i="1"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200" b="0" i="1">
                            <a:effectLst/>
                            <a:latin typeface="Cambria Math" panose="02040503050406030204" pitchFamily="18" charset="0"/>
                            <a:ea typeface="Calibri" panose="020F0502020204030204" pitchFamily="34" charset="0"/>
                            <a:cs typeface="Calibri" panose="020F0502020204030204" pitchFamily="34" charset="0"/>
                          </a:rPr>
                          <m:t>𝑚𝑂𝑛</m:t>
                        </m:r>
                      </m:e>
                    </m:acc>
                    <m:r>
                      <a:rPr lang="en-US" sz="1200" b="0" i="1">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b="0" dirty="0">
                    <a:effectLst/>
                    <a:latin typeface="Calibri" panose="020F0502020204030204" pitchFamily="34" charset="0"/>
                    <a:ea typeface="Times New Roman" panose="02020603050405020304" pitchFamily="18" charset="0"/>
                    <a:cs typeface="Calibri" panose="020F0502020204030204" pitchFamily="34" charset="0"/>
                  </a:rPr>
                  <a:t> and </a:t>
                </a:r>
                <a14:m>
                  <m:oMath xmlns:m="http://schemas.openxmlformats.org/officeDocument/2006/math">
                    <m:acc>
                      <m:accPr>
                        <m:chr m:val="̂"/>
                        <m:ctrlPr>
                          <a:rPr lang="en-US" sz="1200" b="0"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200" b="0"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𝑦𝑂𝑑</m:t>
                        </m:r>
                      </m:e>
                    </m:acc>
                  </m:oMath>
                </a14:m>
                <a:r>
                  <a:rPr lang="en-US" sz="1200" b="0" dirty="0">
                    <a:effectLst/>
                    <a:latin typeface="Calibri" panose="020F0502020204030204" pitchFamily="34" charset="0"/>
                    <a:ea typeface="Calibri" panose="020F0502020204030204" pitchFamily="34" charset="0"/>
                    <a:cs typeface="Arial" panose="020B0604020202020204" pitchFamily="34" charset="0"/>
                  </a:rPr>
                  <a:t> </a:t>
                </a:r>
                <a:r>
                  <a:rPr lang="en-US" sz="1200" b="0" dirty="0">
                    <a:effectLst/>
                    <a:latin typeface="Calibri" panose="020F0502020204030204" pitchFamily="34" charset="0"/>
                    <a:ea typeface="Times New Roman" panose="02020603050405020304" pitchFamily="18" charset="0"/>
                    <a:cs typeface="Calibri" panose="020F0502020204030204" pitchFamily="34" charset="0"/>
                  </a:rPr>
                  <a:t> are vertically opposite angles.</a:t>
                </a:r>
                <a14:m>
                  <m:oMath xmlns:m="http://schemas.openxmlformats.org/officeDocument/2006/math">
                    <m:r>
                      <a:rPr lang="en-US" sz="1200" b="0"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oMath>
                </a14:m>
                <a:endParaRPr lang="en-US" sz="1200" b="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the same vertex, and their sides are the prolongation of one another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1" dirty="0">
                  <a:effectLst/>
                  <a:latin typeface="Calibri" panose="020F0502020204030204" pitchFamily="34" charset="0"/>
                  <a:ea typeface="Times New Roman" panose="02020603050405020304" pitchFamily="18"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a:effectLst/>
                    <a:latin typeface="Cambria Math" panose="02040503050406030204" pitchFamily="18" charset="0"/>
                    <a:cs typeface="Calibri" panose="020F0502020204030204" pitchFamily="34" charset="0"/>
                  </a:rPr>
                  <a:t>(</a:t>
                </a:r>
                <a:r>
                  <a:rPr lang="en-US" sz="1200" b="0" i="0">
                    <a:effectLst/>
                    <a:latin typeface="Cambria Math" panose="02040503050406030204" pitchFamily="18" charset="0"/>
                    <a:ea typeface="Calibri" panose="020F0502020204030204" pitchFamily="34" charset="0"/>
                    <a:cs typeface="Calibri" panose="020F0502020204030204" pitchFamily="34" charset="0"/>
                  </a:rPr>
                  <a:t>𝑚𝑂𝑛) ̂  </a:t>
                </a:r>
                <a:r>
                  <a:rPr lang="en-US" sz="1200" b="0" dirty="0">
                    <a:effectLst/>
                    <a:latin typeface="Calibri" panose="020F0502020204030204" pitchFamily="34" charset="0"/>
                    <a:ea typeface="Times New Roman" panose="02020603050405020304" pitchFamily="18" charset="0"/>
                    <a:cs typeface="Calibri" panose="020F0502020204030204" pitchFamily="34" charset="0"/>
                  </a:rPr>
                  <a:t> and </a:t>
                </a:r>
                <a:r>
                  <a:rPr lang="en-US" sz="1200" b="0" i="0">
                    <a:solidFill>
                      <a:srgbClr val="FF0000"/>
                    </a:solidFill>
                    <a:effectLst/>
                    <a:latin typeface="Cambria Math" panose="02040503050406030204" pitchFamily="18" charset="0"/>
                    <a:cs typeface="Calibri" panose="020F0502020204030204" pitchFamily="34" charset="0"/>
                  </a:rPr>
                  <a:t>(</a:t>
                </a:r>
                <a:r>
                  <a:rPr lang="en-US" sz="1200" b="0"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𝑦𝑂𝑑) ̂</a:t>
                </a:r>
                <a:r>
                  <a:rPr lang="en-US" sz="1200" b="0" dirty="0">
                    <a:effectLst/>
                    <a:latin typeface="Calibri" panose="020F0502020204030204" pitchFamily="34" charset="0"/>
                    <a:ea typeface="Calibri" panose="020F0502020204030204" pitchFamily="34" charset="0"/>
                    <a:cs typeface="Arial" panose="020B0604020202020204" pitchFamily="34" charset="0"/>
                  </a:rPr>
                  <a:t> </a:t>
                </a:r>
                <a:r>
                  <a:rPr lang="en-US" sz="1200" b="0" dirty="0">
                    <a:effectLst/>
                    <a:latin typeface="Calibri" panose="020F0502020204030204" pitchFamily="34" charset="0"/>
                    <a:ea typeface="Times New Roman" panose="02020603050405020304" pitchFamily="18" charset="0"/>
                    <a:cs typeface="Calibri" panose="020F0502020204030204" pitchFamily="34" charset="0"/>
                  </a:rPr>
                  <a:t> are vertically opposite angles.</a:t>
                </a:r>
                <a:r>
                  <a:rPr lang="en-US" sz="1200" b="0"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 </a:t>
                </a:r>
                <a:endParaRPr lang="en-US" sz="1200" b="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the same vertex, and their sides are the prolongation of one another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1" dirty="0">
                  <a:effectLst/>
                  <a:latin typeface="Calibri" panose="020F0502020204030204" pitchFamily="34" charset="0"/>
                  <a:ea typeface="Times New Roman" panose="02020603050405020304" pitchFamily="18"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29912414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mn-lt"/>
                    <a:ea typeface="Calibri" panose="020F0502020204030204" pitchFamily="34" charset="0"/>
                    <a:cs typeface="Calibri" panose="020F0502020204030204" pitchFamily="34" charset="0"/>
                  </a:rPr>
                  <a:t>Angles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0" i="1" smtClean="0">
                            <a:effectLst/>
                            <a:latin typeface="Cambria Math" panose="02040503050406030204" pitchFamily="18" charset="0"/>
                            <a:ea typeface="Calibri" panose="020F0502020204030204" pitchFamily="34" charset="0"/>
                            <a:cs typeface="Calibri" panose="020F0502020204030204" pitchFamily="34" charset="0"/>
                          </a:rPr>
                          <m:t>𝑑𝑂𝑐</m:t>
                        </m:r>
                      </m:e>
                    </m:acc>
                  </m:oMath>
                </a14:m>
                <a:r>
                  <a:rPr lang="en-US" sz="1200" dirty="0">
                    <a:effectLst/>
                    <a:latin typeface="+mn-lt"/>
                    <a:ea typeface="Times New Roman" panose="02020603050405020304" pitchFamily="18" charset="0"/>
                    <a:cs typeface="Calibri" panose="020F0502020204030204" pitchFamily="34" charset="0"/>
                  </a:rPr>
                  <a:t> and </a:t>
                </a:r>
                <a14:m>
                  <m:oMath xmlns:m="http://schemas.openxmlformats.org/officeDocument/2006/math">
                    <m:acc>
                      <m:accPr>
                        <m:chr m:val="̂"/>
                        <m:ctrlPr>
                          <a:rPr lang="en-US" sz="1200" i="1">
                            <a:latin typeface="Cambria Math" panose="02040503050406030204" pitchFamily="18" charset="0"/>
                            <a:ea typeface="Calibri" panose="020F0502020204030204" pitchFamily="34" charset="0"/>
                            <a:cs typeface="Calibri" panose="020F0502020204030204" pitchFamily="34" charset="0"/>
                          </a:rPr>
                        </m:ctrlPr>
                      </m:accPr>
                      <m:e>
                        <m:r>
                          <a:rPr lang="en-US" sz="1200" b="0" i="1" smtClean="0">
                            <a:latin typeface="Cambria Math" panose="02040503050406030204" pitchFamily="18" charset="0"/>
                            <a:ea typeface="Calibri" panose="020F0502020204030204" pitchFamily="34" charset="0"/>
                            <a:cs typeface="Calibri" panose="020F0502020204030204" pitchFamily="34" charset="0"/>
                          </a:rPr>
                          <m:t>𝑐𝑂𝑦</m:t>
                        </m:r>
                      </m:e>
                    </m:acc>
                    <m:r>
                      <a:rPr lang="en-US" sz="1200" b="0" i="0" smtClean="0">
                        <a:latin typeface="Cambria Math" panose="02040503050406030204" pitchFamily="18" charset="0"/>
                        <a:ea typeface="Calibri" panose="020F0502020204030204" pitchFamily="34" charset="0"/>
                        <a:cs typeface="Calibri" panose="020F0502020204030204" pitchFamily="34" charset="0"/>
                      </a:rPr>
                      <m:t> </m:t>
                    </m:r>
                  </m:oMath>
                </a14:m>
                <a:r>
                  <a:rPr lang="en-US" sz="1200" dirty="0">
                    <a:effectLst/>
                    <a:latin typeface="+mn-lt"/>
                    <a:ea typeface="Calibri" panose="020F0502020204030204" pitchFamily="34" charset="0"/>
                    <a:cs typeface="Calibri" panose="020F0502020204030204" pitchFamily="34" charset="0"/>
                  </a:rPr>
                  <a:t>are adjacent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000000"/>
                    </a:solidFill>
                    <a:effectLst/>
                    <a:latin typeface="+mn-lt"/>
                    <a:ea typeface="Calibri" panose="020F0502020204030204" pitchFamily="34" charset="0"/>
                    <a:cs typeface="Calibri" panose="020F0502020204030204" pitchFamily="34" charset="0"/>
                  </a:rPr>
                  <a:t>They </a:t>
                </a:r>
                <a:r>
                  <a:rPr lang="en-US" sz="1200" dirty="0">
                    <a:solidFill>
                      <a:srgbClr val="000000"/>
                    </a:solidFill>
                    <a:effectLst/>
                    <a:latin typeface="+mj-lt"/>
                    <a:ea typeface="Calibri" panose="020F0502020204030204" pitchFamily="34" charset="0"/>
                    <a:cs typeface="Times New Roman" panose="02020603050405020304" pitchFamily="18" charset="0"/>
                  </a:rPr>
                  <a:t>have the same vertex O, a common side [</a:t>
                </a:r>
                <a:r>
                  <a:rPr lang="en-US" sz="1200" dirty="0" err="1">
                    <a:solidFill>
                      <a:srgbClr val="000000"/>
                    </a:solidFill>
                    <a:effectLst/>
                    <a:latin typeface="+mj-lt"/>
                    <a:ea typeface="Calibri" panose="020F0502020204030204" pitchFamily="34" charset="0"/>
                    <a:cs typeface="Times New Roman" panose="02020603050405020304" pitchFamily="18" charset="0"/>
                  </a:rPr>
                  <a:t>Oc</a:t>
                </a:r>
                <a:r>
                  <a:rPr lang="en-US" sz="1200" dirty="0">
                    <a:solidFill>
                      <a:srgbClr val="000000"/>
                    </a:solidFill>
                    <a:effectLst/>
                    <a:latin typeface="+mj-lt"/>
                    <a:ea typeface="Calibri" panose="020F0502020204030204" pitchFamily="34" charset="0"/>
                    <a:cs typeface="Times New Roman" panose="02020603050405020304" pitchFamily="18" charset="0"/>
                  </a:rPr>
                  <a:t>) </a:t>
                </a:r>
                <a:r>
                  <a:rPr lang="en-US" sz="1200" dirty="0">
                    <a:solidFill>
                      <a:srgbClr val="000000"/>
                    </a:solidFill>
                    <a:latin typeface="+mj-lt"/>
                    <a:ea typeface="Calibri" panose="020F0502020204030204" pitchFamily="34" charset="0"/>
                    <a:cs typeface="Times New Roman" panose="02020603050405020304" pitchFamily="18" charset="0"/>
                  </a:rPr>
                  <a:t>and they lie on either part of their common side.</a:t>
                </a:r>
                <a:endParaRPr lang="en-US" sz="1200" dirty="0">
                  <a:effectLst/>
                  <a:latin typeface="+mj-lt"/>
                  <a:ea typeface="Calibri" panose="020F0502020204030204" pitchFamily="34" charset="0"/>
                  <a:cs typeface="Times New Roman" panose="02020603050405020304" pitchFamily="18"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mn-lt"/>
                    <a:ea typeface="Calibri" panose="020F0502020204030204" pitchFamily="34" charset="0"/>
                    <a:cs typeface="Calibri" panose="020F0502020204030204" pitchFamily="34" charset="0"/>
                  </a:rPr>
                  <a:t>Angles </a:t>
                </a:r>
                <a:r>
                  <a:rPr lang="en-US" sz="1200" i="0">
                    <a:effectLst/>
                    <a:latin typeface="Cambria Math" panose="02040503050406030204" pitchFamily="18" charset="0"/>
                    <a:cs typeface="Calibri" panose="020F0502020204030204" pitchFamily="34" charset="0"/>
                  </a:rPr>
                  <a:t>(</a:t>
                </a:r>
                <a:r>
                  <a:rPr lang="en-US" sz="1200" b="0" i="0">
                    <a:effectLst/>
                    <a:latin typeface="Cambria Math" panose="02040503050406030204" pitchFamily="18" charset="0"/>
                    <a:ea typeface="Calibri" panose="020F0502020204030204" pitchFamily="34" charset="0"/>
                    <a:cs typeface="Calibri" panose="020F0502020204030204" pitchFamily="34" charset="0"/>
                  </a:rPr>
                  <a:t>𝑑𝑂𝑐) ̂</a:t>
                </a:r>
                <a:r>
                  <a:rPr lang="en-US" sz="1200" dirty="0">
                    <a:effectLst/>
                    <a:latin typeface="+mn-lt"/>
                    <a:ea typeface="Times New Roman" panose="02020603050405020304" pitchFamily="18" charset="0"/>
                    <a:cs typeface="Calibri" panose="020F0502020204030204" pitchFamily="34" charset="0"/>
                  </a:rPr>
                  <a:t> and </a:t>
                </a:r>
                <a:r>
                  <a:rPr lang="en-US" sz="1200" i="0">
                    <a:latin typeface="Cambria Math" panose="02040503050406030204" pitchFamily="18" charset="0"/>
                    <a:cs typeface="Calibri" panose="020F0502020204030204" pitchFamily="34" charset="0"/>
                  </a:rPr>
                  <a:t>(</a:t>
                </a:r>
                <a:r>
                  <a:rPr lang="en-US" sz="1200" b="0" i="0">
                    <a:latin typeface="Cambria Math" panose="02040503050406030204" pitchFamily="18" charset="0"/>
                    <a:ea typeface="Calibri" panose="020F0502020204030204" pitchFamily="34" charset="0"/>
                    <a:cs typeface="Calibri" panose="020F0502020204030204" pitchFamily="34" charset="0"/>
                  </a:rPr>
                  <a:t>𝑐𝑂𝑦) ̂  </a:t>
                </a:r>
                <a:r>
                  <a:rPr lang="en-US" sz="1200" dirty="0">
                    <a:effectLst/>
                    <a:latin typeface="+mn-lt"/>
                    <a:ea typeface="Calibri" panose="020F0502020204030204" pitchFamily="34" charset="0"/>
                    <a:cs typeface="Calibri" panose="020F0502020204030204" pitchFamily="34" charset="0"/>
                  </a:rPr>
                  <a:t>are adjacent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000000"/>
                    </a:solidFill>
                    <a:effectLst/>
                    <a:latin typeface="+mn-lt"/>
                    <a:ea typeface="Calibri" panose="020F0502020204030204" pitchFamily="34" charset="0"/>
                    <a:cs typeface="Calibri" panose="020F0502020204030204" pitchFamily="34" charset="0"/>
                  </a:rPr>
                  <a:t>They </a:t>
                </a:r>
                <a:r>
                  <a:rPr lang="en-US" sz="1200" dirty="0">
                    <a:solidFill>
                      <a:srgbClr val="000000"/>
                    </a:solidFill>
                    <a:effectLst/>
                    <a:latin typeface="+mj-lt"/>
                    <a:ea typeface="Calibri" panose="020F0502020204030204" pitchFamily="34" charset="0"/>
                    <a:cs typeface="Times New Roman" panose="02020603050405020304" pitchFamily="18" charset="0"/>
                  </a:rPr>
                  <a:t>have the same vertex O, a common side [</a:t>
                </a:r>
                <a:r>
                  <a:rPr lang="en-US" sz="1200" dirty="0" err="1">
                    <a:solidFill>
                      <a:srgbClr val="000000"/>
                    </a:solidFill>
                    <a:effectLst/>
                    <a:latin typeface="+mj-lt"/>
                    <a:ea typeface="Calibri" panose="020F0502020204030204" pitchFamily="34" charset="0"/>
                    <a:cs typeface="Times New Roman" panose="02020603050405020304" pitchFamily="18" charset="0"/>
                  </a:rPr>
                  <a:t>Oc</a:t>
                </a:r>
                <a:r>
                  <a:rPr lang="en-US" sz="1200" dirty="0">
                    <a:solidFill>
                      <a:srgbClr val="000000"/>
                    </a:solidFill>
                    <a:effectLst/>
                    <a:latin typeface="+mj-lt"/>
                    <a:ea typeface="Calibri" panose="020F0502020204030204" pitchFamily="34" charset="0"/>
                    <a:cs typeface="Times New Roman" panose="02020603050405020304" pitchFamily="18" charset="0"/>
                  </a:rPr>
                  <a:t>) </a:t>
                </a:r>
                <a:r>
                  <a:rPr lang="en-US" sz="1200" dirty="0">
                    <a:solidFill>
                      <a:srgbClr val="000000"/>
                    </a:solidFill>
                    <a:latin typeface="+mj-lt"/>
                    <a:ea typeface="Calibri" panose="020F0502020204030204" pitchFamily="34" charset="0"/>
                    <a:cs typeface="Times New Roman" panose="02020603050405020304" pitchFamily="18" charset="0"/>
                  </a:rPr>
                  <a:t>and they lie on either part of their common side.</a:t>
                </a:r>
                <a:endParaRPr lang="en-US" sz="1200" dirty="0">
                  <a:effectLst/>
                  <a:latin typeface="+mj-lt"/>
                  <a:ea typeface="Calibri" panose="020F0502020204030204" pitchFamily="34" charset="0"/>
                  <a:cs typeface="Times New Roman" panose="02020603050405020304" pitchFamily="18"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22814291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dirty="0">
                    <a:effectLst/>
                    <a:latin typeface="+mn-lt"/>
                    <a:ea typeface="Calibri" panose="020F0502020204030204" pitchFamily="34" charset="0"/>
                    <a:cs typeface="Calibri" panose="020F0502020204030204" pitchFamily="34" charset="0"/>
                  </a:rPr>
                  <a:t>Angles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0" i="1" smtClean="0">
                            <a:effectLst/>
                            <a:latin typeface="Cambria Math" panose="02040503050406030204" pitchFamily="18" charset="0"/>
                            <a:ea typeface="Calibri" panose="020F0502020204030204" pitchFamily="34" charset="0"/>
                            <a:cs typeface="Calibri" panose="020F0502020204030204" pitchFamily="34" charset="0"/>
                          </a:rPr>
                          <m:t>𝑑𝑂𝑐</m:t>
                        </m:r>
                      </m:e>
                    </m:acc>
                  </m:oMath>
                </a14:m>
                <a:r>
                  <a:rPr lang="en-US" sz="1200" dirty="0">
                    <a:effectLst/>
                    <a:latin typeface="+mn-lt"/>
                    <a:ea typeface="Times New Roman" panose="02020603050405020304" pitchFamily="18" charset="0"/>
                    <a:cs typeface="Calibri" panose="020F0502020204030204" pitchFamily="34" charset="0"/>
                  </a:rPr>
                  <a:t> and </a:t>
                </a:r>
                <a14:m>
                  <m:oMath xmlns:m="http://schemas.openxmlformats.org/officeDocument/2006/math">
                    <m:acc>
                      <m:accPr>
                        <m:chr m:val="̂"/>
                        <m:ctrlPr>
                          <a:rPr lang="en-US" sz="1200" i="1">
                            <a:latin typeface="Cambria Math" panose="02040503050406030204" pitchFamily="18" charset="0"/>
                            <a:ea typeface="Calibri" panose="020F0502020204030204" pitchFamily="34" charset="0"/>
                            <a:cs typeface="Calibri" panose="020F0502020204030204" pitchFamily="34" charset="0"/>
                          </a:rPr>
                        </m:ctrlPr>
                      </m:accPr>
                      <m:e>
                        <m:r>
                          <a:rPr lang="en-US" sz="1200" b="0" i="1" smtClean="0">
                            <a:latin typeface="Cambria Math" panose="02040503050406030204" pitchFamily="18" charset="0"/>
                            <a:ea typeface="Calibri" panose="020F0502020204030204" pitchFamily="34" charset="0"/>
                            <a:cs typeface="Calibri" panose="020F0502020204030204" pitchFamily="34" charset="0"/>
                          </a:rPr>
                          <m:t>𝑦𝑂𝑛</m:t>
                        </m:r>
                      </m:e>
                    </m:acc>
                    <m:r>
                      <a:rPr lang="en-US" sz="1200" b="0" i="1" smtClean="0">
                        <a:latin typeface="Cambria Math" panose="02040503050406030204" pitchFamily="18" charset="0"/>
                        <a:ea typeface="Calibri" panose="020F0502020204030204" pitchFamily="34" charset="0"/>
                        <a:cs typeface="Calibri" panose="020F0502020204030204" pitchFamily="34" charset="0"/>
                      </a:rPr>
                      <m:t> </m:t>
                    </m:r>
                    <m:r>
                      <a:rPr lang="en-US" sz="1200" b="0" i="0" smtClean="0">
                        <a:latin typeface="Cambria Math" panose="02040503050406030204" pitchFamily="18" charset="0"/>
                        <a:ea typeface="Calibri" panose="020F0502020204030204" pitchFamily="34" charset="0"/>
                        <a:cs typeface="Calibri" panose="020F0502020204030204" pitchFamily="34" charset="0"/>
                      </a:rPr>
                      <m:t> </m:t>
                    </m:r>
                  </m:oMath>
                </a14:m>
                <a:r>
                  <a:rPr lang="en-US" sz="1200" dirty="0">
                    <a:effectLst/>
                    <a:latin typeface="+mn-lt"/>
                    <a:ea typeface="Calibri" panose="020F0502020204030204" pitchFamily="34" charset="0"/>
                    <a:cs typeface="Calibri" panose="020F0502020204030204" pitchFamily="34" charset="0"/>
                  </a:rPr>
                  <a:t>are not vertically opposite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the same vertex O but one of the sides of angle </a:t>
                </a:r>
                <a14:m>
                  <m:oMath xmlns:m="http://schemas.openxmlformats.org/officeDocument/2006/math">
                    <m:acc>
                      <m:accPr>
                        <m:chr m:val="̂"/>
                        <m:ctrlPr>
                          <a:rPr lang="en-US" sz="1200" i="1"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200" b="0" i="1" smtClean="0">
                            <a:effectLst/>
                            <a:latin typeface="Cambria Math" panose="02040503050406030204" pitchFamily="18" charset="0"/>
                            <a:ea typeface="Calibri" panose="020F0502020204030204" pitchFamily="34" charset="0"/>
                            <a:cs typeface="Calibri" panose="020F0502020204030204" pitchFamily="34" charset="0"/>
                          </a:rPr>
                          <m:t>𝑑𝑂𝑐</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isn’t the prolongation of a side of angle </a:t>
                </a:r>
                <a14:m>
                  <m:oMath xmlns:m="http://schemas.openxmlformats.org/officeDocument/2006/math">
                    <m:acc>
                      <m:accPr>
                        <m:chr m:val="̂"/>
                        <m:ctrlPr>
                          <a:rPr lang="en-US" sz="1200" i="1" smtClean="0">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0" i="1" smtClean="0">
                            <a:highlight>
                              <a:srgbClr val="00FFFF"/>
                            </a:highlight>
                            <a:latin typeface="Cambria Math" panose="02040503050406030204" pitchFamily="18" charset="0"/>
                            <a:ea typeface="Calibri" panose="020F0502020204030204" pitchFamily="34" charset="0"/>
                            <a:cs typeface="Calibri" panose="020F0502020204030204" pitchFamily="34" charset="0"/>
                          </a:rPr>
                          <m:t>𝑦𝑂𝑛</m:t>
                        </m:r>
                      </m:e>
                    </m:acc>
                    <m:r>
                      <a:rPr lang="en-US" sz="1200" b="0" i="1" smtClean="0">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dirty="0">
                    <a:effectLst/>
                    <a:latin typeface="+mn-lt"/>
                    <a:ea typeface="Calibri" panose="020F0502020204030204" pitchFamily="34" charset="0"/>
                    <a:cs typeface="Calibri" panose="020F0502020204030204" pitchFamily="34" charset="0"/>
                  </a:rPr>
                  <a:t>Angles </a:t>
                </a:r>
                <a:r>
                  <a:rPr lang="en-US" sz="1200" i="0">
                    <a:effectLst/>
                    <a:latin typeface="Cambria Math" panose="02040503050406030204" pitchFamily="18" charset="0"/>
                    <a:cs typeface="Calibri" panose="020F0502020204030204" pitchFamily="34" charset="0"/>
                  </a:rPr>
                  <a:t>(</a:t>
                </a:r>
                <a:r>
                  <a:rPr lang="en-US" sz="1200" b="0" i="0">
                    <a:effectLst/>
                    <a:latin typeface="Cambria Math" panose="02040503050406030204" pitchFamily="18" charset="0"/>
                    <a:ea typeface="Calibri" panose="020F0502020204030204" pitchFamily="34" charset="0"/>
                    <a:cs typeface="Calibri" panose="020F0502020204030204" pitchFamily="34" charset="0"/>
                  </a:rPr>
                  <a:t>𝑑𝑂𝑐) ̂</a:t>
                </a:r>
                <a:r>
                  <a:rPr lang="en-US" sz="1200" dirty="0">
                    <a:effectLst/>
                    <a:latin typeface="+mn-lt"/>
                    <a:ea typeface="Times New Roman" panose="02020603050405020304" pitchFamily="18" charset="0"/>
                    <a:cs typeface="Calibri" panose="020F0502020204030204" pitchFamily="34" charset="0"/>
                  </a:rPr>
                  <a:t> and </a:t>
                </a:r>
                <a:r>
                  <a:rPr lang="en-US" sz="1200" i="0">
                    <a:latin typeface="Cambria Math" panose="02040503050406030204" pitchFamily="18" charset="0"/>
                    <a:cs typeface="Calibri" panose="020F0502020204030204" pitchFamily="34" charset="0"/>
                  </a:rPr>
                  <a:t>(</a:t>
                </a:r>
                <a:r>
                  <a:rPr lang="en-US" sz="1200" b="0" i="0">
                    <a:latin typeface="Cambria Math" panose="02040503050406030204" pitchFamily="18" charset="0"/>
                    <a:ea typeface="Calibri" panose="020F0502020204030204" pitchFamily="34" charset="0"/>
                    <a:cs typeface="Calibri" panose="020F0502020204030204" pitchFamily="34" charset="0"/>
                  </a:rPr>
                  <a:t>𝑦𝑂𝑛) ̂   </a:t>
                </a:r>
                <a:r>
                  <a:rPr lang="en-US" sz="1200" dirty="0">
                    <a:effectLst/>
                    <a:latin typeface="+mn-lt"/>
                    <a:ea typeface="Calibri" panose="020F0502020204030204" pitchFamily="34" charset="0"/>
                    <a:cs typeface="Calibri" panose="020F0502020204030204" pitchFamily="34" charset="0"/>
                  </a:rPr>
                  <a:t>are not vertically opposite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the same vertex O but one of the sides of angle </a:t>
                </a:r>
                <a:r>
                  <a:rPr lang="en-US" sz="1200" i="0">
                    <a:effectLst/>
                    <a:latin typeface="Cambria Math" panose="02040503050406030204" pitchFamily="18" charset="0"/>
                    <a:cs typeface="Calibri" panose="020F0502020204030204" pitchFamily="34" charset="0"/>
                  </a:rPr>
                  <a:t>(</a:t>
                </a:r>
                <a:r>
                  <a:rPr lang="en-US" sz="1200" b="0" i="0">
                    <a:effectLst/>
                    <a:latin typeface="Cambria Math" panose="02040503050406030204" pitchFamily="18" charset="0"/>
                    <a:ea typeface="Calibri" panose="020F0502020204030204" pitchFamily="34" charset="0"/>
                    <a:cs typeface="Calibri" panose="020F0502020204030204" pitchFamily="34" charset="0"/>
                  </a:rPr>
                  <a:t>𝑑𝑂𝑐)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isn’t the prolongation of a side of angle </a:t>
                </a:r>
                <a:r>
                  <a:rPr lang="en-US" sz="1200" i="0">
                    <a:highlight>
                      <a:srgbClr val="00FFFF"/>
                    </a:highlight>
                    <a:latin typeface="Cambria Math" panose="02040503050406030204" pitchFamily="18" charset="0"/>
                    <a:cs typeface="Calibri" panose="020F0502020204030204" pitchFamily="34" charset="0"/>
                  </a:rPr>
                  <a:t>(</a:t>
                </a:r>
                <a:r>
                  <a:rPr lang="en-US" sz="1200" b="0" i="0">
                    <a:highlight>
                      <a:srgbClr val="00FFFF"/>
                    </a:highlight>
                    <a:latin typeface="Cambria Math" panose="02040503050406030204" pitchFamily="18" charset="0"/>
                    <a:ea typeface="Calibri" panose="020F0502020204030204" pitchFamily="34" charset="0"/>
                    <a:cs typeface="Calibri" panose="020F0502020204030204" pitchFamily="34" charset="0"/>
                  </a:rPr>
                  <a:t>𝑦𝑂𝑛) ̂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1293309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dirty="0">
                    <a:effectLst/>
                    <a:latin typeface="+mn-lt"/>
                    <a:ea typeface="Calibri" panose="020F0502020204030204" pitchFamily="34" charset="0"/>
                    <a:cs typeface="Calibri" panose="020F0502020204030204" pitchFamily="34" charset="0"/>
                  </a:rPr>
                  <a:t>Angle </a:t>
                </a:r>
                <a14:m>
                  <m:oMath xmlns:m="http://schemas.openxmlformats.org/officeDocument/2006/math">
                    <m:acc>
                      <m:accPr>
                        <m:chr m:val="̂"/>
                        <m:ctrlPr>
                          <a:rPr lang="en-US" sz="1200" i="1"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200" b="0" i="1" smtClean="0">
                            <a:effectLst/>
                            <a:latin typeface="Cambria Math" panose="02040503050406030204" pitchFamily="18" charset="0"/>
                            <a:ea typeface="Calibri" panose="020F0502020204030204" pitchFamily="34" charset="0"/>
                            <a:cs typeface="Calibri" panose="020F0502020204030204" pitchFamily="34" charset="0"/>
                          </a:rPr>
                          <m:t>𝑚𝑂𝑑</m:t>
                        </m:r>
                      </m:e>
                    </m:acc>
                  </m:oMath>
                </a14:m>
                <a:r>
                  <a:rPr lang="en-US" sz="1200" dirty="0">
                    <a:effectLst/>
                    <a:latin typeface="+mn-lt"/>
                    <a:ea typeface="Calibri" panose="020F0502020204030204" pitchFamily="34" charset="0"/>
                    <a:cs typeface="Calibri" panose="020F0502020204030204" pitchFamily="34" charset="0"/>
                  </a:rPr>
                  <a:t>  is vertically opposite to angle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0" i="1" smtClean="0">
                            <a:effectLst/>
                            <a:latin typeface="Cambria Math" panose="02040503050406030204" pitchFamily="18" charset="0"/>
                            <a:ea typeface="Calibri" panose="020F0502020204030204" pitchFamily="34" charset="0"/>
                            <a:cs typeface="Calibri" panose="020F0502020204030204" pitchFamily="34" charset="0"/>
                          </a:rPr>
                          <m:t>𝑦𝑂𝑛</m:t>
                        </m:r>
                      </m:e>
                    </m:acc>
                    <m:r>
                      <a:rPr lang="en-US" sz="1200" b="0" i="0" smtClean="0">
                        <a:effectLst/>
                        <a:latin typeface="Cambria Math" panose="02040503050406030204" pitchFamily="18" charset="0"/>
                        <a:ea typeface="Calibri" panose="020F0502020204030204" pitchFamily="34" charset="0"/>
                        <a:cs typeface="Calibri" panose="020F0502020204030204" pitchFamily="34" charset="0"/>
                      </a:rPr>
                      <m:t>.</m:t>
                    </m:r>
                  </m:oMath>
                </a14:m>
                <a:endParaRPr lang="en-US" dirty="0">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the same vertex, and their sides are the prolongation of one another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1" dirty="0">
                  <a:effectLst/>
                  <a:latin typeface="Calibri" panose="020F0502020204030204" pitchFamily="34" charset="0"/>
                  <a:ea typeface="Times New Roman" panose="02020603050405020304" pitchFamily="18" charset="0"/>
                  <a:cs typeface="Calibri" panose="020F0502020204030204" pitchFamily="34"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dirty="0">
                    <a:effectLst/>
                    <a:latin typeface="+mn-lt"/>
                    <a:ea typeface="Calibri" panose="020F0502020204030204" pitchFamily="34" charset="0"/>
                    <a:cs typeface="Calibri" panose="020F0502020204030204" pitchFamily="34" charset="0"/>
                  </a:rPr>
                  <a:t>Angle </a:t>
                </a:r>
                <a:r>
                  <a:rPr lang="en-US" sz="1200" i="0">
                    <a:effectLst/>
                    <a:latin typeface="Cambria Math" panose="02040503050406030204" pitchFamily="18" charset="0"/>
                    <a:cs typeface="Calibri" panose="020F0502020204030204" pitchFamily="34" charset="0"/>
                  </a:rPr>
                  <a:t>(</a:t>
                </a:r>
                <a:r>
                  <a:rPr lang="en-US" sz="1200" b="0" i="0">
                    <a:effectLst/>
                    <a:latin typeface="Cambria Math" panose="02040503050406030204" pitchFamily="18" charset="0"/>
                    <a:ea typeface="Calibri" panose="020F0502020204030204" pitchFamily="34" charset="0"/>
                    <a:cs typeface="Calibri" panose="020F0502020204030204" pitchFamily="34" charset="0"/>
                  </a:rPr>
                  <a:t>𝑚𝑂𝑑) ̂</a:t>
                </a:r>
                <a:r>
                  <a:rPr lang="en-US" sz="1200" dirty="0">
                    <a:effectLst/>
                    <a:latin typeface="+mn-lt"/>
                    <a:ea typeface="Calibri" panose="020F0502020204030204" pitchFamily="34" charset="0"/>
                    <a:cs typeface="Calibri" panose="020F0502020204030204" pitchFamily="34" charset="0"/>
                  </a:rPr>
                  <a:t>  is vertically opposite to angle </a:t>
                </a:r>
                <a:r>
                  <a:rPr lang="en-US" sz="1200" i="0">
                    <a:effectLst/>
                    <a:latin typeface="Cambria Math" panose="02040503050406030204" pitchFamily="18" charset="0"/>
                    <a:cs typeface="Calibri" panose="020F0502020204030204" pitchFamily="34" charset="0"/>
                  </a:rPr>
                  <a:t>(</a:t>
                </a:r>
                <a:r>
                  <a:rPr lang="en-US" sz="1200" b="0" i="0">
                    <a:effectLst/>
                    <a:latin typeface="Cambria Math" panose="02040503050406030204" pitchFamily="18" charset="0"/>
                    <a:ea typeface="Calibri" panose="020F0502020204030204" pitchFamily="34" charset="0"/>
                    <a:cs typeface="Calibri" panose="020F0502020204030204" pitchFamily="34" charset="0"/>
                  </a:rPr>
                  <a:t>𝑦𝑂𝑛) ̂.</a:t>
                </a:r>
                <a:endParaRPr lang="en-US" dirty="0">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the same vertex, and their sides are the prolongation of one another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1" dirty="0">
                  <a:effectLst/>
                  <a:latin typeface="Calibri" panose="020F0502020204030204" pitchFamily="34" charset="0"/>
                  <a:ea typeface="Times New Roman" panose="02020603050405020304" pitchFamily="18" charset="0"/>
                  <a:cs typeface="Calibri" panose="020F0502020204030204" pitchFamily="34"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5335488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sng" dirty="0">
                <a:effectLst/>
                <a:latin typeface="Segoe UI" panose="020B0502040204020203" pitchFamily="34" charset="0"/>
              </a:rPr>
              <a:t>For the teacher</a:t>
            </a:r>
            <a:r>
              <a:rPr lang="en-US" sz="1200" b="1" dirty="0">
                <a:effectLst/>
                <a:latin typeface="Segoe UI" panose="020B0502040204020203"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Segoe UI" panose="020B0502040204020203" pitchFamily="34" charset="0"/>
              </a:rPr>
              <a:t>Just for you to know that it is a formative assessment, the student only sees: check your understanding.</a:t>
            </a:r>
            <a:endParaRPr lang="en-US" sz="1200" dirty="0">
              <a:effectLst/>
              <a:latin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dirty="0">
              <a:solidFill>
                <a:schemeClr val="bg1"/>
              </a:solidFill>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18</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5326270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Adjacent angles have the same vertex, a common side and they lie on either part of their common side.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Angles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𝑪𝑶𝑫</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𝑩𝑶𝑪</m:t>
                        </m:r>
                      </m:e>
                    </m:acc>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have the same vertex O, a common side [OC)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and they lie on either part of their common side, so they are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Adjacent angles have the same vertex, a common side and they lie on either part of their common side.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Angles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𝑪𝑶𝑫)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𝑩𝑶𝑪) ̂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have the same vertex O, a common side [OC)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and they lie on either part of their common side, so they are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2349910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Vertically opposite angles have the same vertex, and their sides are the prolongation of one another.</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Angles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𝑬𝑶𝑫</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𝑨𝑶𝑩</m:t>
                        </m:r>
                      </m:e>
                    </m:acc>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have the same vertex O, and their sides are the prolongation of one another, so they are vertically opposite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Vertically opposite angles have the same vertex, and their sides are the prolongation of one another.</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Angles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𝑬𝑶𝑫)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𝑨𝑶𝑩) ̂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have the same vertex O, and their sides are the prolongation of one another, so they are vertically opposite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4089927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0" marR="0">
                  <a:lnSpc>
                    <a:spcPct val="107000"/>
                  </a:lnSpc>
                  <a:spcBef>
                    <a:spcPts val="0"/>
                  </a:spcBef>
                  <a:spcAft>
                    <a:spcPts val="0"/>
                  </a:spcAft>
                </a:pPr>
                <a:r>
                  <a:rPr lang="en-US" sz="1200" b="0" dirty="0">
                    <a:effectLst/>
                    <a:ea typeface="Calibri" panose="020F0502020204030204" pitchFamily="34" charset="0"/>
                    <a:cs typeface="Calibri" panose="020F0502020204030204" pitchFamily="34" charset="0"/>
                  </a:rPr>
                  <a:t>Angles</a:t>
                </a:r>
                <a:r>
                  <a:rPr lang="en-US" sz="1200" b="1" baseline="0" dirty="0">
                    <a:effectLst/>
                    <a:ea typeface="Calibri" panose="020F0502020204030204" pitchFamily="34" charset="0"/>
                    <a:cs typeface="Calibri" panose="020F0502020204030204" pitchFamily="34" charset="0"/>
                  </a:rPr>
                  <a:t> </a:t>
                </a:r>
                <a14:m>
                  <m:oMath xmlns:m="http://schemas.openxmlformats.org/officeDocument/2006/math">
                    <m:acc>
                      <m:accPr>
                        <m:chr m:val="̂"/>
                        <m:ctrlPr>
                          <a:rPr lang="en-US" sz="1200" b="1" i="1"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𝑬𝑨𝑩</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𝑩𝑨𝑵</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are adjacent angles and their common side is [AB) for they lie on either part of [AB).</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0" marR="0">
                  <a:lnSpc>
                    <a:spcPct val="107000"/>
                  </a:lnSpc>
                  <a:spcBef>
                    <a:spcPts val="0"/>
                  </a:spcBef>
                  <a:spcAft>
                    <a:spcPts val="0"/>
                  </a:spcAft>
                </a:pPr>
                <a:r>
                  <a:rPr lang="en-US" sz="1200" b="0" dirty="0">
                    <a:effectLst/>
                    <a:ea typeface="Calibri" panose="020F0502020204030204" pitchFamily="34" charset="0"/>
                    <a:cs typeface="Calibri" panose="020F0502020204030204" pitchFamily="34" charset="0"/>
                  </a:rPr>
                  <a:t>Angles</a:t>
                </a:r>
                <a:r>
                  <a:rPr lang="en-US" sz="1200" b="1" baseline="0" dirty="0">
                    <a:effectLst/>
                    <a:ea typeface="Calibri" panose="020F0502020204030204" pitchFamily="34" charset="0"/>
                    <a:cs typeface="Calibri" panose="020F0502020204030204" pitchFamily="34" charset="0"/>
                  </a:rPr>
                  <a:t>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𝑬𝑨𝑩)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𝑩𝑨𝑵)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are adjacent angles and their common side is [AB) for they lie on either part of [AB).</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4252928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𝒂</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and </a:t>
                </a:r>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𝒄</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are not adjacent angles, they have the same vertex, but they don’t have a common side.</a:t>
                </a:r>
              </a:p>
              <a:p>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𝒂</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and </a:t>
                </a:r>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𝒅</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are vertically opposite angles, they have the same vertex, and their sides are the prolongation of one another</a:t>
                </a:r>
              </a:p>
              <a:p>
                <a:r>
                  <a:rPr lang="en-US" sz="1200" b="1" i="1" u="none" strike="noStrike" cap="none" dirty="0">
                    <a:solidFill>
                      <a:schemeClr val="dk1"/>
                    </a:solidFill>
                    <a:effectLst/>
                    <a:latin typeface="Calibri"/>
                    <a:ea typeface="Calibri"/>
                    <a:cs typeface="Calibri"/>
                    <a:sym typeface="Calibri"/>
                  </a:rPr>
                  <a:t>b</a:t>
                </a:r>
                <a:r>
                  <a:rPr lang="en-US" sz="1200" b="0" i="0" u="none" strike="noStrike" cap="none" baseline="0" dirty="0">
                    <a:solidFill>
                      <a:schemeClr val="dk1"/>
                    </a:solidFill>
                    <a:effectLst/>
                    <a:latin typeface="Calibri"/>
                    <a:ea typeface="Calibri"/>
                    <a:cs typeface="Calibri"/>
                    <a:sym typeface="Calibri"/>
                  </a:rPr>
                  <a:t> </a:t>
                </a:r>
                <a:r>
                  <a:rPr lang="en-US" sz="1200" b="0" i="0" u="none" strike="noStrike" cap="none" dirty="0">
                    <a:solidFill>
                      <a:schemeClr val="dk1"/>
                    </a:solidFill>
                    <a:effectLst/>
                    <a:latin typeface="Calibri"/>
                    <a:ea typeface="Calibri"/>
                    <a:cs typeface="Calibri"/>
                    <a:sym typeface="Calibri"/>
                  </a:rPr>
                  <a:t>and </a:t>
                </a:r>
                <a:r>
                  <a:rPr lang="en-US" sz="1200" b="1" i="1" u="none" strike="noStrike" cap="none" dirty="0">
                    <a:solidFill>
                      <a:schemeClr val="dk1"/>
                    </a:solidFill>
                    <a:effectLst/>
                    <a:latin typeface="Calibri"/>
                    <a:ea typeface="Calibri"/>
                    <a:cs typeface="Calibri"/>
                    <a:sym typeface="Calibri"/>
                  </a:rPr>
                  <a:t>f</a:t>
                </a:r>
                <a:r>
                  <a:rPr lang="en-US" sz="1200" b="0" i="0" u="none" strike="noStrike" cap="none" dirty="0">
                    <a:solidFill>
                      <a:schemeClr val="dk1"/>
                    </a:solidFill>
                    <a:effectLst/>
                    <a:latin typeface="Calibri"/>
                    <a:ea typeface="Calibri"/>
                    <a:cs typeface="Calibri"/>
                    <a:sym typeface="Calibri"/>
                  </a:rPr>
                  <a:t> are not adjacent angles, they have the same vertex, but they don’t have a common side.</a:t>
                </a:r>
              </a:p>
              <a:p>
                <a:r>
                  <a:rPr lang="en-US" sz="1200" b="1" i="1" u="none" strike="noStrike" cap="none" dirty="0">
                    <a:solidFill>
                      <a:schemeClr val="dk1"/>
                    </a:solidFill>
                    <a:effectLst/>
                    <a:latin typeface="Calibri"/>
                    <a:ea typeface="Calibri"/>
                    <a:cs typeface="Calibri"/>
                    <a:sym typeface="Calibri"/>
                  </a:rPr>
                  <a:t>a</a:t>
                </a:r>
                <a:r>
                  <a:rPr lang="en-US" sz="1200" b="0" i="0" u="none" strike="noStrike" cap="none" baseline="0" dirty="0">
                    <a:solidFill>
                      <a:schemeClr val="dk1"/>
                    </a:solidFill>
                    <a:effectLst/>
                    <a:latin typeface="Calibri"/>
                    <a:ea typeface="Calibri"/>
                    <a:cs typeface="Calibri"/>
                    <a:sym typeface="Calibri"/>
                  </a:rPr>
                  <a:t> </a:t>
                </a:r>
                <a:r>
                  <a:rPr lang="en-US" sz="1200" b="0" i="0" u="none" strike="noStrike" cap="none" dirty="0">
                    <a:solidFill>
                      <a:schemeClr val="dk1"/>
                    </a:solidFill>
                    <a:effectLst/>
                    <a:latin typeface="Calibri"/>
                    <a:ea typeface="Calibri"/>
                    <a:cs typeface="Calibri"/>
                    <a:sym typeface="Calibri"/>
                  </a:rPr>
                  <a:t>and </a:t>
                </a:r>
                <a:r>
                  <a:rPr lang="en-US" sz="1200" b="1" i="1" u="none" strike="noStrike" cap="none" dirty="0">
                    <a:solidFill>
                      <a:schemeClr val="dk1"/>
                    </a:solidFill>
                    <a:effectLst/>
                    <a:latin typeface="Calibri"/>
                    <a:ea typeface="Calibri"/>
                    <a:cs typeface="Calibri"/>
                    <a:sym typeface="Calibri"/>
                  </a:rPr>
                  <a:t>e</a:t>
                </a:r>
                <a:r>
                  <a:rPr lang="en-US" sz="1200" b="0" i="0" u="none" strike="noStrike" cap="none" dirty="0">
                    <a:solidFill>
                      <a:schemeClr val="dk1"/>
                    </a:solidFill>
                    <a:effectLst/>
                    <a:latin typeface="Calibri"/>
                    <a:ea typeface="Calibri"/>
                    <a:cs typeface="Calibri"/>
                    <a:sym typeface="Calibri"/>
                  </a:rPr>
                  <a:t> are not vertically opposite angles, they have the same vertex but a side of one angle isn’t the prolongation of a side of the other angle.</a:t>
                </a:r>
              </a:p>
              <a:p>
                <a:endParaRPr lang="en-US" sz="1200" b="0" dirty="0"/>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b="1" i="0" u="none" strike="noStrike" cap="none">
                    <a:solidFill>
                      <a:schemeClr val="dk1"/>
                    </a:solidFill>
                    <a:effectLst/>
                    <a:latin typeface="Cambria Math" panose="02040503050406030204" pitchFamily="18" charset="0"/>
                    <a:ea typeface="Calibri"/>
                    <a:cs typeface="Calibri"/>
                    <a:sym typeface="Calibri"/>
                  </a:rPr>
                  <a:t>𝑨 ̂</a:t>
                </a:r>
                <a:r>
                  <a:rPr lang="en-US" sz="1200" b="0" i="0" u="none" strike="noStrike" cap="none" dirty="0">
                    <a:solidFill>
                      <a:schemeClr val="dk1"/>
                    </a:solidFill>
                    <a:effectLst/>
                    <a:latin typeface="Calibri"/>
                    <a:ea typeface="Calibri"/>
                    <a:cs typeface="Calibri"/>
                    <a:sym typeface="Calibri"/>
                  </a:rPr>
                  <a:t> and </a:t>
                </a:r>
                <a:r>
                  <a:rPr lang="en-US" sz="1200" b="1" i="0" u="none" strike="noStrike" cap="none">
                    <a:solidFill>
                      <a:schemeClr val="dk1"/>
                    </a:solidFill>
                    <a:effectLst/>
                    <a:latin typeface="Cambria Math" panose="02040503050406030204" pitchFamily="18" charset="0"/>
                    <a:ea typeface="Calibri"/>
                    <a:cs typeface="Calibri"/>
                    <a:sym typeface="Calibri"/>
                  </a:rPr>
                  <a:t>𝑪 ̂  </a:t>
                </a:r>
                <a:r>
                  <a:rPr lang="en-US" sz="1200" b="0" i="0" u="none" strike="noStrike" cap="none" dirty="0">
                    <a:solidFill>
                      <a:schemeClr val="dk1"/>
                    </a:solidFill>
                    <a:effectLst/>
                    <a:latin typeface="Calibri"/>
                    <a:ea typeface="Calibri"/>
                    <a:cs typeface="Calibri"/>
                    <a:sym typeface="Calibri"/>
                  </a:rPr>
                  <a:t>are not adjacent angles, they have the same vertex, but they don’t have a common side.</a:t>
                </a:r>
              </a:p>
              <a:p>
                <a:r>
                  <a:rPr lang="en-US" sz="1200" b="1" i="0" u="none" strike="noStrike" cap="none">
                    <a:solidFill>
                      <a:schemeClr val="dk1"/>
                    </a:solidFill>
                    <a:effectLst/>
                    <a:latin typeface="Cambria Math" panose="02040503050406030204" pitchFamily="18" charset="0"/>
                    <a:ea typeface="Calibri"/>
                    <a:cs typeface="Calibri"/>
                    <a:sym typeface="Calibri"/>
                  </a:rPr>
                  <a:t>𝑨 ̂</a:t>
                </a:r>
                <a:r>
                  <a:rPr lang="en-US" sz="1200" b="0" i="0" u="none" strike="noStrike" cap="none" dirty="0">
                    <a:solidFill>
                      <a:schemeClr val="dk1"/>
                    </a:solidFill>
                    <a:effectLst/>
                    <a:latin typeface="Calibri"/>
                    <a:ea typeface="Calibri"/>
                    <a:cs typeface="Calibri"/>
                    <a:sym typeface="Calibri"/>
                  </a:rPr>
                  <a:t> and </a:t>
                </a:r>
                <a:r>
                  <a:rPr lang="en-US" sz="1200" b="1" i="0" u="none" strike="noStrike" cap="none">
                    <a:solidFill>
                      <a:schemeClr val="dk1"/>
                    </a:solidFill>
                    <a:effectLst/>
                    <a:latin typeface="Cambria Math" panose="02040503050406030204" pitchFamily="18" charset="0"/>
                    <a:ea typeface="Calibri"/>
                    <a:cs typeface="Calibri"/>
                    <a:sym typeface="Calibri"/>
                  </a:rPr>
                  <a:t>𝑫 ̂  </a:t>
                </a:r>
                <a:r>
                  <a:rPr lang="en-US" sz="1200" b="0" i="0" u="none" strike="noStrike" cap="none" dirty="0">
                    <a:solidFill>
                      <a:schemeClr val="dk1"/>
                    </a:solidFill>
                    <a:effectLst/>
                    <a:latin typeface="Calibri"/>
                    <a:ea typeface="Calibri"/>
                    <a:cs typeface="Calibri"/>
                    <a:sym typeface="Calibri"/>
                  </a:rPr>
                  <a:t>are vertically opposite angles, they have the same vertex, and their sides are the prolongation of one another</a:t>
                </a:r>
              </a:p>
              <a:p>
                <a:r>
                  <a:rPr lang="en-US" sz="1200" b="1" i="0" u="none" strike="noStrike" cap="none">
                    <a:solidFill>
                      <a:schemeClr val="dk1"/>
                    </a:solidFill>
                    <a:effectLst/>
                    <a:latin typeface="Cambria Math" panose="02040503050406030204" pitchFamily="18" charset="0"/>
                    <a:ea typeface="Calibri"/>
                    <a:cs typeface="Calibri"/>
                    <a:sym typeface="Calibri"/>
                  </a:rPr>
                  <a:t>𝑩 ̂</a:t>
                </a:r>
                <a:r>
                  <a:rPr lang="en-US" sz="1200" b="0" i="0" u="none" strike="noStrike" cap="none" dirty="0">
                    <a:solidFill>
                      <a:schemeClr val="dk1"/>
                    </a:solidFill>
                    <a:effectLst/>
                    <a:latin typeface="Calibri"/>
                    <a:ea typeface="Calibri"/>
                    <a:cs typeface="Calibri"/>
                    <a:sym typeface="Calibri"/>
                  </a:rPr>
                  <a:t> and </a:t>
                </a:r>
                <a:r>
                  <a:rPr lang="en-US" sz="1200" b="1" i="0" u="none" strike="noStrike" cap="none">
                    <a:solidFill>
                      <a:schemeClr val="dk1"/>
                    </a:solidFill>
                    <a:effectLst/>
                    <a:latin typeface="Cambria Math" panose="02040503050406030204" pitchFamily="18" charset="0"/>
                    <a:cs typeface="Calibri"/>
                    <a:sym typeface="Calibri"/>
                  </a:rPr>
                  <a:t>(</a:t>
                </a:r>
                <a:r>
                  <a:rPr lang="en-US" sz="1200" b="1" i="0" u="none" strike="noStrike" cap="none">
                    <a:solidFill>
                      <a:schemeClr val="dk1"/>
                    </a:solidFill>
                    <a:effectLst/>
                    <a:latin typeface="Cambria Math" panose="02040503050406030204" pitchFamily="18" charset="0"/>
                    <a:ea typeface="Calibri"/>
                    <a:cs typeface="Calibri"/>
                    <a:sym typeface="Calibri"/>
                  </a:rPr>
                  <a:t>𝑭 ) ̂</a:t>
                </a:r>
                <a:r>
                  <a:rPr lang="en-US" sz="1200" b="0" i="0" u="none" strike="noStrike" cap="none" dirty="0">
                    <a:solidFill>
                      <a:schemeClr val="dk1"/>
                    </a:solidFill>
                    <a:effectLst/>
                    <a:latin typeface="Calibri"/>
                    <a:ea typeface="Calibri"/>
                    <a:cs typeface="Calibri"/>
                    <a:sym typeface="Calibri"/>
                  </a:rPr>
                  <a:t>are not adjacent angles, they have the same vertex, but they don’t have a common side.</a:t>
                </a:r>
              </a:p>
              <a:p>
                <a:r>
                  <a:rPr lang="en-US" sz="1200" b="1" i="0" u="none" strike="noStrike" cap="none">
                    <a:solidFill>
                      <a:schemeClr val="dk1"/>
                    </a:solidFill>
                    <a:effectLst/>
                    <a:latin typeface="Cambria Math" panose="02040503050406030204" pitchFamily="18" charset="0"/>
                    <a:ea typeface="Calibri"/>
                    <a:cs typeface="Calibri"/>
                    <a:sym typeface="Calibri"/>
                  </a:rPr>
                  <a:t>𝑨 ̂</a:t>
                </a:r>
                <a:r>
                  <a:rPr lang="en-US" sz="1200" b="0" i="0" u="none" strike="noStrike" cap="none" dirty="0">
                    <a:solidFill>
                      <a:schemeClr val="dk1"/>
                    </a:solidFill>
                    <a:effectLst/>
                    <a:latin typeface="Calibri"/>
                    <a:ea typeface="Calibri"/>
                    <a:cs typeface="Calibri"/>
                    <a:sym typeface="Calibri"/>
                  </a:rPr>
                  <a:t> and </a:t>
                </a:r>
                <a:r>
                  <a:rPr lang="en-US" sz="1200" b="1" i="0" u="none" strike="noStrike" cap="none">
                    <a:solidFill>
                      <a:schemeClr val="dk1"/>
                    </a:solidFill>
                    <a:effectLst/>
                    <a:latin typeface="Cambria Math" panose="02040503050406030204" pitchFamily="18" charset="0"/>
                    <a:ea typeface="Calibri"/>
                    <a:cs typeface="Calibri"/>
                    <a:sym typeface="Calibri"/>
                  </a:rPr>
                  <a:t>𝑬 ̂  </a:t>
                </a:r>
                <a:r>
                  <a:rPr lang="en-US" sz="1200" b="0" i="0" u="none" strike="noStrike" cap="none" dirty="0">
                    <a:solidFill>
                      <a:schemeClr val="dk1"/>
                    </a:solidFill>
                    <a:effectLst/>
                    <a:latin typeface="Calibri"/>
                    <a:ea typeface="Calibri"/>
                    <a:cs typeface="Calibri"/>
                    <a:sym typeface="Calibri"/>
                  </a:rPr>
                  <a:t>are not vertically opposite angles, they have the same vertex but a side of one angle isn’t the prolongation of a side of the other angle</a:t>
                </a:r>
              </a:p>
              <a:p>
                <a:endParaRPr lang="en-US" sz="1200" b="0" dirty="0"/>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14478469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𝒂</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and </a:t>
                </a:r>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𝒆</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are not adjacent angles, they don’t have a common side.</a:t>
                </a:r>
              </a:p>
              <a:p>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𝒂</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and </a:t>
                </a:r>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𝒄</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are not vertically opposite angles, they have the same vertex but a side of one angle isn’t the prolongation of a side of the other angle</a:t>
                </a:r>
              </a:p>
              <a:p>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𝒂</m:t>
                    </m:r>
                  </m:oMath>
                </a14:m>
                <a:r>
                  <a:rPr lang="en-US" sz="1200" b="0" i="0" u="none" strike="noStrike" cap="none" dirty="0">
                    <a:solidFill>
                      <a:schemeClr val="dk1"/>
                    </a:solidFill>
                    <a:effectLst/>
                    <a:latin typeface="Calibri"/>
                    <a:ea typeface="Calibri"/>
                    <a:cs typeface="Calibri"/>
                    <a:sym typeface="Calibri"/>
                  </a:rPr>
                  <a:t> and </a:t>
                </a:r>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𝒇</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are adjacent angles, they have the same vertex, a common side and they lie on either part of their common side.</a:t>
                </a:r>
              </a:p>
              <a:p>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𝒂</m:t>
                    </m:r>
                  </m:oMath>
                </a14:m>
                <a:r>
                  <a:rPr lang="en-US" sz="1200" b="0" i="0" u="none" strike="noStrike" cap="none" dirty="0">
                    <a:solidFill>
                      <a:schemeClr val="dk1"/>
                    </a:solidFill>
                    <a:effectLst/>
                    <a:latin typeface="Calibri"/>
                    <a:ea typeface="Calibri"/>
                    <a:cs typeface="Calibri"/>
                    <a:sym typeface="Calibri"/>
                  </a:rPr>
                  <a:t> and </a:t>
                </a:r>
                <a14:m>
                  <m:oMath xmlns:m="http://schemas.openxmlformats.org/officeDocument/2006/math">
                    <m:r>
                      <a:rPr lang="en-US" sz="1200" b="1" i="1" u="none" strike="noStrike" cap="none" smtClean="0">
                        <a:solidFill>
                          <a:schemeClr val="dk1"/>
                        </a:solidFill>
                        <a:effectLst/>
                        <a:latin typeface="Cambria Math" panose="02040503050406030204" pitchFamily="18" charset="0"/>
                        <a:ea typeface="Calibri"/>
                        <a:cs typeface="Calibri"/>
                        <a:sym typeface="Calibri"/>
                      </a:rPr>
                      <m:t>𝒆</m:t>
                    </m:r>
                    <m:r>
                      <a:rPr lang="en-US" sz="1200" b="0" i="1" u="none" strike="noStrike" cap="none" smtClean="0">
                        <a:solidFill>
                          <a:schemeClr val="dk1"/>
                        </a:solidFill>
                        <a:effectLst/>
                        <a:latin typeface="Cambria Math" panose="02040503050406030204" pitchFamily="18" charset="0"/>
                        <a:ea typeface="Calibri"/>
                        <a:cs typeface="Calibri"/>
                        <a:sym typeface="Calibri"/>
                      </a:rPr>
                      <m:t> </m:t>
                    </m:r>
                  </m:oMath>
                </a14:m>
                <a:r>
                  <a:rPr lang="en-US" sz="1200" b="0" i="0" u="none" strike="noStrike" cap="none" dirty="0">
                    <a:solidFill>
                      <a:schemeClr val="dk1"/>
                    </a:solidFill>
                    <a:effectLst/>
                    <a:latin typeface="Calibri"/>
                    <a:ea typeface="Calibri"/>
                    <a:cs typeface="Calibri"/>
                    <a:sym typeface="Calibri"/>
                  </a:rPr>
                  <a:t>are not vertically opposite angles, they have the same vertex but a side of one angle isn’t the prolongation of a side of the other angle</a:t>
                </a:r>
              </a:p>
              <a:p>
                <a:endParaRPr lang="en-US" sz="1200" b="0" dirty="0"/>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b="1" i="0" u="none" strike="noStrike" cap="none">
                    <a:solidFill>
                      <a:schemeClr val="dk1"/>
                    </a:solidFill>
                    <a:effectLst/>
                    <a:latin typeface="Cambria Math" panose="02040503050406030204" pitchFamily="18" charset="0"/>
                    <a:ea typeface="Calibri"/>
                    <a:cs typeface="Calibri"/>
                    <a:sym typeface="Calibri"/>
                  </a:rPr>
                  <a:t>𝑨 ̂</a:t>
                </a:r>
                <a:r>
                  <a:rPr lang="en-US" sz="1200" b="0" i="0" u="none" strike="noStrike" cap="none" dirty="0">
                    <a:solidFill>
                      <a:schemeClr val="dk1"/>
                    </a:solidFill>
                    <a:effectLst/>
                    <a:latin typeface="Calibri"/>
                    <a:ea typeface="Calibri"/>
                    <a:cs typeface="Calibri"/>
                    <a:sym typeface="Calibri"/>
                  </a:rPr>
                  <a:t> and </a:t>
                </a:r>
                <a:r>
                  <a:rPr lang="en-US" sz="1200" b="1" i="0" u="none" strike="noStrike" cap="none">
                    <a:solidFill>
                      <a:schemeClr val="dk1"/>
                    </a:solidFill>
                    <a:effectLst/>
                    <a:latin typeface="Cambria Math" panose="02040503050406030204" pitchFamily="18" charset="0"/>
                    <a:ea typeface="Calibri"/>
                    <a:cs typeface="Calibri"/>
                    <a:sym typeface="Calibri"/>
                  </a:rPr>
                  <a:t>𝑬 ̂  </a:t>
                </a:r>
                <a:r>
                  <a:rPr lang="en-US" sz="1200" b="0" i="0" u="none" strike="noStrike" cap="none" dirty="0">
                    <a:solidFill>
                      <a:schemeClr val="dk1"/>
                    </a:solidFill>
                    <a:effectLst/>
                    <a:latin typeface="Calibri"/>
                    <a:ea typeface="Calibri"/>
                    <a:cs typeface="Calibri"/>
                    <a:sym typeface="Calibri"/>
                  </a:rPr>
                  <a:t>are not adjacent angles, they don’t have a common side.</a:t>
                </a:r>
              </a:p>
              <a:p>
                <a:r>
                  <a:rPr lang="en-US" sz="1200" b="1" i="0" u="none" strike="noStrike" cap="none">
                    <a:solidFill>
                      <a:schemeClr val="dk1"/>
                    </a:solidFill>
                    <a:effectLst/>
                    <a:latin typeface="Cambria Math" panose="02040503050406030204" pitchFamily="18" charset="0"/>
                    <a:ea typeface="Calibri"/>
                    <a:cs typeface="Calibri"/>
                    <a:sym typeface="Calibri"/>
                  </a:rPr>
                  <a:t>𝑨 ̂</a:t>
                </a:r>
                <a:r>
                  <a:rPr lang="en-US" sz="1200" b="0" i="0" u="none" strike="noStrike" cap="none" dirty="0">
                    <a:solidFill>
                      <a:schemeClr val="dk1"/>
                    </a:solidFill>
                    <a:effectLst/>
                    <a:latin typeface="Calibri"/>
                    <a:ea typeface="Calibri"/>
                    <a:cs typeface="Calibri"/>
                    <a:sym typeface="Calibri"/>
                  </a:rPr>
                  <a:t> and </a:t>
                </a:r>
                <a:r>
                  <a:rPr lang="en-US" sz="1200" b="1" i="0" u="none" strike="noStrike" cap="none">
                    <a:solidFill>
                      <a:schemeClr val="dk1"/>
                    </a:solidFill>
                    <a:effectLst/>
                    <a:latin typeface="Cambria Math" panose="02040503050406030204" pitchFamily="18" charset="0"/>
                    <a:ea typeface="Calibri"/>
                    <a:cs typeface="Calibri"/>
                    <a:sym typeface="Calibri"/>
                  </a:rPr>
                  <a:t>𝑪 ̂  </a:t>
                </a:r>
                <a:r>
                  <a:rPr lang="en-US" sz="1200" b="0" i="0" u="none" strike="noStrike" cap="none" dirty="0">
                    <a:solidFill>
                      <a:schemeClr val="dk1"/>
                    </a:solidFill>
                    <a:effectLst/>
                    <a:latin typeface="Calibri"/>
                    <a:ea typeface="Calibri"/>
                    <a:cs typeface="Calibri"/>
                    <a:sym typeface="Calibri"/>
                  </a:rPr>
                  <a:t>are not vertically opposite angles, they have the same vertex but a side of one angle isn’t the prolongation of a side of the other angle</a:t>
                </a:r>
              </a:p>
              <a:p>
                <a:r>
                  <a:rPr lang="en-US" sz="1200" b="1" i="0" u="none" strike="noStrike" cap="none">
                    <a:solidFill>
                      <a:schemeClr val="dk1"/>
                    </a:solidFill>
                    <a:effectLst/>
                    <a:latin typeface="Cambria Math" panose="02040503050406030204" pitchFamily="18" charset="0"/>
                    <a:ea typeface="Calibri"/>
                    <a:cs typeface="Calibri"/>
                    <a:sym typeface="Calibri"/>
                  </a:rPr>
                  <a:t>𝑨 ̂</a:t>
                </a:r>
                <a:r>
                  <a:rPr lang="en-US" sz="1200" b="0" i="0" u="none" strike="noStrike" cap="none" dirty="0">
                    <a:solidFill>
                      <a:schemeClr val="dk1"/>
                    </a:solidFill>
                    <a:effectLst/>
                    <a:latin typeface="Calibri"/>
                    <a:ea typeface="Calibri"/>
                    <a:cs typeface="Calibri"/>
                    <a:sym typeface="Calibri"/>
                  </a:rPr>
                  <a:t> and </a:t>
                </a:r>
                <a:r>
                  <a:rPr lang="en-US" sz="1200" b="1" i="0" u="none" strike="noStrike" cap="none">
                    <a:solidFill>
                      <a:schemeClr val="dk1"/>
                    </a:solidFill>
                    <a:effectLst/>
                    <a:latin typeface="Cambria Math" panose="02040503050406030204" pitchFamily="18" charset="0"/>
                    <a:ea typeface="Calibri"/>
                    <a:cs typeface="Calibri"/>
                    <a:sym typeface="Calibri"/>
                  </a:rPr>
                  <a:t>𝑭 ̂</a:t>
                </a:r>
                <a:r>
                  <a:rPr lang="en-US" sz="1200" b="0" i="0" u="none" strike="noStrike" cap="none" dirty="0">
                    <a:solidFill>
                      <a:schemeClr val="dk1"/>
                    </a:solidFill>
                    <a:effectLst/>
                    <a:latin typeface="Calibri"/>
                    <a:ea typeface="Calibri"/>
                    <a:cs typeface="Calibri"/>
                    <a:sym typeface="Calibri"/>
                  </a:rPr>
                  <a:t> are adjacent angles, they have the same vertex, a common side and they lie on either part of their common side.</a:t>
                </a:r>
              </a:p>
              <a:p>
                <a:r>
                  <a:rPr lang="en-US" sz="1200" b="1" i="0" u="none" strike="noStrike" cap="none">
                    <a:solidFill>
                      <a:schemeClr val="dk1"/>
                    </a:solidFill>
                    <a:effectLst/>
                    <a:latin typeface="Cambria Math" panose="02040503050406030204" pitchFamily="18" charset="0"/>
                    <a:ea typeface="Calibri"/>
                    <a:cs typeface="Calibri"/>
                    <a:sym typeface="Calibri"/>
                  </a:rPr>
                  <a:t>𝑨 ̂</a:t>
                </a:r>
                <a:r>
                  <a:rPr lang="en-US" sz="1200" b="0" i="0" u="none" strike="noStrike" cap="none" dirty="0">
                    <a:solidFill>
                      <a:schemeClr val="dk1"/>
                    </a:solidFill>
                    <a:effectLst/>
                    <a:latin typeface="Calibri"/>
                    <a:ea typeface="Calibri"/>
                    <a:cs typeface="Calibri"/>
                    <a:sym typeface="Calibri"/>
                  </a:rPr>
                  <a:t> and </a:t>
                </a:r>
                <a:r>
                  <a:rPr lang="en-US" sz="1200" b="1" i="0" u="none" strike="noStrike" cap="none">
                    <a:solidFill>
                      <a:schemeClr val="dk1"/>
                    </a:solidFill>
                    <a:effectLst/>
                    <a:latin typeface="Cambria Math" panose="02040503050406030204" pitchFamily="18" charset="0"/>
                    <a:ea typeface="Calibri"/>
                    <a:cs typeface="Calibri"/>
                    <a:sym typeface="Calibri"/>
                  </a:rPr>
                  <a:t>𝑬 ̂  </a:t>
                </a:r>
                <a:r>
                  <a:rPr lang="en-US" sz="1200" b="0" i="0" u="none" strike="noStrike" cap="none" dirty="0">
                    <a:solidFill>
                      <a:schemeClr val="dk1"/>
                    </a:solidFill>
                    <a:effectLst/>
                    <a:latin typeface="Calibri"/>
                    <a:ea typeface="Calibri"/>
                    <a:cs typeface="Calibri"/>
                    <a:sym typeface="Calibri"/>
                  </a:rPr>
                  <a:t>are not vertically opposite angles, they have the same vertex but a side of one angle isn’t the prolongation of a side of the other angle</a:t>
                </a:r>
              </a:p>
              <a:p>
                <a:endParaRPr lang="en-US" sz="1200" b="0" dirty="0"/>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25591454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b="0" i="0" u="none" strike="noStrike" cap="none" dirty="0">
                    <a:solidFill>
                      <a:schemeClr val="dk1"/>
                    </a:solidFill>
                    <a:effectLst/>
                    <a:latin typeface="Calibri"/>
                    <a:ea typeface="Calibri"/>
                    <a:cs typeface="Calibri"/>
                    <a:sym typeface="Calibri"/>
                  </a:rPr>
                  <a:t>Adjacent angles have the same vertex, a common side and they lie on either part of their common side.</a:t>
                </a:r>
              </a:p>
              <a:p>
                <a:pPr marL="0" marR="0">
                  <a:lnSpc>
                    <a:spcPct val="107000"/>
                  </a:lnSpc>
                  <a:spcBef>
                    <a:spcPts val="0"/>
                  </a:spcBef>
                  <a:spcAft>
                    <a:spcPts val="0"/>
                  </a:spcAft>
                </a:pPr>
                <a:r>
                  <a:rPr lang="en-US" sz="1200" dirty="0">
                    <a:solidFill>
                      <a:srgbClr val="000000"/>
                    </a:solidFill>
                    <a:effectLst/>
                    <a:latin typeface="+mj-lt"/>
                    <a:ea typeface="Calibri" panose="020F0502020204030204" pitchFamily="34" charset="0"/>
                    <a:cs typeface="Times New Roman" panose="02020603050405020304" pitchFamily="18" charset="0"/>
                  </a:rPr>
                  <a:t>Angles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smtClean="0">
                            <a:effectLst/>
                            <a:latin typeface="Cambria Math" panose="02040503050406030204" pitchFamily="18" charset="0"/>
                            <a:ea typeface="Calibri" panose="020F0502020204030204" pitchFamily="34" charset="0"/>
                            <a:cs typeface="Calibri" panose="020F0502020204030204" pitchFamily="34" charset="0"/>
                          </a:rPr>
                          <m:t>𝒏𝑶𝒑</m:t>
                        </m:r>
                      </m:e>
                    </m:acc>
                  </m:oMath>
                </a14:m>
                <a:r>
                  <a:rPr lang="en-US" sz="1200" dirty="0">
                    <a:solidFill>
                      <a:srgbClr val="000000"/>
                    </a:solidFill>
                    <a:effectLst/>
                    <a:latin typeface="+mj-lt"/>
                    <a:ea typeface="Calibri" panose="020F0502020204030204" pitchFamily="34" charset="0"/>
                    <a:cs typeface="Times New Roman" panose="02020603050405020304" pitchFamily="18" charset="0"/>
                  </a:rPr>
                  <a:t>  and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smtClean="0">
                            <a:effectLst/>
                            <a:latin typeface="Cambria Math" panose="02040503050406030204" pitchFamily="18" charset="0"/>
                            <a:ea typeface="Calibri" panose="020F0502020204030204" pitchFamily="34" charset="0"/>
                            <a:cs typeface="Calibri" panose="020F0502020204030204" pitchFamily="34" charset="0"/>
                          </a:rPr>
                          <m:t>𝒑𝑶𝒙</m:t>
                        </m:r>
                      </m:e>
                    </m:acc>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dirty="0">
                    <a:solidFill>
                      <a:srgbClr val="000000"/>
                    </a:solidFill>
                    <a:effectLst/>
                    <a:latin typeface="+mj-lt"/>
                    <a:ea typeface="Calibri" panose="020F0502020204030204" pitchFamily="34" charset="0"/>
                    <a:cs typeface="Times New Roman" panose="02020603050405020304" pitchFamily="18" charset="0"/>
                  </a:rPr>
                  <a:t> have the same vertex O, a common side [Op) </a:t>
                </a:r>
                <a:r>
                  <a:rPr lang="en-US" sz="1200" dirty="0">
                    <a:solidFill>
                      <a:srgbClr val="000000"/>
                    </a:solidFill>
                    <a:latin typeface="+mj-lt"/>
                    <a:ea typeface="Calibri" panose="020F0502020204030204" pitchFamily="34" charset="0"/>
                    <a:cs typeface="Times New Roman" panose="02020603050405020304" pitchFamily="18" charset="0"/>
                  </a:rPr>
                  <a:t>and they lie on either part of their common side.</a:t>
                </a:r>
                <a:endParaRPr lang="en-US" sz="1200" dirty="0">
                  <a:effectLst/>
                  <a:latin typeface="+mj-lt"/>
                  <a:ea typeface="Calibri" panose="020F0502020204030204" pitchFamily="34" charset="0"/>
                  <a:cs typeface="Times New Roman" panose="02020603050405020304" pitchFamily="18" charset="0"/>
                </a:endParaRPr>
              </a:p>
              <a:p>
                <a:endParaRPr lang="en-US" sz="1200" b="0" dirty="0"/>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200" b="0" i="0" u="none" strike="noStrike" cap="none" dirty="0">
                    <a:solidFill>
                      <a:schemeClr val="dk1"/>
                    </a:solidFill>
                    <a:effectLst/>
                    <a:latin typeface="Calibri"/>
                    <a:ea typeface="Calibri"/>
                    <a:cs typeface="Calibri"/>
                    <a:sym typeface="Calibri"/>
                  </a:rPr>
                  <a:t>Adjacent angles have the same vertex, a common side and they lie on either part of their common side.</a:t>
                </a:r>
              </a:p>
              <a:p>
                <a:pPr marL="0" marR="0">
                  <a:lnSpc>
                    <a:spcPct val="107000"/>
                  </a:lnSpc>
                  <a:spcBef>
                    <a:spcPts val="0"/>
                  </a:spcBef>
                  <a:spcAft>
                    <a:spcPts val="0"/>
                  </a:spcAft>
                </a:pPr>
                <a:r>
                  <a:rPr lang="en-US" sz="1200" dirty="0">
                    <a:solidFill>
                      <a:srgbClr val="000000"/>
                    </a:solidFill>
                    <a:effectLst/>
                    <a:latin typeface="+mj-lt"/>
                    <a:ea typeface="Calibri" panose="020F0502020204030204" pitchFamily="34" charset="0"/>
                    <a:cs typeface="Times New Roman" panose="02020603050405020304" pitchFamily="18" charset="0"/>
                  </a:rPr>
                  <a:t>Angles </a:t>
                </a:r>
                <a:r>
                  <a:rPr lang="en-US" sz="1200" b="1" i="0">
                    <a:effectLst/>
                    <a:latin typeface="Cambria Math" panose="02040503050406030204" pitchFamily="18" charset="0"/>
                    <a:cs typeface="Calibri" panose="020F0502020204030204" pitchFamily="34" charset="0"/>
                  </a:rPr>
                  <a:t>(</a:t>
                </a:r>
                <a:r>
                  <a:rPr lang="en-US" sz="1200" b="1" i="0">
                    <a:effectLst/>
                    <a:latin typeface="Cambria Math" panose="02040503050406030204" pitchFamily="18" charset="0"/>
                    <a:ea typeface="Calibri" panose="020F0502020204030204" pitchFamily="34" charset="0"/>
                    <a:cs typeface="Calibri" panose="020F0502020204030204" pitchFamily="34" charset="0"/>
                  </a:rPr>
                  <a:t>𝒏𝑶𝒑) ̂</a:t>
                </a:r>
                <a:r>
                  <a:rPr lang="en-US" sz="1200" dirty="0">
                    <a:solidFill>
                      <a:srgbClr val="000000"/>
                    </a:solidFill>
                    <a:effectLst/>
                    <a:latin typeface="+mj-lt"/>
                    <a:ea typeface="Calibri" panose="020F0502020204030204" pitchFamily="34" charset="0"/>
                    <a:cs typeface="Times New Roman" panose="02020603050405020304" pitchFamily="18" charset="0"/>
                  </a:rPr>
                  <a:t>  and </a:t>
                </a:r>
                <a:r>
                  <a:rPr lang="en-US" sz="1200" b="1" i="0">
                    <a:effectLst/>
                    <a:latin typeface="Cambria Math" panose="02040503050406030204" pitchFamily="18" charset="0"/>
                    <a:cs typeface="Calibri" panose="020F0502020204030204" pitchFamily="34" charset="0"/>
                  </a:rPr>
                  <a:t>(</a:t>
                </a:r>
                <a:r>
                  <a:rPr lang="en-US" sz="1200" b="1" i="0">
                    <a:effectLst/>
                    <a:latin typeface="Cambria Math" panose="02040503050406030204" pitchFamily="18" charset="0"/>
                    <a:ea typeface="Calibri" panose="020F0502020204030204" pitchFamily="34" charset="0"/>
                    <a:cs typeface="Calibri" panose="020F0502020204030204" pitchFamily="34" charset="0"/>
                  </a:rPr>
                  <a:t>𝒑𝑶𝒙) ̂</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  </a:t>
                </a:r>
                <a:r>
                  <a:rPr lang="en-US" sz="1200" dirty="0">
                    <a:solidFill>
                      <a:srgbClr val="000000"/>
                    </a:solidFill>
                    <a:effectLst/>
                    <a:latin typeface="+mj-lt"/>
                    <a:ea typeface="Calibri" panose="020F0502020204030204" pitchFamily="34" charset="0"/>
                    <a:cs typeface="Times New Roman" panose="02020603050405020304" pitchFamily="18" charset="0"/>
                  </a:rPr>
                  <a:t> have the same vertex O, a common side [Op) </a:t>
                </a:r>
                <a:r>
                  <a:rPr lang="en-US" sz="1200" dirty="0">
                    <a:solidFill>
                      <a:srgbClr val="000000"/>
                    </a:solidFill>
                    <a:latin typeface="+mj-lt"/>
                    <a:ea typeface="Calibri" panose="020F0502020204030204" pitchFamily="34" charset="0"/>
                    <a:cs typeface="Times New Roman" panose="02020603050405020304" pitchFamily="18" charset="0"/>
                  </a:rPr>
                  <a:t>and they lie on either part of their common side.</a:t>
                </a:r>
                <a:endParaRPr lang="en-US" sz="1200" dirty="0">
                  <a:effectLst/>
                  <a:latin typeface="+mj-lt"/>
                  <a:ea typeface="Calibri" panose="020F0502020204030204" pitchFamily="34" charset="0"/>
                  <a:cs typeface="Times New Roman" panose="02020603050405020304" pitchFamily="18" charset="0"/>
                </a:endParaRPr>
              </a:p>
              <a:p>
                <a:endParaRPr lang="en-US" sz="1200" b="0" dirty="0"/>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453416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1" u="sng" dirty="0">
                    <a:latin typeface="Calibri" panose="020F0502020204030204" pitchFamily="34" charset="0"/>
                    <a:ea typeface="Times New Roman" panose="02020603050405020304" pitchFamily="18" charset="0"/>
                    <a:cs typeface="Calibri" panose="020F0502020204030204" pitchFamily="34" charset="0"/>
                  </a:rPr>
                  <a:t>Teacher says:</a:t>
                </a: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Hello again.</a:t>
                </a:r>
              </a:p>
              <a:p>
                <a:pPr marL="0" marR="0" lvl="0" indent="4572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In the previous session, you recognized 2 adjacent angles and checked whether 2 angles are adjacent or not.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Today, in our session, you will recognize another relation between 2 angles.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Look at the angles formed by these 2 intersecting straight lines.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all have the same vertex 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are angles </a:t>
                </a:r>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𝑨</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𝑩</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Adjacent: having same vertex, a common side and lie on either part of their common side.</a:t>
                </a:r>
                <a:endParaRPr lang="en-US" sz="1200" b="1" i="1" u="sng" dirty="0">
                  <a:effectLst/>
                  <a:highlight>
                    <a:srgbClr val="00FFFF"/>
                  </a:highlight>
                  <a:latin typeface="Cambria Math" panose="02040503050406030204" pitchFamily="18" charset="0"/>
                  <a:ea typeface="Calibri" panose="020F0502020204030204" pitchFamily="34" charset="0"/>
                  <a:cs typeface="Calibri" panose="020F0502020204030204" pitchFamily="34" charset="0"/>
                </a:endParaRPr>
              </a:p>
              <a:p>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𝑨</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𝑫</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Also, adjacent angles</a:t>
                </a:r>
                <a:endParaRPr lang="en-US" sz="1200" b="1" i="1" u="sng" dirty="0">
                  <a:effectLst/>
                  <a:highlight>
                    <a:srgbClr val="00FFFF"/>
                  </a:highlight>
                  <a:latin typeface="Cambria Math" panose="02040503050406030204" pitchFamily="18" charset="0"/>
                  <a:ea typeface="Calibri" panose="020F0502020204030204" pitchFamily="34" charset="0"/>
                  <a:cs typeface="Calibri" panose="020F0502020204030204" pitchFamily="34" charset="0"/>
                </a:endParaRPr>
              </a:p>
              <a:p>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𝑨</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𝑪</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They have the same vertex but don’t have a common side.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r>
                  <a:rPr lang="en-US" sz="1200" dirty="0">
                    <a:effectLst/>
                    <a:highlight>
                      <a:srgbClr val="00FFFF"/>
                    </a:highlight>
                    <a:latin typeface="Calibri" panose="020F0502020204030204" pitchFamily="34" charset="0"/>
                    <a:ea typeface="Calibri" panose="020F0502020204030204" pitchFamily="34" charset="0"/>
                  </a:rPr>
                  <a:t>How are their sides? They are the prolongation of one another.</a:t>
                </a: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Angles </a:t>
                </a:r>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𝑨</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𝑪</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are called vertically opposite angles.</a:t>
                </a: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same vertex, and their sides are the prolongation of one another.</a:t>
                </a: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about angles  </a:t>
                </a:r>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𝑩</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14:m>
                  <m:oMath xmlns:m="http://schemas.openxmlformats.org/officeDocument/2006/math">
                    <m:acc>
                      <m:accPr>
                        <m:chr m:val="̂"/>
                        <m:ctrlP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𝑫</m:t>
                        </m:r>
                      </m:e>
                    </m:acc>
                  </m:oMath>
                </a14:m>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 They are also vertically opposite angles.</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same vertex, and their sides are the prolongation of one another.</a:t>
                </a:r>
              </a:p>
              <a:p>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r>
                  <a:rPr lang="en-US" sz="1800" b="1" dirty="0">
                    <a:effectLst/>
                    <a:latin typeface="Segoe UI" panose="020B0502040204020203" pitchFamily="34" charset="0"/>
                  </a:rPr>
                  <a:t>For the teacher</a:t>
                </a:r>
                <a:r>
                  <a:rPr lang="en-US" sz="1800" dirty="0">
                    <a:effectLst/>
                    <a:latin typeface="Segoe UI" panose="020B0502040204020203" pitchFamily="34" charset="0"/>
                  </a:rPr>
                  <a:t>:</a:t>
                </a:r>
              </a:p>
              <a:p>
                <a:r>
                  <a:rPr lang="en-US" sz="1800" dirty="0">
                    <a:effectLst/>
                    <a:latin typeface="Segoe UI" panose="020B0502040204020203" pitchFamily="34" charset="0"/>
                  </a:rPr>
                  <a:t> Any 2 intersecting straight lines form 2 pairs of vertically opposite angles. </a:t>
                </a:r>
                <a:endParaRPr lang="en-US" sz="1800" dirty="0">
                  <a:effectLst/>
                  <a:latin typeface="Arial" panose="020B0604020202020204" pitchFamily="34" charset="0"/>
                </a:endParaRPr>
              </a:p>
              <a:p>
                <a:r>
                  <a:rPr lang="en-US" sz="1800" dirty="0">
                    <a:effectLst/>
                    <a:latin typeface="Segoe UI" panose="020B0502040204020203" pitchFamily="34" charset="0"/>
                  </a:rPr>
                  <a:t>Any angle of the pair of the vertically opposite angles has the same adjacent angles as the other</a:t>
                </a:r>
                <a:endParaRPr lang="en-US" sz="1800" dirty="0">
                  <a:effectLst/>
                  <a:latin typeface="Arial" panose="020B0604020202020204" pitchFamily="34" charset="0"/>
                </a:endParaRPr>
              </a:p>
              <a:p>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200" b="1" u="sng" dirty="0">
                    <a:latin typeface="Calibri" panose="020F0502020204030204" pitchFamily="34" charset="0"/>
                    <a:ea typeface="Times New Roman" panose="02020603050405020304" pitchFamily="18" charset="0"/>
                    <a:cs typeface="Calibri" panose="020F0502020204030204" pitchFamily="34" charset="0"/>
                  </a:rPr>
                  <a:t>VO</a:t>
                </a: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Hello again.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In the previous session, you recognized 2 adjacent angles and checked whether 2 angles are adjacent or not.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Today and in our session, you will recognize another relation between 2 angles.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Look at the angles formed by these 2 intersecting straight lines.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all have the same vertex 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are angles </a:t>
                </a:r>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𝑩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Adjacent, having same vertex, a common side and lie on either part of their common side.</a:t>
                </a:r>
                <a:endParaRPr lang="en-US" sz="1200" b="1" i="1" u="sng" dirty="0">
                  <a:effectLst/>
                  <a:highlight>
                    <a:srgbClr val="00FFFF"/>
                  </a:highlight>
                  <a:latin typeface="Cambria Math" panose="02040503050406030204" pitchFamily="18" charset="0"/>
                  <a:ea typeface="Calibri" panose="020F0502020204030204" pitchFamily="34" charset="0"/>
                  <a:cs typeface="Calibri" panose="020F0502020204030204" pitchFamily="34" charset="0"/>
                </a:endParaRPr>
              </a:p>
              <a:p>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𝑫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Also, adjacent angles</a:t>
                </a:r>
                <a:endParaRPr lang="en-US" sz="1200" b="1" i="1" u="sng" dirty="0">
                  <a:effectLst/>
                  <a:highlight>
                    <a:srgbClr val="00FFFF"/>
                  </a:highlight>
                  <a:latin typeface="Cambria Math" panose="02040503050406030204" pitchFamily="18" charset="0"/>
                  <a:ea typeface="Calibri" panose="020F0502020204030204" pitchFamily="34" charset="0"/>
                  <a:cs typeface="Calibri" panose="020F0502020204030204" pitchFamily="34" charset="0"/>
                </a:endParaRPr>
              </a:p>
              <a:p>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They have the same vertex but don’t have a common side.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r>
                  <a:rPr lang="en-US" sz="1200" dirty="0">
                    <a:effectLst/>
                    <a:highlight>
                      <a:srgbClr val="00FFFF"/>
                    </a:highlight>
                    <a:latin typeface="Calibri" panose="020F0502020204030204" pitchFamily="34" charset="0"/>
                    <a:ea typeface="Calibri" panose="020F0502020204030204" pitchFamily="34" charset="0"/>
                  </a:rPr>
                  <a:t>How are their sides? They are the prolongation of one another</a:t>
                </a: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Angles </a:t>
                </a:r>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are called vertically opposite angles</a:t>
                </a: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same vertex, and their sides are the prolongation of one another.</a:t>
                </a: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about angles  </a:t>
                </a:r>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𝑩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r>
                  <a:rPr lang="en-US" sz="12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𝑫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 They are also vertically opposite angles</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have same vertex, and their sides are the prolongation of one another.</a:t>
                </a:r>
              </a:p>
              <a:p>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r>
                  <a:rPr lang="en-US" sz="1800" b="1" dirty="0">
                    <a:effectLst/>
                    <a:latin typeface="Segoe UI" panose="020B0502040204020203" pitchFamily="34" charset="0"/>
                  </a:rPr>
                  <a:t>For the teacher</a:t>
                </a:r>
                <a:r>
                  <a:rPr lang="en-US" sz="1800" dirty="0">
                    <a:effectLst/>
                    <a:latin typeface="Segoe UI" panose="020B0502040204020203" pitchFamily="34" charset="0"/>
                  </a:rPr>
                  <a:t>:</a:t>
                </a:r>
              </a:p>
              <a:p>
                <a:r>
                  <a:rPr lang="en-US" sz="1800" dirty="0">
                    <a:effectLst/>
                    <a:latin typeface="Segoe UI" panose="020B0502040204020203" pitchFamily="34" charset="0"/>
                  </a:rPr>
                  <a:t> Any 2 intersecting straight lines form 2 pairs of vertically opposite angles. </a:t>
                </a:r>
                <a:endParaRPr lang="en-US" sz="1800" dirty="0">
                  <a:effectLst/>
                  <a:latin typeface="Arial" panose="020B0604020202020204" pitchFamily="34" charset="0"/>
                </a:endParaRPr>
              </a:p>
              <a:p>
                <a:r>
                  <a:rPr lang="en-US" sz="1800" dirty="0">
                    <a:effectLst/>
                    <a:latin typeface="Segoe UI" panose="020B0502040204020203" pitchFamily="34" charset="0"/>
                  </a:rPr>
                  <a:t>Any angle of the pair of the vertically opposite angles has the same adjacent angles as the other</a:t>
                </a:r>
                <a:endParaRPr lang="en-US" sz="1800" dirty="0">
                  <a:effectLst/>
                  <a:latin typeface="Arial" panose="020B0604020202020204" pitchFamily="34" charset="0"/>
                </a:endParaRPr>
              </a:p>
              <a:p>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a:latin typeface="Comic Sans MS" panose="030F0702030302020204" pitchFamily="66" charset="0"/>
            </a:endParaRPr>
          </a:p>
        </p:txBody>
      </p:sp>
    </p:spTree>
    <p:extLst>
      <p:ext uri="{BB962C8B-B14F-4D97-AF65-F5344CB8AC3E}">
        <p14:creationId xmlns:p14="http://schemas.microsoft.com/office/powerpoint/2010/main" val="2784970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1" u="sng" dirty="0">
                    <a:latin typeface="Calibri" panose="020F0502020204030204" pitchFamily="34" charset="0"/>
                    <a:ea typeface="Times New Roman" panose="02020603050405020304" pitchFamily="18" charset="0"/>
                    <a:cs typeface="Calibri" panose="020F0502020204030204" pitchFamily="34" charset="0"/>
                  </a:rPr>
                  <a:t>Teacher says:</a:t>
                </a:r>
              </a:p>
              <a:p>
                <a:r>
                  <a:rPr lang="en-US" sz="1200" kern="1200" dirty="0">
                    <a:solidFill>
                      <a:schemeClr val="tx1"/>
                    </a:solidFill>
                    <a:effectLst/>
                    <a:highlight>
                      <a:srgbClr val="00FFFF"/>
                    </a:highlight>
                    <a:latin typeface="+mn-lt"/>
                    <a:ea typeface="+mn-ea"/>
                    <a:cs typeface="+mn-cs"/>
                  </a:rPr>
                  <a:t>Are angles </a:t>
                </a:r>
                <a14:m>
                  <m:oMath xmlns:m="http://schemas.openxmlformats.org/officeDocument/2006/math">
                    <m:r>
                      <a:rPr lang="en-US" sz="1200" b="0" i="1" kern="1200" smtClean="0">
                        <a:solidFill>
                          <a:schemeClr val="tx1"/>
                        </a:solidFill>
                        <a:effectLst/>
                        <a:highlight>
                          <a:srgbClr val="00FFFF"/>
                        </a:highlight>
                        <a:latin typeface="Cambria Math" panose="02040503050406030204" pitchFamily="18" charset="0"/>
                        <a:ea typeface="+mn-ea"/>
                        <a:cs typeface="+mn-cs"/>
                      </a:rPr>
                      <m:t>𝑎</m:t>
                    </m:r>
                    <m:r>
                      <a:rPr lang="en-US" sz="1200" b="0" i="1" kern="1200" smtClean="0">
                        <a:solidFill>
                          <a:schemeClr val="tx1"/>
                        </a:solidFill>
                        <a:effectLst/>
                        <a:highlight>
                          <a:srgbClr val="00FFFF"/>
                        </a:highlight>
                        <a:latin typeface="Cambria Math" panose="02040503050406030204" pitchFamily="18" charset="0"/>
                        <a:ea typeface="+mn-ea"/>
                        <a:cs typeface="+mn-cs"/>
                      </a:rPr>
                      <m:t> </m:t>
                    </m:r>
                  </m:oMath>
                </a14:m>
                <a:r>
                  <a:rPr lang="en-US" sz="1200" kern="1200" dirty="0">
                    <a:solidFill>
                      <a:schemeClr val="tx1"/>
                    </a:solidFill>
                    <a:effectLst/>
                    <a:highlight>
                      <a:srgbClr val="00FFFF"/>
                    </a:highlight>
                    <a:latin typeface="+mn-lt"/>
                    <a:ea typeface="+mn-ea"/>
                    <a:cs typeface="+mn-cs"/>
                  </a:rPr>
                  <a:t>and </a:t>
                </a:r>
                <a14:m>
                  <m:oMath xmlns:m="http://schemas.openxmlformats.org/officeDocument/2006/math">
                    <m:r>
                      <a:rPr lang="en-US" sz="1200" b="0" i="1" kern="1200" smtClean="0">
                        <a:solidFill>
                          <a:schemeClr val="tx1"/>
                        </a:solidFill>
                        <a:effectLst/>
                        <a:highlight>
                          <a:srgbClr val="00FFFF"/>
                        </a:highlight>
                        <a:latin typeface="Cambria Math" panose="02040503050406030204" pitchFamily="18" charset="0"/>
                        <a:ea typeface="+mn-ea"/>
                        <a:cs typeface="+mn-cs"/>
                      </a:rPr>
                      <m:t>𝑏</m:t>
                    </m:r>
                    <m:r>
                      <a:rPr lang="en-US" sz="1200" b="0" i="1" kern="1200" smtClean="0">
                        <a:solidFill>
                          <a:schemeClr val="tx1"/>
                        </a:solidFill>
                        <a:effectLst/>
                        <a:highlight>
                          <a:srgbClr val="00FFFF"/>
                        </a:highlight>
                        <a:latin typeface="Cambria Math" panose="02040503050406030204" pitchFamily="18" charset="0"/>
                        <a:ea typeface="+mn-ea"/>
                        <a:cs typeface="+mn-cs"/>
                      </a:rPr>
                      <m:t> </m:t>
                    </m:r>
                  </m:oMath>
                </a14:m>
                <a:r>
                  <a:rPr lang="en-US" sz="1200" kern="1200" dirty="0">
                    <a:solidFill>
                      <a:schemeClr val="tx1"/>
                    </a:solidFill>
                    <a:effectLst/>
                    <a:highlight>
                      <a:srgbClr val="00FFFF"/>
                    </a:highlight>
                    <a:latin typeface="+mn-lt"/>
                    <a:ea typeface="+mn-ea"/>
                    <a:cs typeface="+mn-cs"/>
                  </a:rPr>
                  <a:t>vertically opposite?</a:t>
                </a:r>
              </a:p>
              <a:p>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Angles </a:t>
                </a:r>
                <a14:m>
                  <m:oMath xmlns:m="http://schemas.openxmlformats.org/officeDocument/2006/math">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𝑎</m:t>
                    </m:r>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a:t>
                </a:r>
                <a14:m>
                  <m:oMath xmlns:m="http://schemas.openxmlformats.org/officeDocument/2006/math">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𝑏</m:t>
                    </m:r>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have the same vertex M and one of the sides of angle </a:t>
                </a:r>
                <a14:m>
                  <m:oMath xmlns:m="http://schemas.openxmlformats.org/officeDocument/2006/math">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𝑎</m:t>
                    </m:r>
                  </m:oMath>
                </a14:m>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is the prolongation of a side of angle </a:t>
                </a:r>
                <a14:m>
                  <m:oMath xmlns:m="http://schemas.openxmlformats.org/officeDocument/2006/math">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𝑏</m:t>
                    </m:r>
                  </m:oMath>
                </a14:m>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but the other isn’t.</a:t>
                </a:r>
              </a:p>
              <a:p>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angles </a:t>
                </a:r>
                <a14:m>
                  <m:oMath xmlns:m="http://schemas.openxmlformats.org/officeDocument/2006/math">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𝑎</m:t>
                    </m:r>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a:t>
                </a:r>
                <a14:m>
                  <m:oMath xmlns:m="http://schemas.openxmlformats.org/officeDocument/2006/math">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𝑏</m:t>
                    </m:r>
                    <m:r>
                      <a:rPr lang="en-US" sz="1800" b="0"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aren’t vertically opposite.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dirty="0"/>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200" b="1" u="sng" dirty="0">
                    <a:latin typeface="Calibri" panose="020F0502020204030204" pitchFamily="34" charset="0"/>
                    <a:ea typeface="Times New Roman" panose="02020603050405020304" pitchFamily="18" charset="0"/>
                    <a:cs typeface="Calibri" panose="020F0502020204030204" pitchFamily="34" charset="0"/>
                  </a:rPr>
                  <a:t>VO</a:t>
                </a:r>
              </a:p>
              <a:p>
                <a:r>
                  <a:rPr lang="en-US" sz="1200" kern="1200" dirty="0">
                    <a:solidFill>
                      <a:schemeClr val="tx1"/>
                    </a:solidFill>
                    <a:effectLst/>
                    <a:highlight>
                      <a:srgbClr val="00FFFF"/>
                    </a:highlight>
                    <a:latin typeface="+mn-lt"/>
                    <a:ea typeface="+mn-ea"/>
                    <a:cs typeface="+mn-cs"/>
                  </a:rPr>
                  <a:t>Are angles </a:t>
                </a:r>
                <a:r>
                  <a:rPr lang="en-US" sz="1200" b="1" i="0" u="sng" kern="1200">
                    <a:solidFill>
                      <a:schemeClr val="tx1"/>
                    </a:solidFill>
                    <a:effectLst/>
                    <a:highlight>
                      <a:srgbClr val="00FFFF"/>
                    </a:highlight>
                    <a:latin typeface="Cambria Math" panose="02040503050406030204" pitchFamily="18" charset="0"/>
                    <a:ea typeface="+mn-ea"/>
                    <a:cs typeface="+mn-cs"/>
                  </a:rPr>
                  <a:t>𝑹 ̂</a:t>
                </a:r>
                <a:r>
                  <a:rPr lang="en-US" sz="1200" kern="1200" dirty="0">
                    <a:solidFill>
                      <a:schemeClr val="tx1"/>
                    </a:solidFill>
                    <a:effectLst/>
                    <a:highlight>
                      <a:srgbClr val="00FFFF"/>
                    </a:highlight>
                    <a:latin typeface="+mn-lt"/>
                    <a:ea typeface="+mn-ea"/>
                    <a:cs typeface="+mn-cs"/>
                  </a:rPr>
                  <a:t> and </a:t>
                </a:r>
                <a:r>
                  <a:rPr lang="en-US" sz="1200" b="1" i="0" u="sng" kern="1200">
                    <a:solidFill>
                      <a:schemeClr val="tx1"/>
                    </a:solidFill>
                    <a:effectLst/>
                    <a:highlight>
                      <a:srgbClr val="00FFFF"/>
                    </a:highlight>
                    <a:latin typeface="Cambria Math" panose="02040503050406030204" pitchFamily="18" charset="0"/>
                    <a:ea typeface="+mn-ea"/>
                    <a:cs typeface="+mn-cs"/>
                  </a:rPr>
                  <a:t>𝑺 ̂</a:t>
                </a:r>
                <a:r>
                  <a:rPr lang="en-US" sz="1200" kern="1200" dirty="0">
                    <a:solidFill>
                      <a:schemeClr val="tx1"/>
                    </a:solidFill>
                    <a:effectLst/>
                    <a:highlight>
                      <a:srgbClr val="00FFFF"/>
                    </a:highlight>
                    <a:latin typeface="+mn-lt"/>
                    <a:ea typeface="+mn-ea"/>
                    <a:cs typeface="+mn-cs"/>
                  </a:rPr>
                  <a:t> vertically opposite?</a:t>
                </a:r>
              </a:p>
              <a:p>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Angles </a:t>
                </a:r>
                <a:r>
                  <a:rPr lang="en-US" sz="18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𝑹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r>
                  <a:rPr lang="en-US" sz="18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𝑺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have the same vertex M and one of the sides of angle R is the prolongation of a side of angle S but the other isn’t.</a:t>
                </a:r>
              </a:p>
              <a:p>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angles </a:t>
                </a:r>
                <a:r>
                  <a:rPr lang="en-US" sz="18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𝑹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and </a:t>
                </a:r>
                <a:r>
                  <a:rPr lang="en-US" sz="1800" b="1"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𝑺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aren’t vertically opposite.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dirty="0"/>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a:latin typeface="Comic Sans MS" panose="030F0702030302020204" pitchFamily="66" charset="0"/>
            </a:endParaRPr>
          </a:p>
        </p:txBody>
      </p:sp>
    </p:spTree>
    <p:extLst>
      <p:ext uri="{BB962C8B-B14F-4D97-AF65-F5344CB8AC3E}">
        <p14:creationId xmlns:p14="http://schemas.microsoft.com/office/powerpoint/2010/main" val="1454029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1" u="sng" dirty="0">
                    <a:latin typeface="Calibri" panose="020F0502020204030204" pitchFamily="34" charset="0"/>
                    <a:ea typeface="Times New Roman" panose="02020603050405020304" pitchFamily="18" charset="0"/>
                    <a:cs typeface="Calibri" panose="020F0502020204030204" pitchFamily="34" charset="0"/>
                  </a:rPr>
                  <a:t>Teacher says:</a:t>
                </a:r>
              </a:p>
              <a:p>
                <a:r>
                  <a:rPr lang="en-US" sz="1200" b="0" i="0" u="none" strike="noStrike" kern="1200" cap="none" dirty="0">
                    <a:solidFill>
                      <a:schemeClr val="tx1"/>
                    </a:solidFill>
                    <a:effectLst/>
                    <a:highlight>
                      <a:srgbClr val="00FFFF"/>
                    </a:highlight>
                    <a:latin typeface="Calibri"/>
                    <a:ea typeface="Calibri"/>
                    <a:cs typeface="Calibri"/>
                    <a:sym typeface="Calibri"/>
                  </a:rPr>
                  <a:t>Now we can say that two angles</a:t>
                </a:r>
                <a:r>
                  <a:rPr lang="en-US" sz="1200" b="0" i="0" u="none" strike="noStrike" kern="1200" cap="none" baseline="0" dirty="0">
                    <a:solidFill>
                      <a:schemeClr val="tx1"/>
                    </a:solidFill>
                    <a:effectLst/>
                    <a:highlight>
                      <a:srgbClr val="00FFFF"/>
                    </a:highlight>
                    <a:latin typeface="Calibri"/>
                    <a:ea typeface="Calibri"/>
                    <a:cs typeface="Calibri"/>
                    <a:sym typeface="Calibri"/>
                  </a:rPr>
                  <a:t> are vertically opposite if they</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have same vertex, and their sides are the prolongation of one another.</a:t>
                </a:r>
              </a:p>
              <a:p>
                <a:endPar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r>
                  <a:rPr lang="en-US" sz="1800" b="0" i="0" u="none" strike="noStrike" kern="1200" cap="none" dirty="0">
                    <a:solidFill>
                      <a:schemeClr val="tx1"/>
                    </a:solidFill>
                    <a:effectLst/>
                    <a:highlight>
                      <a:srgbClr val="00FFFF"/>
                    </a:highlight>
                    <a:latin typeface="Calibri"/>
                    <a:ea typeface="Calibri"/>
                    <a:cs typeface="Calibri"/>
                    <a:sym typeface="Calibri"/>
                  </a:rPr>
                  <a:t>Angles </a:t>
                </a:r>
                <a14:m>
                  <m:oMath xmlns:m="http://schemas.openxmlformats.org/officeDocument/2006/math">
                    <m:acc>
                      <m:accPr>
                        <m:chr m:val="̂"/>
                        <m:ctrlP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ctrlPr>
                      </m:accPr>
                      <m:e>
                        <m:r>
                          <a:rPr lang="en-US" sz="1800" b="1" i="1" u="none" strike="noStrike" kern="1200" cap="none" smtClean="0">
                            <a:solidFill>
                              <a:schemeClr val="tx1"/>
                            </a:solidFill>
                            <a:effectLst/>
                            <a:highlight>
                              <a:srgbClr val="00FFFF"/>
                            </a:highlight>
                            <a:latin typeface="Cambria Math" panose="02040503050406030204" pitchFamily="18" charset="0"/>
                            <a:ea typeface="Calibri"/>
                            <a:cs typeface="Calibri"/>
                            <a:sym typeface="Calibri"/>
                          </a:rPr>
                          <m:t>𝒙𝑨𝒗</m:t>
                        </m:r>
                      </m:e>
                    </m:acc>
                  </m:oMath>
                </a14:m>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0" i="0" u="none" strike="noStrike" kern="1200" cap="none" dirty="0">
                    <a:solidFill>
                      <a:schemeClr val="tx1"/>
                    </a:solidFill>
                    <a:effectLst/>
                    <a:highlight>
                      <a:srgbClr val="00FFFF"/>
                    </a:highlight>
                    <a:latin typeface="Calibri"/>
                    <a:ea typeface="Calibri"/>
                    <a:cs typeface="Calibri"/>
                    <a:sym typeface="Calibri"/>
                  </a:rPr>
                  <a:t>and</a:t>
                </a:r>
                <a:r>
                  <a:rPr lang="en-US" sz="1800" b="1" i="0" u="none" strike="noStrike" kern="1200" cap="none" dirty="0">
                    <a:solidFill>
                      <a:schemeClr val="tx1"/>
                    </a:solidFill>
                    <a:effectLst/>
                    <a:highlight>
                      <a:srgbClr val="00FFFF"/>
                    </a:highlight>
                    <a:latin typeface="Calibri"/>
                    <a:ea typeface="Calibri"/>
                    <a:cs typeface="Calibri"/>
                    <a:sym typeface="Calibri"/>
                  </a:rPr>
                  <a:t> </a:t>
                </a:r>
                <a14:m>
                  <m:oMath xmlns:m="http://schemas.openxmlformats.org/officeDocument/2006/math">
                    <m:acc>
                      <m:accPr>
                        <m:chr m:val="̂"/>
                        <m:ctrlP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ctrlPr>
                      </m:accPr>
                      <m:e>
                        <m:r>
                          <a:rPr lang="en-US" sz="1800" b="1" i="1" u="none" strike="noStrike" kern="1200" cap="none" smtClean="0">
                            <a:solidFill>
                              <a:schemeClr val="tx1"/>
                            </a:solidFill>
                            <a:effectLst/>
                            <a:highlight>
                              <a:srgbClr val="00FFFF"/>
                            </a:highlight>
                            <a:latin typeface="Cambria Math" panose="02040503050406030204" pitchFamily="18" charset="0"/>
                            <a:ea typeface="Calibri"/>
                            <a:cs typeface="Calibri"/>
                            <a:sym typeface="Calibri"/>
                          </a:rPr>
                          <m:t>𝒚𝑨𝒖</m:t>
                        </m:r>
                      </m:e>
                    </m:acc>
                  </m:oMath>
                </a14:m>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0" i="0" u="none" strike="noStrike" kern="1200" cap="none" dirty="0">
                    <a:solidFill>
                      <a:schemeClr val="tx1"/>
                    </a:solidFill>
                    <a:effectLst/>
                    <a:highlight>
                      <a:srgbClr val="00FFFF"/>
                    </a:highlight>
                    <a:latin typeface="Calibri"/>
                    <a:ea typeface="Calibri"/>
                    <a:cs typeface="Calibri"/>
                    <a:sym typeface="Calibri"/>
                  </a:rPr>
                  <a:t>are vertically opposite</a:t>
                </a:r>
                <a:r>
                  <a:rPr lang="en-US" sz="1800" b="0" i="0" u="none" strike="noStrike" kern="1200" cap="none" baseline="0" dirty="0">
                    <a:solidFill>
                      <a:schemeClr val="tx1"/>
                    </a:solidFill>
                    <a:effectLst/>
                    <a:highlight>
                      <a:srgbClr val="00FFFF"/>
                    </a:highlight>
                    <a:latin typeface="Calibri"/>
                    <a:ea typeface="Calibri"/>
                    <a:cs typeface="Calibri"/>
                    <a:sym typeface="Calibri"/>
                  </a:rPr>
                  <a:t>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i="0" u="none" strike="noStrike" kern="1200" cap="none" baseline="0" dirty="0">
                    <a:solidFill>
                      <a:schemeClr val="tx1"/>
                    </a:solidFill>
                    <a:effectLst/>
                    <a:highlight>
                      <a:srgbClr val="00FFFF"/>
                    </a:highlight>
                    <a:latin typeface="Calibri"/>
                    <a:ea typeface="Calibri"/>
                    <a:cs typeface="Calibri"/>
                    <a:sym typeface="Calibri"/>
                  </a:rPr>
                  <a:t>And </a:t>
                </a:r>
                <a:r>
                  <a:rPr lang="en-US" sz="1800" b="0" i="0" u="none" strike="noStrike" kern="1200" cap="none" dirty="0">
                    <a:solidFill>
                      <a:schemeClr val="tx1"/>
                    </a:solidFill>
                    <a:effectLst/>
                    <a:highlight>
                      <a:srgbClr val="00FFFF"/>
                    </a:highlight>
                    <a:latin typeface="Calibri"/>
                    <a:ea typeface="Calibri"/>
                    <a:cs typeface="Calibri"/>
                    <a:sym typeface="Calibri"/>
                  </a:rPr>
                  <a:t>angles </a:t>
                </a:r>
                <a14:m>
                  <m:oMath xmlns:m="http://schemas.openxmlformats.org/officeDocument/2006/math">
                    <m:acc>
                      <m:accPr>
                        <m:chr m:val="̂"/>
                        <m:ctrlP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ctrlPr>
                      </m:accPr>
                      <m:e>
                        <m:r>
                          <a:rPr lang="en-US" sz="1800" b="1" i="1" u="none" strike="noStrike" kern="1200" cap="none" smtClean="0">
                            <a:solidFill>
                              <a:schemeClr val="tx1"/>
                            </a:solidFill>
                            <a:effectLst/>
                            <a:highlight>
                              <a:srgbClr val="00FFFF"/>
                            </a:highlight>
                            <a:latin typeface="Cambria Math" panose="02040503050406030204" pitchFamily="18" charset="0"/>
                            <a:ea typeface="Calibri"/>
                            <a:cs typeface="Calibri"/>
                            <a:sym typeface="Calibri"/>
                          </a:rPr>
                          <m:t>𝒙𝑨𝒖</m:t>
                        </m:r>
                      </m:e>
                    </m:acc>
                  </m:oMath>
                </a14:m>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0" i="0" u="none" strike="noStrike" kern="1200" cap="none" dirty="0">
                    <a:solidFill>
                      <a:schemeClr val="tx1"/>
                    </a:solidFill>
                    <a:effectLst/>
                    <a:highlight>
                      <a:srgbClr val="00FFFF"/>
                    </a:highlight>
                    <a:latin typeface="Calibri"/>
                    <a:ea typeface="Calibri"/>
                    <a:cs typeface="Calibri"/>
                    <a:sym typeface="Calibri"/>
                  </a:rPr>
                  <a:t>and</a:t>
                </a:r>
                <a:r>
                  <a:rPr lang="en-US" sz="1800" b="1" i="0" u="none" strike="noStrike" kern="1200" cap="none" dirty="0">
                    <a:solidFill>
                      <a:schemeClr val="tx1"/>
                    </a:solidFill>
                    <a:effectLst/>
                    <a:highlight>
                      <a:srgbClr val="00FFFF"/>
                    </a:highlight>
                    <a:latin typeface="Calibri"/>
                    <a:ea typeface="Calibri"/>
                    <a:cs typeface="Calibri"/>
                    <a:sym typeface="Calibri"/>
                  </a:rPr>
                  <a:t> </a:t>
                </a:r>
                <a14:m>
                  <m:oMath xmlns:m="http://schemas.openxmlformats.org/officeDocument/2006/math">
                    <m:acc>
                      <m:accPr>
                        <m:chr m:val="̂"/>
                        <m:ctrlP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ctrlPr>
                      </m:accPr>
                      <m:e>
                        <m:r>
                          <a:rPr lang="en-US" sz="1800" b="1" i="1" u="none" strike="noStrike" kern="1200" cap="none" smtClean="0">
                            <a:solidFill>
                              <a:schemeClr val="tx1"/>
                            </a:solidFill>
                            <a:effectLst/>
                            <a:highlight>
                              <a:srgbClr val="00FFFF"/>
                            </a:highlight>
                            <a:latin typeface="Cambria Math" panose="02040503050406030204" pitchFamily="18" charset="0"/>
                            <a:ea typeface="Calibri"/>
                            <a:cs typeface="Calibri"/>
                            <a:sym typeface="Calibri"/>
                          </a:rPr>
                          <m:t>𝒗𝑨𝒚</m:t>
                        </m:r>
                      </m:e>
                    </m:acc>
                  </m:oMath>
                </a14:m>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0" i="0" u="none" strike="noStrike" kern="1200" cap="none" dirty="0">
                    <a:solidFill>
                      <a:schemeClr val="tx1"/>
                    </a:solidFill>
                    <a:effectLst/>
                    <a:highlight>
                      <a:srgbClr val="00FFFF"/>
                    </a:highlight>
                    <a:latin typeface="Calibri"/>
                    <a:ea typeface="Calibri"/>
                    <a:cs typeface="Calibri"/>
                    <a:sym typeface="Calibri"/>
                  </a:rPr>
                  <a:t>are vertically opposite</a:t>
                </a:r>
                <a:r>
                  <a:rPr lang="en-US" sz="1800" b="0" i="0" u="none" strike="noStrike" kern="1200" cap="none" baseline="0" dirty="0">
                    <a:solidFill>
                      <a:schemeClr val="tx1"/>
                    </a:solidFill>
                    <a:effectLst/>
                    <a:highlight>
                      <a:srgbClr val="00FFFF"/>
                    </a:highlight>
                    <a:latin typeface="Calibri"/>
                    <a:ea typeface="Calibri"/>
                    <a:cs typeface="Calibri"/>
                    <a:sym typeface="Calibri"/>
                  </a:rPr>
                  <a:t> angles.</a:t>
                </a:r>
              </a:p>
              <a:p>
                <a:r>
                  <a:rPr lang="en-US" sz="1800" b="0" i="0" u="none" strike="noStrike" kern="1200" cap="none" dirty="0">
                    <a:solidFill>
                      <a:schemeClr val="tx1"/>
                    </a:solidFill>
                    <a:effectLst/>
                    <a:highlight>
                      <a:srgbClr val="00FFFF"/>
                    </a:highlight>
                    <a:latin typeface="Calibri"/>
                    <a:ea typeface="Calibri"/>
                    <a:cs typeface="Calibri"/>
                    <a:sym typeface="Calibri"/>
                  </a:rPr>
                  <a:t>.</a:t>
                </a:r>
              </a:p>
              <a:p>
                <a:r>
                  <a:rPr lang="en-US" sz="1800" b="0" i="0" u="none" strike="noStrike" kern="1200" cap="none" dirty="0">
                    <a:solidFill>
                      <a:schemeClr val="tx1"/>
                    </a:solidFill>
                    <a:effectLst/>
                    <a:highlight>
                      <a:srgbClr val="00FFFF"/>
                    </a:highlight>
                    <a:latin typeface="Calibri"/>
                    <a:ea typeface="Calibri"/>
                    <a:cs typeface="Calibri"/>
                    <a:sym typeface="Calibri"/>
                  </a:rPr>
                  <a:t>Each pair have the same vertex A, </a:t>
                </a:r>
              </a:p>
              <a:p>
                <a:r>
                  <a:rPr lang="en-US" sz="1800" b="0" i="0" u="none" strike="noStrike" kern="1200" cap="none" dirty="0">
                    <a:solidFill>
                      <a:schemeClr val="tx1"/>
                    </a:solidFill>
                    <a:effectLst/>
                    <a:highlight>
                      <a:srgbClr val="00FFFF"/>
                    </a:highlight>
                    <a:latin typeface="Calibri"/>
                    <a:ea typeface="Calibri"/>
                    <a:cs typeface="Calibri"/>
                    <a:sym typeface="Calibri"/>
                  </a:rPr>
                  <a:t>And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their sides are the prolongation of one another.</a:t>
                </a: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200" b="1" u="sng" dirty="0">
                    <a:latin typeface="Calibri" panose="020F0502020204030204" pitchFamily="34" charset="0"/>
                    <a:ea typeface="Times New Roman" panose="02020603050405020304" pitchFamily="18" charset="0"/>
                    <a:cs typeface="Calibri" panose="020F0502020204030204" pitchFamily="34" charset="0"/>
                  </a:rPr>
                  <a:t>VO</a:t>
                </a:r>
              </a:p>
              <a:p>
                <a:r>
                  <a:rPr lang="en-US" sz="1200" b="0" i="0" u="none" strike="noStrike" kern="1200" cap="none" dirty="0">
                    <a:solidFill>
                      <a:schemeClr val="tx1"/>
                    </a:solidFill>
                    <a:effectLst/>
                    <a:highlight>
                      <a:srgbClr val="00FFFF"/>
                    </a:highlight>
                    <a:latin typeface="Calibri"/>
                    <a:ea typeface="Calibri"/>
                    <a:cs typeface="Calibri"/>
                    <a:sym typeface="Calibri"/>
                  </a:rPr>
                  <a:t>Now we can say that two angles</a:t>
                </a:r>
                <a:r>
                  <a:rPr lang="en-US" sz="1200" b="0" i="0" u="none" strike="noStrike" kern="1200" cap="none" baseline="0" dirty="0">
                    <a:solidFill>
                      <a:schemeClr val="tx1"/>
                    </a:solidFill>
                    <a:effectLst/>
                    <a:highlight>
                      <a:srgbClr val="00FFFF"/>
                    </a:highlight>
                    <a:latin typeface="Calibri"/>
                    <a:ea typeface="Calibri"/>
                    <a:cs typeface="Calibri"/>
                    <a:sym typeface="Calibri"/>
                  </a:rPr>
                  <a:t> are vertically opposite if they</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have same vertex, and their sides are the prolongation of one another.</a:t>
                </a:r>
              </a:p>
              <a:p>
                <a:endPar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r>
                  <a:rPr lang="en-US" sz="1800" b="0" i="0" u="none" strike="noStrike" kern="1200" cap="none" dirty="0">
                    <a:solidFill>
                      <a:schemeClr val="tx1"/>
                    </a:solidFill>
                    <a:effectLst/>
                    <a:highlight>
                      <a:srgbClr val="00FFFF"/>
                    </a:highlight>
                    <a:latin typeface="Calibri"/>
                    <a:ea typeface="Calibri"/>
                    <a:cs typeface="Calibri"/>
                    <a:sym typeface="Calibri"/>
                  </a:rPr>
                  <a:t>Angles </a:t>
                </a:r>
                <a:r>
                  <a:rPr lang="en-US" sz="1800" b="1" i="0" u="none" strike="noStrike" kern="1200" cap="none">
                    <a:solidFill>
                      <a:schemeClr val="tx1"/>
                    </a:solidFill>
                    <a:effectLst/>
                    <a:highlight>
                      <a:srgbClr val="00FFFF"/>
                    </a:highlight>
                    <a:latin typeface="Cambria Math" panose="02040503050406030204" pitchFamily="18" charset="0"/>
                    <a:cs typeface="Calibri"/>
                    <a:sym typeface="Calibri"/>
                  </a:rPr>
                  <a:t>(</a:t>
                </a:r>
                <a:r>
                  <a:rPr lang="en-US" sz="1800" b="1" i="0" u="none" strike="noStrike" kern="1200" cap="none">
                    <a:solidFill>
                      <a:schemeClr val="tx1"/>
                    </a:solidFill>
                    <a:effectLst/>
                    <a:highlight>
                      <a:srgbClr val="00FFFF"/>
                    </a:highlight>
                    <a:latin typeface="Cambria Math" panose="02040503050406030204" pitchFamily="18" charset="0"/>
                    <a:ea typeface="Calibri"/>
                    <a:cs typeface="Calibri"/>
                    <a:sym typeface="Calibri"/>
                  </a:rPr>
                  <a:t>𝒙𝑨𝒗) ̂</a:t>
                </a:r>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0" i="0" u="none" strike="noStrike" kern="1200" cap="none" dirty="0">
                    <a:solidFill>
                      <a:schemeClr val="tx1"/>
                    </a:solidFill>
                    <a:effectLst/>
                    <a:highlight>
                      <a:srgbClr val="00FFFF"/>
                    </a:highlight>
                    <a:latin typeface="Calibri"/>
                    <a:ea typeface="Calibri"/>
                    <a:cs typeface="Calibri"/>
                    <a:sym typeface="Calibri"/>
                  </a:rPr>
                  <a:t>and</a:t>
                </a:r>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1" i="0" u="none" strike="noStrike" kern="1200" cap="none">
                    <a:solidFill>
                      <a:schemeClr val="tx1"/>
                    </a:solidFill>
                    <a:effectLst/>
                    <a:highlight>
                      <a:srgbClr val="00FFFF"/>
                    </a:highlight>
                    <a:latin typeface="Cambria Math" panose="02040503050406030204" pitchFamily="18" charset="0"/>
                    <a:cs typeface="Calibri"/>
                    <a:sym typeface="Calibri"/>
                  </a:rPr>
                  <a:t>(</a:t>
                </a:r>
                <a:r>
                  <a:rPr lang="en-US" sz="1800" b="1" i="0" u="none" strike="noStrike" kern="1200" cap="none">
                    <a:solidFill>
                      <a:schemeClr val="tx1"/>
                    </a:solidFill>
                    <a:effectLst/>
                    <a:highlight>
                      <a:srgbClr val="00FFFF"/>
                    </a:highlight>
                    <a:latin typeface="Cambria Math" panose="02040503050406030204" pitchFamily="18" charset="0"/>
                    <a:ea typeface="Calibri"/>
                    <a:cs typeface="Calibri"/>
                    <a:sym typeface="Calibri"/>
                  </a:rPr>
                  <a:t>𝒚𝑨𝒖) ̂</a:t>
                </a:r>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0" i="0" u="none" strike="noStrike" kern="1200" cap="none" dirty="0">
                    <a:solidFill>
                      <a:schemeClr val="tx1"/>
                    </a:solidFill>
                    <a:effectLst/>
                    <a:highlight>
                      <a:srgbClr val="00FFFF"/>
                    </a:highlight>
                    <a:latin typeface="Calibri"/>
                    <a:ea typeface="Calibri"/>
                    <a:cs typeface="Calibri"/>
                    <a:sym typeface="Calibri"/>
                  </a:rPr>
                  <a:t>are vertically opposite</a:t>
                </a:r>
                <a:r>
                  <a:rPr lang="en-US" sz="1800" b="0" i="0" u="none" strike="noStrike" kern="1200" cap="none" baseline="0" dirty="0">
                    <a:solidFill>
                      <a:schemeClr val="tx1"/>
                    </a:solidFill>
                    <a:effectLst/>
                    <a:highlight>
                      <a:srgbClr val="00FFFF"/>
                    </a:highlight>
                    <a:latin typeface="Calibri"/>
                    <a:ea typeface="Calibri"/>
                    <a:cs typeface="Calibri"/>
                    <a:sym typeface="Calibri"/>
                  </a:rPr>
                  <a:t> angles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i="0" u="none" strike="noStrike" kern="1200" cap="none" baseline="0" dirty="0">
                    <a:solidFill>
                      <a:schemeClr val="tx1"/>
                    </a:solidFill>
                    <a:effectLst/>
                    <a:highlight>
                      <a:srgbClr val="00FFFF"/>
                    </a:highlight>
                    <a:latin typeface="Calibri"/>
                    <a:ea typeface="Calibri"/>
                    <a:cs typeface="Calibri"/>
                    <a:sym typeface="Calibri"/>
                  </a:rPr>
                  <a:t>And </a:t>
                </a:r>
                <a:r>
                  <a:rPr lang="en-US" sz="1800" b="0" i="0" u="none" strike="noStrike" kern="1200" cap="none" dirty="0">
                    <a:solidFill>
                      <a:schemeClr val="tx1"/>
                    </a:solidFill>
                    <a:effectLst/>
                    <a:highlight>
                      <a:srgbClr val="00FFFF"/>
                    </a:highlight>
                    <a:latin typeface="Calibri"/>
                    <a:ea typeface="Calibri"/>
                    <a:cs typeface="Calibri"/>
                    <a:sym typeface="Calibri"/>
                  </a:rPr>
                  <a:t>angles </a:t>
                </a:r>
                <a:r>
                  <a:rPr lang="en-US" sz="1800" b="1" i="0" u="none" strike="noStrike" kern="1200" cap="none">
                    <a:solidFill>
                      <a:schemeClr val="tx1"/>
                    </a:solidFill>
                    <a:effectLst/>
                    <a:highlight>
                      <a:srgbClr val="00FFFF"/>
                    </a:highlight>
                    <a:latin typeface="Cambria Math" panose="02040503050406030204" pitchFamily="18" charset="0"/>
                    <a:cs typeface="Calibri"/>
                    <a:sym typeface="Calibri"/>
                  </a:rPr>
                  <a:t>(</a:t>
                </a:r>
                <a:r>
                  <a:rPr lang="en-US" sz="1800" b="1" i="0" u="none" strike="noStrike" kern="1200" cap="none">
                    <a:solidFill>
                      <a:schemeClr val="tx1"/>
                    </a:solidFill>
                    <a:effectLst/>
                    <a:highlight>
                      <a:srgbClr val="00FFFF"/>
                    </a:highlight>
                    <a:latin typeface="Cambria Math" panose="02040503050406030204" pitchFamily="18" charset="0"/>
                    <a:ea typeface="Calibri"/>
                    <a:cs typeface="Calibri"/>
                    <a:sym typeface="Calibri"/>
                  </a:rPr>
                  <a:t>𝒙𝑨𝒖) ̂</a:t>
                </a:r>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0" i="0" u="none" strike="noStrike" kern="1200" cap="none" dirty="0">
                    <a:solidFill>
                      <a:schemeClr val="tx1"/>
                    </a:solidFill>
                    <a:effectLst/>
                    <a:highlight>
                      <a:srgbClr val="00FFFF"/>
                    </a:highlight>
                    <a:latin typeface="Calibri"/>
                    <a:ea typeface="Calibri"/>
                    <a:cs typeface="Calibri"/>
                    <a:sym typeface="Calibri"/>
                  </a:rPr>
                  <a:t>and</a:t>
                </a:r>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1" i="0" u="none" strike="noStrike" kern="1200" cap="none">
                    <a:solidFill>
                      <a:schemeClr val="tx1"/>
                    </a:solidFill>
                    <a:effectLst/>
                    <a:highlight>
                      <a:srgbClr val="00FFFF"/>
                    </a:highlight>
                    <a:latin typeface="Cambria Math" panose="02040503050406030204" pitchFamily="18" charset="0"/>
                    <a:cs typeface="Calibri"/>
                    <a:sym typeface="Calibri"/>
                  </a:rPr>
                  <a:t>(</a:t>
                </a:r>
                <a:r>
                  <a:rPr lang="en-US" sz="1800" b="1" i="0" u="none" strike="noStrike" kern="1200" cap="none">
                    <a:solidFill>
                      <a:schemeClr val="tx1"/>
                    </a:solidFill>
                    <a:effectLst/>
                    <a:highlight>
                      <a:srgbClr val="00FFFF"/>
                    </a:highlight>
                    <a:latin typeface="Cambria Math" panose="02040503050406030204" pitchFamily="18" charset="0"/>
                    <a:ea typeface="Calibri"/>
                    <a:cs typeface="Calibri"/>
                    <a:sym typeface="Calibri"/>
                  </a:rPr>
                  <a:t>𝒗𝑨𝒚) ̂</a:t>
                </a:r>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0" i="0" u="none" strike="noStrike" kern="1200" cap="none" dirty="0">
                    <a:solidFill>
                      <a:schemeClr val="tx1"/>
                    </a:solidFill>
                    <a:effectLst/>
                    <a:highlight>
                      <a:srgbClr val="00FFFF"/>
                    </a:highlight>
                    <a:latin typeface="Calibri"/>
                    <a:ea typeface="Calibri"/>
                    <a:cs typeface="Calibri"/>
                    <a:sym typeface="Calibri"/>
                  </a:rPr>
                  <a:t>are vertically opposite</a:t>
                </a:r>
                <a:r>
                  <a:rPr lang="en-US" sz="1800" b="0" i="0" u="none" strike="noStrike" kern="1200" cap="none" baseline="0" dirty="0">
                    <a:solidFill>
                      <a:schemeClr val="tx1"/>
                    </a:solidFill>
                    <a:effectLst/>
                    <a:highlight>
                      <a:srgbClr val="00FFFF"/>
                    </a:highlight>
                    <a:latin typeface="Calibri"/>
                    <a:ea typeface="Calibri"/>
                    <a:cs typeface="Calibri"/>
                    <a:sym typeface="Calibri"/>
                  </a:rPr>
                  <a:t> angles</a:t>
                </a:r>
              </a:p>
              <a:p>
                <a:endParaRPr lang="en-US" sz="1800" b="0" i="0" u="none" strike="noStrike" kern="1200" cap="none" dirty="0">
                  <a:solidFill>
                    <a:schemeClr val="tx1"/>
                  </a:solidFill>
                  <a:effectLst/>
                  <a:highlight>
                    <a:srgbClr val="00FFFF"/>
                  </a:highlight>
                  <a:latin typeface="Calibri"/>
                  <a:ea typeface="Calibri"/>
                  <a:cs typeface="Calibri"/>
                  <a:sym typeface="Calibri"/>
                </a:endParaRPr>
              </a:p>
              <a:p>
                <a:r>
                  <a:rPr lang="en-US" sz="1800" b="0" i="0" u="none" strike="noStrike" kern="1200" cap="none" dirty="0">
                    <a:solidFill>
                      <a:schemeClr val="tx1"/>
                    </a:solidFill>
                    <a:effectLst/>
                    <a:highlight>
                      <a:srgbClr val="00FFFF"/>
                    </a:highlight>
                    <a:latin typeface="Calibri"/>
                    <a:ea typeface="Calibri"/>
                    <a:cs typeface="Calibri"/>
                    <a:sym typeface="Calibri"/>
                  </a:rPr>
                  <a:t>Each pair have the same vertex A, </a:t>
                </a:r>
              </a:p>
              <a:p>
                <a:r>
                  <a:rPr lang="en-US" sz="1800" b="0" i="0" u="none" strike="noStrike" kern="1200" cap="none" dirty="0">
                    <a:solidFill>
                      <a:schemeClr val="tx1"/>
                    </a:solidFill>
                    <a:effectLst/>
                    <a:highlight>
                      <a:srgbClr val="00FFFF"/>
                    </a:highlight>
                    <a:latin typeface="Calibri"/>
                    <a:ea typeface="Calibri"/>
                    <a:cs typeface="Calibri"/>
                    <a:sym typeface="Calibri"/>
                  </a:rPr>
                  <a:t>And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their sides are the prolongation of one another.</a:t>
                </a: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a:latin typeface="Comic Sans MS" panose="030F0702030302020204" pitchFamily="66" charset="0"/>
            </a:endParaRPr>
          </a:p>
        </p:txBody>
      </p:sp>
    </p:spTree>
    <p:extLst>
      <p:ext uri="{BB962C8B-B14F-4D97-AF65-F5344CB8AC3E}">
        <p14:creationId xmlns:p14="http://schemas.microsoft.com/office/powerpoint/2010/main" val="683303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r>
              <a:rPr lang="en-US" sz="1800" dirty="0">
                <a:effectLst/>
                <a:latin typeface="Segoe UI" panose="020B0502040204020203" pitchFamily="34" charset="0"/>
              </a:rPr>
              <a:t>Before doing the applications ask students to give you real life examples of vertically opposite angles, they can see around them.</a:t>
            </a:r>
            <a:endParaRPr lang="en-US" sz="1800" dirty="0">
              <a:effectLst/>
              <a:latin typeface="Arial" panose="020B0604020202020204" pitchFamily="34" charset="0"/>
            </a:endParaRPr>
          </a:p>
          <a:p>
            <a:r>
              <a:rPr lang="en-US" sz="1800" dirty="0">
                <a:effectLst/>
                <a:latin typeface="Segoe UI" panose="020B0502040204020203" pitchFamily="34" charset="0"/>
              </a:rPr>
              <a:t>If there isn’t, some examples can be given</a:t>
            </a:r>
            <a:endParaRPr lang="en-US" sz="1800" dirty="0">
              <a:effectLst/>
              <a:latin typeface="Arial" panose="020B0604020202020204" pitchFamily="34" charset="0"/>
            </a:endParaRPr>
          </a:p>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937244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8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457200">
              <a:lnSpc>
                <a:spcPct val="120000"/>
              </a:lnSpc>
            </a:pPr>
            <a:r>
              <a:rPr lang="en-US" sz="1000" b="0" dirty="0">
                <a:solidFill>
                  <a:schemeClr val="tx1">
                    <a:lumMod val="65000"/>
                    <a:lumOff val="35000"/>
                  </a:schemeClr>
                </a:solidFill>
                <a:latin typeface="+mn-lt"/>
                <a:cs typeface="Calibri" panose="020F0502020204030204" pitchFamily="34" charset="0"/>
              </a:rPr>
              <a:t>Are the two marked angles vertically opposite? </a:t>
            </a:r>
          </a:p>
          <a:p>
            <a:pPr marL="514350" marR="0">
              <a:lnSpc>
                <a:spcPct val="107000"/>
              </a:lnSpc>
              <a:spcBef>
                <a:spcPts val="0"/>
              </a:spcBef>
              <a:spcAft>
                <a:spcPts val="800"/>
              </a:spcAft>
            </a:pPr>
            <a:r>
              <a:rPr lang="en-US" sz="1000" dirty="0">
                <a:latin typeface="Calibri" panose="020F0502020204030204" pitchFamily="34" charset="0"/>
                <a:ea typeface="Calibri" panose="020F0502020204030204" pitchFamily="34" charset="0"/>
                <a:cs typeface="Calibri" panose="020F0502020204030204" pitchFamily="34" charset="0"/>
              </a:rPr>
              <a:t>Choose </a:t>
            </a:r>
            <a:r>
              <a:rPr lang="en-US" sz="1000" dirty="0">
                <a:effectLst/>
                <a:latin typeface="Calibri" panose="020F0502020204030204" pitchFamily="34" charset="0"/>
                <a:ea typeface="Calibri" panose="020F0502020204030204" pitchFamily="34" charset="0"/>
                <a:cs typeface="Calibri" panose="020F0502020204030204" pitchFamily="34" charset="0"/>
              </a:rPr>
              <a:t>the correct answer.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Segoe UI" panose="020B0502040204020203"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effectLst/>
                <a:latin typeface="Segoe UI" panose="020B0502040204020203" pitchFamily="34" charset="0"/>
              </a:rPr>
              <a:t>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Segoe UI" panose="020B0502040204020203" pitchFamily="34" charset="0"/>
              </a:rPr>
              <a:t>Ask students to justify their answers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Segoe UI" panose="020B0502040204020203" pitchFamily="34" charset="0"/>
            </a:endParaRP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05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are not vertically opposite. They have the same vertex but one of the sides of angle A isn’t the prolongation of a side of angle B</a:t>
            </a:r>
            <a:endParaRPr lang="en-US" dirty="0">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1409993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1" u="sng"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Teacher says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They are vertically opposite. They have the same vertex, and their sides are the prolongation of one another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9410677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52248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1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21.sv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23.sv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notesSlide" Target="../notesSlides/notesSlide12.xml"/><Relationship Id="rId7" Type="http://schemas.openxmlformats.org/officeDocument/2006/relationships/image" Target="../media/image25.svg"/><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24.png"/><Relationship Id="rId5" Type="http://schemas.openxmlformats.org/officeDocument/2006/relationships/image" Target="../media/image26.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notesSlide" Target="../notesSlides/notesSlide13.xml"/><Relationship Id="rId7" Type="http://schemas.openxmlformats.org/officeDocument/2006/relationships/image" Target="../media/image25.svg"/><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24.png"/><Relationship Id="rId5" Type="http://schemas.openxmlformats.org/officeDocument/2006/relationships/image" Target="../media/image34.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28.png"/><Relationship Id="rId5" Type="http://schemas.openxmlformats.org/officeDocument/2006/relationships/image" Target="../media/image25.sv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image" Target="../media/image36.png"/><Relationship Id="rId5" Type="http://schemas.openxmlformats.org/officeDocument/2006/relationships/image" Target="../media/image25.svg"/><Relationship Id="rId4" Type="http://schemas.openxmlformats.org/officeDocument/2006/relationships/image" Target="../media/image24.png"/><Relationship Id="rId9"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9.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notesSlide" Target="../notesSlides/notesSlide18.xml"/><Relationship Id="rId7" Type="http://schemas.openxmlformats.org/officeDocument/2006/relationships/image" Target="../media/image55.png"/><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54.png"/><Relationship Id="rId11" Type="http://schemas.openxmlformats.org/officeDocument/2006/relationships/image" Target="../media/image44.png"/><Relationship Id="rId5" Type="http://schemas.openxmlformats.org/officeDocument/2006/relationships/image" Target="../media/image53.png"/><Relationship Id="rId10" Type="http://schemas.openxmlformats.org/officeDocument/2006/relationships/image" Target="../media/image32.svg"/><Relationship Id="rId9"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0.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notesSlide" Target="../notesSlides/notesSlide19.xml"/><Relationship Id="rId7"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32.svg"/><Relationship Id="rId4" Type="http://schemas.openxmlformats.org/officeDocument/2006/relationships/image" Target="../media/image49.png"/><Relationship Id="rId9"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notesSlide" Target="../notesSlides/notesSlide21.xml"/><Relationship Id="rId7" Type="http://schemas.openxmlformats.org/officeDocument/2006/relationships/image" Target="../media/image45.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8.png"/><Relationship Id="rId4" Type="http://schemas.openxmlformats.org/officeDocument/2006/relationships/image" Target="../media/image41.png"/><Relationship Id="rId9" Type="http://schemas.openxmlformats.org/officeDocument/2006/relationships/image" Target="../media/image47.svg"/></Relationships>
</file>

<file path=ppt/slides/_rels/slide2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notesSlide" Target="../notesSlides/notesSlide22.xml"/><Relationship Id="rId7" Type="http://schemas.openxmlformats.org/officeDocument/2006/relationships/image" Target="../media/image52.png"/><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50.png"/><Relationship Id="rId5" Type="http://schemas.openxmlformats.org/officeDocument/2006/relationships/image" Target="../media/image47.svg"/><Relationship Id="rId4" Type="http://schemas.openxmlformats.org/officeDocument/2006/relationships/image" Target="../media/image46.png"/><Relationship Id="rId9" Type="http://schemas.openxmlformats.org/officeDocument/2006/relationships/image" Target="../media/image58.png"/></Relationships>
</file>

<file path=ppt/slides/_rels/slide2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notesSlide" Target="../notesSlides/notesSlide23.xml"/><Relationship Id="rId7" Type="http://schemas.openxmlformats.org/officeDocument/2006/relationships/image" Target="../media/image86.png"/><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85.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60.svg"/></Relationships>
</file>

<file path=ppt/slides/_rels/slide2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slideLayout" Target="../slideLayouts/slideLayout10.xml"/><Relationship Id="rId1" Type="http://schemas.openxmlformats.org/officeDocument/2006/relationships/tags" Target="../tags/tag3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1.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video" Target="../media/media1.mp4"/><Relationship Id="rId2" Type="http://schemas.microsoft.com/office/2007/relationships/media" Target="../media/media1.mp4"/><Relationship Id="rId1" Type="http://schemas.openxmlformats.org/officeDocument/2006/relationships/tags" Target="../tags/tag15.xml"/><Relationship Id="rId6" Type="http://schemas.openxmlformats.org/officeDocument/2006/relationships/image" Target="../media/image12.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4.sv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19.sv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74D57112-8783-4AFE-95A9-BA9C7BE51D81}"/>
              </a:ext>
            </a:extLst>
          </p:cNvPr>
          <p:cNvSpPr txBox="1"/>
          <p:nvPr/>
        </p:nvSpPr>
        <p:spPr>
          <a:xfrm>
            <a:off x="0" y="3412158"/>
            <a:ext cx="7132320" cy="830997"/>
          </a:xfrm>
          <a:prstGeom prst="rect">
            <a:avLst/>
          </a:prstGeom>
          <a:solidFill>
            <a:schemeClr val="accent5">
              <a:lumMod val="40000"/>
              <a:lumOff val="60000"/>
            </a:schemeClr>
          </a:solidFill>
        </p:spPr>
        <p:txBody>
          <a:bodyPr wrap="square" lIns="91440" tIns="45720" rIns="91440" bIns="45720" rtlCol="0" anchor="t">
            <a:spAutoFit/>
          </a:bodyPr>
          <a:lstStyle/>
          <a:p>
            <a:pPr marL="393192" lvl="3">
              <a:buSzPts val="2000"/>
            </a:pPr>
            <a:r>
              <a:rPr lang="en-US" sz="4800" b="1" dirty="0">
                <a:solidFill>
                  <a:schemeClr val="accent2">
                    <a:lumMod val="75000"/>
                  </a:schemeClr>
                </a:solidFill>
                <a:latin typeface="Comic Sans MS"/>
              </a:rPr>
              <a:t>Grade 6- Chapter 7</a:t>
            </a:r>
            <a:endParaRPr lang="en-US" sz="4800" b="1" dirty="0">
              <a:solidFill>
                <a:schemeClr val="accent2">
                  <a:lumMod val="75000"/>
                </a:schemeClr>
              </a:solidFill>
              <a:latin typeface="Comic Sans MS" panose="030F0702030302020204" pitchFamily="66" charset="0"/>
            </a:endParaRPr>
          </a:p>
        </p:txBody>
      </p:sp>
      <p:sp>
        <p:nvSpPr>
          <p:cNvPr id="16" name="TextBox 15">
            <a:extLst>
              <a:ext uri="{FF2B5EF4-FFF2-40B4-BE49-F238E27FC236}">
                <a16:creationId xmlns:a16="http://schemas.microsoft.com/office/drawing/2014/main" id="{58EEEB2A-97BE-4754-AD7F-9DA86DD62CA4}"/>
              </a:ext>
            </a:extLst>
          </p:cNvPr>
          <p:cNvSpPr txBox="1"/>
          <p:nvPr/>
        </p:nvSpPr>
        <p:spPr>
          <a:xfrm>
            <a:off x="0" y="2040558"/>
            <a:ext cx="7132320" cy="1371600"/>
          </a:xfrm>
          <a:prstGeom prst="rect">
            <a:avLst/>
          </a:prstGeom>
          <a:solidFill>
            <a:schemeClr val="accent2">
              <a:lumMod val="75000"/>
            </a:schemeClr>
          </a:solidFill>
        </p:spPr>
        <p:txBody>
          <a:bodyPr wrap="square" lIns="91440" tIns="45720" rIns="91440" bIns="45720" rtlCol="0" anchor="t">
            <a:spAutoFit/>
          </a:bodyPr>
          <a:lstStyle/>
          <a:p>
            <a:pPr marL="393192" lvl="1">
              <a:buSzPts val="2000"/>
            </a:pPr>
            <a:r>
              <a:rPr lang="en-US" sz="4000" b="1" dirty="0">
                <a:solidFill>
                  <a:schemeClr val="bg1"/>
                </a:solidFill>
                <a:latin typeface="Comic Sans MS"/>
              </a:rPr>
              <a:t>Adjacent Angles – Vertically Opposite Angles</a:t>
            </a:r>
          </a:p>
        </p:txBody>
      </p:sp>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2" name="Straight Connector 11"/>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0" name="Rectangle 9">
            <a:extLst>
              <a:ext uri="{FF2B5EF4-FFF2-40B4-BE49-F238E27FC236}">
                <a16:creationId xmlns:a16="http://schemas.microsoft.com/office/drawing/2014/main" id="{9C2747E2-7536-4651-8D6B-77D4822D520A}"/>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a:t>
            </a:r>
            <a:r>
              <a:rPr lang="en-US" sz="900">
                <a:solidFill>
                  <a:srgbClr val="3C3C3B"/>
                </a:solidFill>
                <a:latin typeface="Neo Sans" pitchFamily="2" charset="0"/>
                <a:cs typeface="Neo Sans Arabic Light" panose="020B0304030504040204" pitchFamily="34" charset="-78"/>
              </a:rPr>
              <a:t>Development (CRDP) with </a:t>
            </a:r>
            <a:r>
              <a:rPr lang="en-US" sz="900" dirty="0">
                <a:solidFill>
                  <a:srgbClr val="3C3C3B"/>
                </a:solidFill>
                <a:latin typeface="Neo Sans" pitchFamily="2" charset="0"/>
                <a:cs typeface="Neo Sans Arabic Light" panose="020B0304030504040204" pitchFamily="34" charset="-78"/>
              </a:rPr>
              <a:t>the support of USAID-funded QITABI 2 project.</a:t>
            </a:r>
          </a:p>
        </p:txBody>
      </p:sp>
      <p:grpSp>
        <p:nvGrpSpPr>
          <p:cNvPr id="23" name="Group 22">
            <a:extLst>
              <a:ext uri="{FF2B5EF4-FFF2-40B4-BE49-F238E27FC236}">
                <a16:creationId xmlns:a16="http://schemas.microsoft.com/office/drawing/2014/main" id="{810B115B-F69F-4A45-B81D-070DE30FB37D}"/>
              </a:ext>
            </a:extLst>
          </p:cNvPr>
          <p:cNvGrpSpPr/>
          <p:nvPr/>
        </p:nvGrpSpPr>
        <p:grpSpPr>
          <a:xfrm>
            <a:off x="8159513" y="1354458"/>
            <a:ext cx="3497664" cy="3903859"/>
            <a:chOff x="7969904" y="1622461"/>
            <a:chExt cx="3497664" cy="3903859"/>
          </a:xfrm>
        </p:grpSpPr>
        <p:pic>
          <p:nvPicPr>
            <p:cNvPr id="24" name="Graphic 3">
              <a:extLst>
                <a:ext uri="{FF2B5EF4-FFF2-40B4-BE49-F238E27FC236}">
                  <a16:creationId xmlns:a16="http://schemas.microsoft.com/office/drawing/2014/main" id="{EF1A5F7C-9DCC-45ED-93F7-340A7520A10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69904" y="1622461"/>
              <a:ext cx="3497664" cy="1530228"/>
            </a:xfrm>
            <a:prstGeom prst="rect">
              <a:avLst/>
            </a:prstGeom>
          </p:spPr>
        </p:pic>
        <p:pic>
          <p:nvPicPr>
            <p:cNvPr id="25" name="Graphic 5">
              <a:extLst>
                <a:ext uri="{FF2B5EF4-FFF2-40B4-BE49-F238E27FC236}">
                  <a16:creationId xmlns:a16="http://schemas.microsoft.com/office/drawing/2014/main" id="{45E7D394-C403-413E-89CA-09FB0CBE71C0}"/>
                </a:ext>
              </a:extLst>
            </p:cNvPr>
            <p:cNvPicPr>
              <a:picLocks noChangeAspect="1"/>
            </p:cNvPicPr>
            <p:nvPr/>
          </p:nvPicPr>
          <p:blipFill>
            <a:blip r:embed="rId7"/>
            <a:srcRect/>
            <a:stretch/>
          </p:blipFill>
          <p:spPr>
            <a:xfrm>
              <a:off x="8299302" y="3435092"/>
              <a:ext cx="3168266" cy="2091228"/>
            </a:xfrm>
            <a:prstGeom prst="rect">
              <a:avLst/>
            </a:prstGeom>
          </p:spPr>
        </p:pic>
      </p:grpSp>
    </p:spTree>
    <p:custDataLst>
      <p:tags r:id="rId1"/>
    </p:custDataLst>
    <p:extLst>
      <p:ext uri="{BB962C8B-B14F-4D97-AF65-F5344CB8AC3E}">
        <p14:creationId xmlns:p14="http://schemas.microsoft.com/office/powerpoint/2010/main" val="1844736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92146E7F-1D7C-46E5-A034-2EE3FA255237}"/>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22135" t="26269" r="16916" b="28159"/>
          <a:stretch/>
        </p:blipFill>
        <p:spPr>
          <a:xfrm>
            <a:off x="6519817" y="2638562"/>
            <a:ext cx="5120640" cy="2637517"/>
          </a:xfrm>
          <a:prstGeom prst="rect">
            <a:avLst/>
          </a:prstGeom>
        </p:spPr>
      </p:pic>
      <p:sp>
        <p:nvSpPr>
          <p:cNvPr id="13" name="Subtitle 2">
            <a:extLst>
              <a:ext uri="{FF2B5EF4-FFF2-40B4-BE49-F238E27FC236}">
                <a16:creationId xmlns:a16="http://schemas.microsoft.com/office/drawing/2014/main" id="{74D6DBD2-7FFD-454D-948F-DEE1012029C7}"/>
              </a:ext>
            </a:extLst>
          </p:cNvPr>
          <p:cNvSpPr txBox="1">
            <a:spLocks/>
          </p:cNvSpPr>
          <p:nvPr/>
        </p:nvSpPr>
        <p:spPr>
          <a:xfrm flipH="1">
            <a:off x="8474454" y="2722882"/>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a</a:t>
            </a:r>
          </a:p>
        </p:txBody>
      </p:sp>
      <p:sp>
        <p:nvSpPr>
          <p:cNvPr id="16" name="Subtitle 2">
            <a:extLst>
              <a:ext uri="{FF2B5EF4-FFF2-40B4-BE49-F238E27FC236}">
                <a16:creationId xmlns:a16="http://schemas.microsoft.com/office/drawing/2014/main" id="{A6933502-C197-4CB8-90BA-F17E38EF08C8}"/>
              </a:ext>
            </a:extLst>
          </p:cNvPr>
          <p:cNvSpPr txBox="1">
            <a:spLocks/>
          </p:cNvSpPr>
          <p:nvPr/>
        </p:nvSpPr>
        <p:spPr>
          <a:xfrm flipH="1">
            <a:off x="8474454" y="4278782"/>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b</a:t>
            </a:r>
          </a:p>
        </p:txBody>
      </p:sp>
      <p:sp>
        <p:nvSpPr>
          <p:cNvPr id="21" name="Rectangle: Rounded Corners 20">
            <a:extLst>
              <a:ext uri="{FF2B5EF4-FFF2-40B4-BE49-F238E27FC236}">
                <a16:creationId xmlns:a16="http://schemas.microsoft.com/office/drawing/2014/main" id="{E508E0A5-F857-45E9-951B-1C962F2EEB32}"/>
              </a:ext>
            </a:extLst>
          </p:cNvPr>
          <p:cNvSpPr/>
          <p:nvPr/>
        </p:nvSpPr>
        <p:spPr>
          <a:xfrm>
            <a:off x="723900" y="3238500"/>
            <a:ext cx="182880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Yes</a:t>
            </a:r>
          </a:p>
        </p:txBody>
      </p:sp>
      <p:sp>
        <p:nvSpPr>
          <p:cNvPr id="22" name="Rectangle: Rounded Corners 21">
            <a:extLst>
              <a:ext uri="{FF2B5EF4-FFF2-40B4-BE49-F238E27FC236}">
                <a16:creationId xmlns:a16="http://schemas.microsoft.com/office/drawing/2014/main" id="{D4E3E55F-4B12-48A4-8524-AE45F46B47F5}"/>
              </a:ext>
            </a:extLst>
          </p:cNvPr>
          <p:cNvSpPr/>
          <p:nvPr/>
        </p:nvSpPr>
        <p:spPr>
          <a:xfrm>
            <a:off x="723900" y="4648200"/>
            <a:ext cx="182880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No</a:t>
            </a:r>
          </a:p>
        </p:txBody>
      </p:sp>
      <p:sp>
        <p:nvSpPr>
          <p:cNvPr id="9" name="Google Shape;222;p10">
            <a:extLst>
              <a:ext uri="{FF2B5EF4-FFF2-40B4-BE49-F238E27FC236}">
                <a16:creationId xmlns:a16="http://schemas.microsoft.com/office/drawing/2014/main" id="{FE1F915F-93C9-4FE5-8280-34A019C6EC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GB" dirty="0">
                <a:sym typeface="Comic Sans MS"/>
              </a:rPr>
              <a:t> Choose the correct answer </a:t>
            </a:r>
          </a:p>
        </p:txBody>
      </p:sp>
      <p:sp>
        <p:nvSpPr>
          <p:cNvPr id="10" name="Rectangle 9">
            <a:extLst>
              <a:ext uri="{FF2B5EF4-FFF2-40B4-BE49-F238E27FC236}">
                <a16:creationId xmlns:a16="http://schemas.microsoft.com/office/drawing/2014/main" id="{F655F10E-8E9E-4532-B54A-F56A736833C5}"/>
              </a:ext>
            </a:extLst>
          </p:cNvPr>
          <p:cNvSpPr/>
          <p:nvPr/>
        </p:nvSpPr>
        <p:spPr>
          <a:xfrm>
            <a:off x="88491" y="1481931"/>
            <a:ext cx="6007509" cy="1229504"/>
          </a:xfrm>
          <a:prstGeom prst="rect">
            <a:avLst/>
          </a:prstGeom>
          <a:noFill/>
        </p:spPr>
        <p:txBody>
          <a:bodyPr wrap="square">
            <a:spAutoFit/>
          </a:bodyPr>
          <a:lstStyle/>
          <a:p>
            <a:pPr marL="457200">
              <a:lnSpc>
                <a:spcPct val="120000"/>
              </a:lnSpc>
            </a:pPr>
            <a:r>
              <a:rPr lang="en-US" sz="3200" b="1" dirty="0">
                <a:solidFill>
                  <a:schemeClr val="tx1">
                    <a:lumMod val="65000"/>
                    <a:lumOff val="35000"/>
                  </a:schemeClr>
                </a:solidFill>
                <a:latin typeface="+mn-lt"/>
                <a:cs typeface="Calibri" panose="020F0502020204030204" pitchFamily="34" charset="0"/>
              </a:rPr>
              <a:t>Are the two marked angles vertically opposite? </a:t>
            </a:r>
          </a:p>
        </p:txBody>
      </p:sp>
    </p:spTree>
    <p:custDataLst>
      <p:tags r:id="rId1"/>
    </p:custDataLst>
    <p:extLst>
      <p:ext uri="{BB962C8B-B14F-4D97-AF65-F5344CB8AC3E}">
        <p14:creationId xmlns:p14="http://schemas.microsoft.com/office/powerpoint/2010/main" val="50619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21"/>
                                        </p:tgtEl>
                                        <p:attrNameLst>
                                          <p:attrName>stroke.color</p:attrName>
                                        </p:attrNameLst>
                                      </p:cBhvr>
                                      <p:to>
                                        <a:srgbClr val="FFFFFF"/>
                                      </p:to>
                                    </p:animClr>
                                    <p:set>
                                      <p:cBhvr>
                                        <p:cTn id="7" dur="500" fill="hold"/>
                                        <p:tgtEl>
                                          <p:spTgt spid="21"/>
                                        </p:tgtEl>
                                        <p:attrNameLst>
                                          <p:attrName>stroke.on</p:attrName>
                                        </p:attrNameLst>
                                      </p:cBhvr>
                                      <p:to>
                                        <p:strVal val="true"/>
                                      </p:to>
                                    </p:set>
                                  </p:childTnLst>
                                </p:cTn>
                              </p:par>
                              <p:par>
                                <p:cTn id="8" presetID="1" presetClass="emph" presetSubtype="2" fill="hold" nodeType="withEffect">
                                  <p:stCondLst>
                                    <p:cond delay="0"/>
                                  </p:stCondLst>
                                  <p:childTnLst>
                                    <p:animClr clrSpc="rgb" dir="cw">
                                      <p:cBhvr>
                                        <p:cTn id="9" dur="500" fill="hold"/>
                                        <p:tgtEl>
                                          <p:spTgt spid="21"/>
                                        </p:tgtEl>
                                        <p:attrNameLst>
                                          <p:attrName>fillcolor</p:attrName>
                                        </p:attrNameLst>
                                      </p:cBhvr>
                                      <p:to>
                                        <a:srgbClr val="74C274"/>
                                      </p:to>
                                    </p:animClr>
                                    <p:set>
                                      <p:cBhvr>
                                        <p:cTn id="10" dur="500" fill="hold"/>
                                        <p:tgtEl>
                                          <p:spTgt spid="21"/>
                                        </p:tgtEl>
                                        <p:attrNameLst>
                                          <p:attrName>fill.type</p:attrName>
                                        </p:attrNameLst>
                                      </p:cBhvr>
                                      <p:to>
                                        <p:strVal val="solid"/>
                                      </p:to>
                                    </p:set>
                                    <p:set>
                                      <p:cBhvr>
                                        <p:cTn id="11" dur="500" fill="hold"/>
                                        <p:tgtEl>
                                          <p:spTgt spid="21"/>
                                        </p:tgtEl>
                                        <p:attrNameLst>
                                          <p:attrName>fill.on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0E614E18-1F0D-40C1-92AC-B68BCF6E9736}"/>
              </a:ext>
            </a:extLst>
          </p:cNvPr>
          <p:cNvSpPr txBox="1">
            <a:spLocks/>
          </p:cNvSpPr>
          <p:nvPr/>
        </p:nvSpPr>
        <p:spPr>
          <a:xfrm flipH="1">
            <a:off x="9740590" y="3526389"/>
            <a:ext cx="353612"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a</a:t>
            </a:r>
          </a:p>
        </p:txBody>
      </p:sp>
      <p:sp>
        <p:nvSpPr>
          <p:cNvPr id="9" name="Subtitle 2">
            <a:extLst>
              <a:ext uri="{FF2B5EF4-FFF2-40B4-BE49-F238E27FC236}">
                <a16:creationId xmlns:a16="http://schemas.microsoft.com/office/drawing/2014/main" id="{D7AF3D63-107D-480A-A016-CF6DBD936CBA}"/>
              </a:ext>
            </a:extLst>
          </p:cNvPr>
          <p:cNvSpPr txBox="1">
            <a:spLocks/>
          </p:cNvSpPr>
          <p:nvPr/>
        </p:nvSpPr>
        <p:spPr>
          <a:xfrm flipH="1">
            <a:off x="9672155" y="4315714"/>
            <a:ext cx="656155"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b</a:t>
            </a:r>
          </a:p>
        </p:txBody>
      </p:sp>
      <p:sp>
        <p:nvSpPr>
          <p:cNvPr id="21" name="Rectangle: Rounded Corners 20">
            <a:extLst>
              <a:ext uri="{FF2B5EF4-FFF2-40B4-BE49-F238E27FC236}">
                <a16:creationId xmlns:a16="http://schemas.microsoft.com/office/drawing/2014/main" id="{6A90A1EB-D8E5-4F9A-BFE6-77ECE92833BC}"/>
              </a:ext>
            </a:extLst>
          </p:cNvPr>
          <p:cNvSpPr/>
          <p:nvPr/>
        </p:nvSpPr>
        <p:spPr>
          <a:xfrm>
            <a:off x="723900" y="3238500"/>
            <a:ext cx="182880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Yes</a:t>
            </a:r>
          </a:p>
        </p:txBody>
      </p:sp>
      <p:sp>
        <p:nvSpPr>
          <p:cNvPr id="22" name="Rectangle: Rounded Corners 21">
            <a:extLst>
              <a:ext uri="{FF2B5EF4-FFF2-40B4-BE49-F238E27FC236}">
                <a16:creationId xmlns:a16="http://schemas.microsoft.com/office/drawing/2014/main" id="{91FBEBB7-D7B7-429C-9E7C-E02086B233D4}"/>
              </a:ext>
            </a:extLst>
          </p:cNvPr>
          <p:cNvSpPr/>
          <p:nvPr/>
        </p:nvSpPr>
        <p:spPr>
          <a:xfrm>
            <a:off x="723900" y="4648200"/>
            <a:ext cx="182880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No</a:t>
            </a:r>
          </a:p>
        </p:txBody>
      </p:sp>
      <p:sp>
        <p:nvSpPr>
          <p:cNvPr id="10" name="Google Shape;222;p10">
            <a:extLst>
              <a:ext uri="{FF2B5EF4-FFF2-40B4-BE49-F238E27FC236}">
                <a16:creationId xmlns:a16="http://schemas.microsoft.com/office/drawing/2014/main" id="{9542C7BB-C8E4-44F0-80C0-3CB1B5A7C71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GB" dirty="0">
                <a:sym typeface="Comic Sans MS"/>
              </a:rPr>
              <a:t> Choose the correct answer </a:t>
            </a:r>
          </a:p>
        </p:txBody>
      </p:sp>
      <p:sp>
        <p:nvSpPr>
          <p:cNvPr id="11" name="Rectangle 10">
            <a:extLst>
              <a:ext uri="{FF2B5EF4-FFF2-40B4-BE49-F238E27FC236}">
                <a16:creationId xmlns:a16="http://schemas.microsoft.com/office/drawing/2014/main" id="{1BC44392-8812-4042-9A0A-24EFF2AE5102}"/>
              </a:ext>
            </a:extLst>
          </p:cNvPr>
          <p:cNvSpPr/>
          <p:nvPr/>
        </p:nvSpPr>
        <p:spPr>
          <a:xfrm>
            <a:off x="88492" y="1481931"/>
            <a:ext cx="5879172" cy="1229504"/>
          </a:xfrm>
          <a:prstGeom prst="rect">
            <a:avLst/>
          </a:prstGeom>
          <a:noFill/>
        </p:spPr>
        <p:txBody>
          <a:bodyPr wrap="square">
            <a:spAutoFit/>
          </a:bodyPr>
          <a:lstStyle/>
          <a:p>
            <a:pPr marL="457200">
              <a:lnSpc>
                <a:spcPct val="120000"/>
              </a:lnSpc>
            </a:pPr>
            <a:r>
              <a:rPr lang="en-US" sz="3200" b="1" dirty="0">
                <a:solidFill>
                  <a:schemeClr val="tx1">
                    <a:lumMod val="65000"/>
                    <a:lumOff val="35000"/>
                  </a:schemeClr>
                </a:solidFill>
                <a:latin typeface="+mn-lt"/>
                <a:cs typeface="Calibri" panose="020F0502020204030204" pitchFamily="34" charset="0"/>
              </a:rPr>
              <a:t>Are the two marked angles vertically opposite? </a:t>
            </a:r>
          </a:p>
        </p:txBody>
      </p:sp>
      <p:grpSp>
        <p:nvGrpSpPr>
          <p:cNvPr id="36" name="Group 35">
            <a:extLst>
              <a:ext uri="{FF2B5EF4-FFF2-40B4-BE49-F238E27FC236}">
                <a16:creationId xmlns:a16="http://schemas.microsoft.com/office/drawing/2014/main" id="{6586266C-F330-4651-9FEA-DB191248B01E}"/>
              </a:ext>
            </a:extLst>
          </p:cNvPr>
          <p:cNvGrpSpPr/>
          <p:nvPr/>
        </p:nvGrpSpPr>
        <p:grpSpPr>
          <a:xfrm>
            <a:off x="6353937" y="3036330"/>
            <a:ext cx="5662571" cy="1891966"/>
            <a:chOff x="7039737" y="3229845"/>
            <a:chExt cx="4428363" cy="1479595"/>
          </a:xfrm>
        </p:grpSpPr>
        <p:sp>
          <p:nvSpPr>
            <p:cNvPr id="24" name="Freeform: Shape 23">
              <a:extLst>
                <a:ext uri="{FF2B5EF4-FFF2-40B4-BE49-F238E27FC236}">
                  <a16:creationId xmlns:a16="http://schemas.microsoft.com/office/drawing/2014/main" id="{8EE34BD6-B232-4A11-B858-2FF4C655F01E}"/>
                </a:ext>
              </a:extLst>
            </p:cNvPr>
            <p:cNvSpPr/>
            <p:nvPr/>
          </p:nvSpPr>
          <p:spPr>
            <a:xfrm rot="2408591">
              <a:off x="9380520" y="4105350"/>
              <a:ext cx="227576" cy="140113"/>
            </a:xfrm>
            <a:custGeom>
              <a:avLst/>
              <a:gdLst>
                <a:gd name="connsiteX0" fmla="*/ 427101 w 441797"/>
                <a:gd name="connsiteY0" fmla="*/ 225782 h 225781"/>
                <a:gd name="connsiteX1" fmla="*/ 427159 w 441797"/>
                <a:gd name="connsiteY1" fmla="*/ 0 h 225781"/>
                <a:gd name="connsiteX2" fmla="*/ 0 w 441797"/>
                <a:gd name="connsiteY2" fmla="*/ 112784 h 225781"/>
              </a:gdLst>
              <a:ahLst/>
              <a:cxnLst>
                <a:cxn ang="0">
                  <a:pos x="connsiteX0" y="connsiteY0"/>
                </a:cxn>
                <a:cxn ang="0">
                  <a:pos x="connsiteX1" y="connsiteY1"/>
                </a:cxn>
                <a:cxn ang="0">
                  <a:pos x="connsiteX2" y="connsiteY2"/>
                </a:cxn>
              </a:cxnLst>
              <a:rect l="l" t="t" r="r" b="b"/>
              <a:pathLst>
                <a:path w="441797" h="225781">
                  <a:moveTo>
                    <a:pt x="427101" y="225782"/>
                  </a:moveTo>
                  <a:cubicBezTo>
                    <a:pt x="446680" y="151795"/>
                    <a:pt x="446694" y="73994"/>
                    <a:pt x="427159" y="0"/>
                  </a:cubicBezTo>
                  <a:lnTo>
                    <a:pt x="0" y="112784"/>
                  </a:lnTo>
                  <a:close/>
                </a:path>
              </a:pathLst>
            </a:custGeom>
            <a:solidFill>
              <a:srgbClr val="009900">
                <a:alpha val="42000"/>
              </a:srgbClr>
            </a:solidFill>
            <a:ln w="4483"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8566E871-F3DE-4025-B5A5-3983647EFD5D}"/>
                </a:ext>
              </a:extLst>
            </p:cNvPr>
            <p:cNvSpPr/>
            <p:nvPr/>
          </p:nvSpPr>
          <p:spPr>
            <a:xfrm rot="2408591">
              <a:off x="9259123" y="3846652"/>
              <a:ext cx="440042" cy="274168"/>
            </a:xfrm>
            <a:custGeom>
              <a:avLst/>
              <a:gdLst>
                <a:gd name="connsiteX0" fmla="*/ 854260 w 854260"/>
                <a:gd name="connsiteY0" fmla="*/ 329016 h 441800"/>
                <a:gd name="connsiteX1" fmla="*/ 427211 w 854260"/>
                <a:gd name="connsiteY1" fmla="*/ 0 h 441800"/>
                <a:gd name="connsiteX2" fmla="*/ 0 w 854260"/>
                <a:gd name="connsiteY2" fmla="*/ 328802 h 441800"/>
                <a:gd name="connsiteX3" fmla="*/ 427101 w 854260"/>
                <a:gd name="connsiteY3" fmla="*/ 441800 h 441800"/>
              </a:gdLst>
              <a:ahLst/>
              <a:cxnLst>
                <a:cxn ang="0">
                  <a:pos x="connsiteX0" y="connsiteY0"/>
                </a:cxn>
                <a:cxn ang="0">
                  <a:pos x="connsiteX1" y="connsiteY1"/>
                </a:cxn>
                <a:cxn ang="0">
                  <a:pos x="connsiteX2" y="connsiteY2"/>
                </a:cxn>
                <a:cxn ang="0">
                  <a:pos x="connsiteX3" y="connsiteY3"/>
                </a:cxn>
              </a:cxnLst>
              <a:rect l="l" t="t" r="r" b="b"/>
              <a:pathLst>
                <a:path w="854260" h="441800">
                  <a:moveTo>
                    <a:pt x="854260" y="329016"/>
                  </a:moveTo>
                  <a:cubicBezTo>
                    <a:pt x="803070" y="135139"/>
                    <a:pt x="627735" y="51"/>
                    <a:pt x="427211" y="0"/>
                  </a:cubicBezTo>
                  <a:cubicBezTo>
                    <a:pt x="226694" y="-51"/>
                    <a:pt x="51286" y="134948"/>
                    <a:pt x="0" y="328802"/>
                  </a:cubicBezTo>
                  <a:lnTo>
                    <a:pt x="427101" y="441800"/>
                  </a:lnTo>
                  <a:close/>
                </a:path>
              </a:pathLst>
            </a:custGeom>
            <a:solidFill>
              <a:srgbClr val="0000FF">
                <a:alpha val="40000"/>
              </a:srgbClr>
            </a:solidFill>
            <a:ln w="4483"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817D7E1-ED2B-4383-AEF0-28F488ACEE60}"/>
                </a:ext>
              </a:extLst>
            </p:cNvPr>
            <p:cNvSpPr/>
            <p:nvPr/>
          </p:nvSpPr>
          <p:spPr>
            <a:xfrm rot="2408591">
              <a:off x="7039737" y="3320804"/>
              <a:ext cx="4365674" cy="1388636"/>
            </a:xfrm>
            <a:custGeom>
              <a:avLst/>
              <a:gdLst>
                <a:gd name="connsiteX0" fmla="*/ 0 w 8475148"/>
                <a:gd name="connsiteY0" fmla="*/ 2237681 h 2237680"/>
                <a:gd name="connsiteX1" fmla="*/ 8475149 w 8475148"/>
                <a:gd name="connsiteY1" fmla="*/ 0 h 2237680"/>
              </a:gdLst>
              <a:ahLst/>
              <a:cxnLst>
                <a:cxn ang="0">
                  <a:pos x="connsiteX0" y="connsiteY0"/>
                </a:cxn>
                <a:cxn ang="0">
                  <a:pos x="connsiteX1" y="connsiteY1"/>
                </a:cxn>
              </a:cxnLst>
              <a:rect l="l" t="t" r="r" b="b"/>
              <a:pathLst>
                <a:path w="8475148" h="2237680">
                  <a:moveTo>
                    <a:pt x="0" y="2237681"/>
                  </a:moveTo>
                  <a:lnTo>
                    <a:pt x="8475149" y="0"/>
                  </a:lnTo>
                </a:path>
              </a:pathLst>
            </a:custGeom>
            <a:noFill/>
            <a:ln w="11207" cap="rnd">
              <a:solidFill>
                <a:srgbClr val="616161">
                  <a:alpha val="80000"/>
                </a:srgbClr>
              </a:solidFill>
              <a:prstDash val="solid"/>
              <a:round/>
            </a:ln>
          </p:spPr>
          <p:txBody>
            <a:bodyPr rtlCol="0" anchor="ctr"/>
            <a:lstStyle/>
            <a:p>
              <a:endParaRPr lang="en-US"/>
            </a:p>
          </p:txBody>
        </p:sp>
        <p:sp>
          <p:nvSpPr>
            <p:cNvPr id="33" name="Freeform: Shape 32">
              <a:extLst>
                <a:ext uri="{FF2B5EF4-FFF2-40B4-BE49-F238E27FC236}">
                  <a16:creationId xmlns:a16="http://schemas.microsoft.com/office/drawing/2014/main" id="{853E5D33-3041-4365-802C-305DCDD10502}"/>
                </a:ext>
              </a:extLst>
            </p:cNvPr>
            <p:cNvSpPr/>
            <p:nvPr/>
          </p:nvSpPr>
          <p:spPr>
            <a:xfrm rot="2408591">
              <a:off x="7102426" y="3229845"/>
              <a:ext cx="4365674" cy="1391456"/>
            </a:xfrm>
            <a:custGeom>
              <a:avLst/>
              <a:gdLst>
                <a:gd name="connsiteX0" fmla="*/ 0 w 8475148"/>
                <a:gd name="connsiteY0" fmla="*/ 0 h 2242224"/>
                <a:gd name="connsiteX1" fmla="*/ 8475149 w 8475148"/>
                <a:gd name="connsiteY1" fmla="*/ 2242224 h 2242224"/>
              </a:gdLst>
              <a:ahLst/>
              <a:cxnLst>
                <a:cxn ang="0">
                  <a:pos x="connsiteX0" y="connsiteY0"/>
                </a:cxn>
                <a:cxn ang="0">
                  <a:pos x="connsiteX1" y="connsiteY1"/>
                </a:cxn>
              </a:cxnLst>
              <a:rect l="l" t="t" r="r" b="b"/>
              <a:pathLst>
                <a:path w="8475148" h="2242224">
                  <a:moveTo>
                    <a:pt x="0" y="0"/>
                  </a:moveTo>
                  <a:lnTo>
                    <a:pt x="8475149" y="2242224"/>
                  </a:lnTo>
                </a:path>
              </a:pathLst>
            </a:custGeom>
            <a:noFill/>
            <a:ln w="11207" cap="rnd">
              <a:solidFill>
                <a:srgbClr val="616161">
                  <a:alpha val="80000"/>
                </a:srgbClr>
              </a:solidFill>
              <a:prstDash val="solid"/>
              <a:round/>
            </a:ln>
          </p:spPr>
          <p:txBody>
            <a:bodyPr rtlCol="0" anchor="ctr"/>
            <a:lstStyle/>
            <a:p>
              <a:endParaRPr lang="en-US"/>
            </a:p>
          </p:txBody>
        </p:sp>
        <p:sp>
          <p:nvSpPr>
            <p:cNvPr id="34" name="Freeform: Shape 33">
              <a:extLst>
                <a:ext uri="{FF2B5EF4-FFF2-40B4-BE49-F238E27FC236}">
                  <a16:creationId xmlns:a16="http://schemas.microsoft.com/office/drawing/2014/main" id="{D9D0C83D-0606-4FA8-8B43-CCCD4E391BE5}"/>
                </a:ext>
              </a:extLst>
            </p:cNvPr>
            <p:cNvSpPr/>
            <p:nvPr/>
          </p:nvSpPr>
          <p:spPr>
            <a:xfrm rot="2408591">
              <a:off x="9375546" y="4071370"/>
              <a:ext cx="37929" cy="45694"/>
            </a:xfrm>
            <a:custGeom>
              <a:avLst/>
              <a:gdLst>
                <a:gd name="connsiteX0" fmla="*/ 73633 w 73632"/>
                <a:gd name="connsiteY0" fmla="*/ 36817 h 73633"/>
                <a:gd name="connsiteX1" fmla="*/ 36816 w 73632"/>
                <a:gd name="connsiteY1" fmla="*/ 73633 h 73633"/>
                <a:gd name="connsiteX2" fmla="*/ 0 w 73632"/>
                <a:gd name="connsiteY2" fmla="*/ 36817 h 73633"/>
                <a:gd name="connsiteX3" fmla="*/ 36816 w 73632"/>
                <a:gd name="connsiteY3" fmla="*/ 0 h 73633"/>
                <a:gd name="connsiteX4" fmla="*/ 73633 w 73632"/>
                <a:gd name="connsiteY4" fmla="*/ 36817 h 73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32" h="73633">
                  <a:moveTo>
                    <a:pt x="73633" y="36817"/>
                  </a:moveTo>
                  <a:cubicBezTo>
                    <a:pt x="73633" y="57147"/>
                    <a:pt x="57146" y="73633"/>
                    <a:pt x="36816" y="73633"/>
                  </a:cubicBezTo>
                  <a:cubicBezTo>
                    <a:pt x="16487" y="73633"/>
                    <a:pt x="0" y="57147"/>
                    <a:pt x="0" y="36817"/>
                  </a:cubicBezTo>
                  <a:cubicBezTo>
                    <a:pt x="0" y="16487"/>
                    <a:pt x="16487" y="0"/>
                    <a:pt x="36816" y="0"/>
                  </a:cubicBezTo>
                  <a:cubicBezTo>
                    <a:pt x="57146" y="0"/>
                    <a:pt x="73633" y="16487"/>
                    <a:pt x="73633" y="36817"/>
                  </a:cubicBezTo>
                  <a:close/>
                </a:path>
              </a:pathLst>
            </a:custGeom>
            <a:solidFill>
              <a:srgbClr val="808080"/>
            </a:solidFill>
            <a:ln w="4483"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3391196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22"/>
                                        </p:tgtEl>
                                        <p:attrNameLst>
                                          <p:attrName>stroke.color</p:attrName>
                                        </p:attrNameLst>
                                      </p:cBhvr>
                                      <p:to>
                                        <a:srgbClr val="FFFFFF"/>
                                      </p:to>
                                    </p:animClr>
                                    <p:set>
                                      <p:cBhvr>
                                        <p:cTn id="7" dur="500" fill="hold"/>
                                        <p:tgtEl>
                                          <p:spTgt spid="22"/>
                                        </p:tgtEl>
                                        <p:attrNameLst>
                                          <p:attrName>stroke.on</p:attrName>
                                        </p:attrNameLst>
                                      </p:cBhvr>
                                      <p:to>
                                        <p:strVal val="true"/>
                                      </p:to>
                                    </p:set>
                                  </p:childTnLst>
                                </p:cTn>
                              </p:par>
                              <p:par>
                                <p:cTn id="8" presetID="1" presetClass="emph" presetSubtype="2" fill="hold" nodeType="withEffect">
                                  <p:stCondLst>
                                    <p:cond delay="0"/>
                                  </p:stCondLst>
                                  <p:childTnLst>
                                    <p:animClr clrSpc="rgb" dir="cw">
                                      <p:cBhvr>
                                        <p:cTn id="9" dur="500" fill="hold"/>
                                        <p:tgtEl>
                                          <p:spTgt spid="22"/>
                                        </p:tgtEl>
                                        <p:attrNameLst>
                                          <p:attrName>fillcolor</p:attrName>
                                        </p:attrNameLst>
                                      </p:cBhvr>
                                      <p:to>
                                        <a:srgbClr val="74C274"/>
                                      </p:to>
                                    </p:animClr>
                                    <p:set>
                                      <p:cBhvr>
                                        <p:cTn id="10" dur="500" fill="hold"/>
                                        <p:tgtEl>
                                          <p:spTgt spid="22"/>
                                        </p:tgtEl>
                                        <p:attrNameLst>
                                          <p:attrName>fill.type</p:attrName>
                                        </p:attrNameLst>
                                      </p:cBhvr>
                                      <p:to>
                                        <p:strVal val="solid"/>
                                      </p:to>
                                    </p:set>
                                    <p:set>
                                      <p:cBhvr>
                                        <p:cTn id="11" dur="500" fill="hold"/>
                                        <p:tgtEl>
                                          <p:spTgt spid="22"/>
                                        </p:tgtEl>
                                        <p:attrNameLst>
                                          <p:attrName>fill.on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22"/>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0D007996-54EA-4203-8715-587D77923E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26878" t="26998" r="30144" b="31741"/>
          <a:stretch/>
        </p:blipFill>
        <p:spPr>
          <a:xfrm>
            <a:off x="6384992" y="2112913"/>
            <a:ext cx="5120640" cy="3386535"/>
          </a:xfrm>
          <a:prstGeom prst="rect">
            <a:avLst/>
          </a:prstGeom>
        </p:spPr>
      </p:pic>
      <p:sp>
        <p:nvSpPr>
          <p:cNvPr id="10" name="Subtitle 2">
            <a:extLst>
              <a:ext uri="{FF2B5EF4-FFF2-40B4-BE49-F238E27FC236}">
                <a16:creationId xmlns:a16="http://schemas.microsoft.com/office/drawing/2014/main" id="{34C226E4-BDD2-42A9-BDA1-E03CC81230BD}"/>
              </a:ext>
            </a:extLst>
          </p:cNvPr>
          <p:cNvSpPr txBox="1">
            <a:spLocks/>
          </p:cNvSpPr>
          <p:nvPr/>
        </p:nvSpPr>
        <p:spPr>
          <a:xfrm flipH="1">
            <a:off x="7167094" y="3947069"/>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a</a:t>
            </a:r>
          </a:p>
        </p:txBody>
      </p:sp>
      <p:sp>
        <p:nvSpPr>
          <p:cNvPr id="12" name="Subtitle 2">
            <a:extLst>
              <a:ext uri="{FF2B5EF4-FFF2-40B4-BE49-F238E27FC236}">
                <a16:creationId xmlns:a16="http://schemas.microsoft.com/office/drawing/2014/main" id="{B71BABA1-E348-4389-A4B2-5DC3C52F574D}"/>
              </a:ext>
            </a:extLst>
          </p:cNvPr>
          <p:cNvSpPr txBox="1">
            <a:spLocks/>
          </p:cNvSpPr>
          <p:nvPr/>
        </p:nvSpPr>
        <p:spPr>
          <a:xfrm flipH="1">
            <a:off x="9503325" y="4271140"/>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b</a:t>
            </a:r>
          </a:p>
        </p:txBody>
      </p:sp>
      <p:sp>
        <p:nvSpPr>
          <p:cNvPr id="16" name="Rectangle: Rounded Corners 15">
            <a:extLst>
              <a:ext uri="{FF2B5EF4-FFF2-40B4-BE49-F238E27FC236}">
                <a16:creationId xmlns:a16="http://schemas.microsoft.com/office/drawing/2014/main" id="{F76CCA99-86D3-4F68-B6CB-C2C01D6A3038}"/>
              </a:ext>
            </a:extLst>
          </p:cNvPr>
          <p:cNvSpPr/>
          <p:nvPr/>
        </p:nvSpPr>
        <p:spPr>
          <a:xfrm>
            <a:off x="723900" y="3238500"/>
            <a:ext cx="182880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Yes</a:t>
            </a:r>
          </a:p>
        </p:txBody>
      </p:sp>
      <p:sp>
        <p:nvSpPr>
          <p:cNvPr id="17" name="Rectangle: Rounded Corners 16">
            <a:extLst>
              <a:ext uri="{FF2B5EF4-FFF2-40B4-BE49-F238E27FC236}">
                <a16:creationId xmlns:a16="http://schemas.microsoft.com/office/drawing/2014/main" id="{90218D5D-C8DB-456F-BD31-6B82AB4BBDD8}"/>
              </a:ext>
            </a:extLst>
          </p:cNvPr>
          <p:cNvSpPr/>
          <p:nvPr/>
        </p:nvSpPr>
        <p:spPr>
          <a:xfrm>
            <a:off x="723900" y="4652788"/>
            <a:ext cx="182880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No</a:t>
            </a:r>
          </a:p>
        </p:txBody>
      </p:sp>
      <p:sp>
        <p:nvSpPr>
          <p:cNvPr id="9" name="Google Shape;222;p10">
            <a:extLst>
              <a:ext uri="{FF2B5EF4-FFF2-40B4-BE49-F238E27FC236}">
                <a16:creationId xmlns:a16="http://schemas.microsoft.com/office/drawing/2014/main" id="{CEFB9159-5431-4ED1-B834-C78B4A09214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GB" dirty="0">
                <a:sym typeface="Comic Sans MS"/>
              </a:rPr>
              <a:t> Choose the correct answer </a:t>
            </a:r>
          </a:p>
        </p:txBody>
      </p:sp>
      <p:sp>
        <p:nvSpPr>
          <p:cNvPr id="11" name="Rectangle 10">
            <a:extLst>
              <a:ext uri="{FF2B5EF4-FFF2-40B4-BE49-F238E27FC236}">
                <a16:creationId xmlns:a16="http://schemas.microsoft.com/office/drawing/2014/main" id="{3E3F8395-2976-463A-B689-82A1DB17CF9D}"/>
              </a:ext>
            </a:extLst>
          </p:cNvPr>
          <p:cNvSpPr/>
          <p:nvPr/>
        </p:nvSpPr>
        <p:spPr>
          <a:xfrm>
            <a:off x="88491" y="1481931"/>
            <a:ext cx="6007509" cy="1229504"/>
          </a:xfrm>
          <a:prstGeom prst="rect">
            <a:avLst/>
          </a:prstGeom>
          <a:noFill/>
        </p:spPr>
        <p:txBody>
          <a:bodyPr wrap="square">
            <a:spAutoFit/>
          </a:bodyPr>
          <a:lstStyle/>
          <a:p>
            <a:pPr marL="457200">
              <a:lnSpc>
                <a:spcPct val="120000"/>
              </a:lnSpc>
            </a:pPr>
            <a:r>
              <a:rPr lang="en-US" sz="3200" b="1" dirty="0">
                <a:solidFill>
                  <a:schemeClr val="tx1">
                    <a:lumMod val="65000"/>
                    <a:lumOff val="35000"/>
                  </a:schemeClr>
                </a:solidFill>
                <a:latin typeface="+mn-lt"/>
                <a:cs typeface="Calibri" panose="020F0502020204030204" pitchFamily="34" charset="0"/>
              </a:rPr>
              <a:t>Are the two marked angles vertically opposite? </a:t>
            </a:r>
          </a:p>
        </p:txBody>
      </p:sp>
    </p:spTree>
    <p:custDataLst>
      <p:tags r:id="rId1"/>
    </p:custDataLst>
    <p:extLst>
      <p:ext uri="{BB962C8B-B14F-4D97-AF65-F5344CB8AC3E}">
        <p14:creationId xmlns:p14="http://schemas.microsoft.com/office/powerpoint/2010/main" val="50393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17"/>
                                        </p:tgtEl>
                                        <p:attrNameLst>
                                          <p:attrName>stroke.color</p:attrName>
                                        </p:attrNameLst>
                                      </p:cBhvr>
                                      <p:to>
                                        <a:srgbClr val="FFFFFF"/>
                                      </p:to>
                                    </p:animClr>
                                    <p:set>
                                      <p:cBhvr>
                                        <p:cTn id="7" dur="500" fill="hold"/>
                                        <p:tgtEl>
                                          <p:spTgt spid="17"/>
                                        </p:tgtEl>
                                        <p:attrNameLst>
                                          <p:attrName>stroke.on</p:attrName>
                                        </p:attrNameLst>
                                      </p:cBhvr>
                                      <p:to>
                                        <p:strVal val="true"/>
                                      </p:to>
                                    </p:set>
                                  </p:childTnLst>
                                </p:cTn>
                              </p:par>
                              <p:par>
                                <p:cTn id="8" presetID="1" presetClass="emph" presetSubtype="2" fill="hold" nodeType="withEffect">
                                  <p:stCondLst>
                                    <p:cond delay="0"/>
                                  </p:stCondLst>
                                  <p:childTnLst>
                                    <p:animClr clrSpc="rgb" dir="cw">
                                      <p:cBhvr>
                                        <p:cTn id="9" dur="500" fill="hold"/>
                                        <p:tgtEl>
                                          <p:spTgt spid="17"/>
                                        </p:tgtEl>
                                        <p:attrNameLst>
                                          <p:attrName>fillcolor</p:attrName>
                                        </p:attrNameLst>
                                      </p:cBhvr>
                                      <p:to>
                                        <a:srgbClr val="74C274"/>
                                      </p:to>
                                    </p:animClr>
                                    <p:set>
                                      <p:cBhvr>
                                        <p:cTn id="10" dur="500" fill="hold"/>
                                        <p:tgtEl>
                                          <p:spTgt spid="17"/>
                                        </p:tgtEl>
                                        <p:attrNameLst>
                                          <p:attrName>fill.type</p:attrName>
                                        </p:attrNameLst>
                                      </p:cBhvr>
                                      <p:to>
                                        <p:strVal val="solid"/>
                                      </p:to>
                                    </p:set>
                                    <p:set>
                                      <p:cBhvr>
                                        <p:cTn id="11" dur="500" fill="hold"/>
                                        <p:tgtEl>
                                          <p:spTgt spid="17"/>
                                        </p:tgtEl>
                                        <p:attrNameLst>
                                          <p:attrName>fill.on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17"/>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Complete</a:t>
            </a:r>
            <a:endParaRPr lang="en-GB" dirty="0">
              <a:sym typeface="Comic Sans MS"/>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EB7C444-0F78-4201-ADEC-427AD6B913F2}"/>
                  </a:ext>
                </a:extLst>
              </p:cNvPr>
              <p:cNvSpPr txBox="1"/>
              <p:nvPr/>
            </p:nvSpPr>
            <p:spPr>
              <a:xfrm>
                <a:off x="0" y="1608904"/>
                <a:ext cx="10291502" cy="611578"/>
              </a:xfrm>
              <a:prstGeom prst="rect">
                <a:avLst/>
              </a:prstGeom>
              <a:noFill/>
            </p:spPr>
            <p:txBody>
              <a:bodyPr wrap="square">
                <a:spAutoFit/>
              </a:bodyPr>
              <a:lstStyle>
                <a:defPPr marR="0" lvl="0" algn="l" rtl="0">
                  <a:lnSpc>
                    <a:spcPct val="100000"/>
                  </a:lnSpc>
                  <a:spcBef>
                    <a:spcPts val="0"/>
                  </a:spcBef>
                  <a:spcAft>
                    <a:spcPts val="0"/>
                  </a:spcAft>
                </a:defPPr>
                <a:lvl1pPr marL="457200">
                  <a:defRPr sz="3200" b="1">
                    <a:solidFill>
                      <a:schemeClr val="tx1">
                        <a:lumMod val="65000"/>
                        <a:lumOff val="35000"/>
                      </a:schemeClr>
                    </a:solidFill>
                    <a:latin typeface="+mn-lt"/>
                    <a:cs typeface="Calibri" panose="020F0502020204030204" pitchFamily="34" charset="0"/>
                  </a:defRPr>
                </a:lvl1pPr>
              </a:lstStyle>
              <a:p>
                <a:pPr marL="365760"/>
                <a:r>
                  <a:rPr lang="en-US" dirty="0"/>
                  <a:t> </a:t>
                </a:r>
                <a14:m>
                  <m:oMath xmlns:m="http://schemas.openxmlformats.org/officeDocument/2006/math">
                    <m:acc>
                      <m:accPr>
                        <m:chr m:val="̂"/>
                        <m:ctrlPr>
                          <a:rPr lang="en-US" i="1">
                            <a:latin typeface="Cambria Math" panose="02040503050406030204" pitchFamily="18" charset="0"/>
                          </a:rPr>
                        </m:ctrlPr>
                      </m:accPr>
                      <m:e>
                        <m:r>
                          <a:rPr lang="en-US">
                            <a:latin typeface="Cambria Math" panose="02040503050406030204" pitchFamily="18" charset="0"/>
                          </a:rPr>
                          <m:t>𝒎𝑶𝒅</m:t>
                        </m:r>
                      </m:e>
                    </m:acc>
                  </m:oMath>
                </a14:m>
                <a:r>
                  <a:rPr lang="en-US" dirty="0"/>
                  <a:t> and         are vertically opposite angles.</a:t>
                </a:r>
              </a:p>
            </p:txBody>
          </p:sp>
        </mc:Choice>
        <mc:Fallback xmlns="">
          <p:sp>
            <p:nvSpPr>
              <p:cNvPr id="22" name="TextBox 21">
                <a:extLst>
                  <a:ext uri="{FF2B5EF4-FFF2-40B4-BE49-F238E27FC236}">
                    <a16:creationId xmlns:a16="http://schemas.microsoft.com/office/drawing/2014/main" id="{4EB7C444-0F78-4201-ADEC-427AD6B913F2}"/>
                  </a:ext>
                </a:extLst>
              </p:cNvPr>
              <p:cNvSpPr txBox="1">
                <a:spLocks noRot="1" noChangeAspect="1" noMove="1" noResize="1" noEditPoints="1" noAdjustHandles="1" noChangeArrowheads="1" noChangeShapeType="1" noTextEdit="1"/>
              </p:cNvSpPr>
              <p:nvPr/>
            </p:nvSpPr>
            <p:spPr>
              <a:xfrm>
                <a:off x="0" y="1608904"/>
                <a:ext cx="10291502" cy="611578"/>
              </a:xfrm>
              <a:prstGeom prst="rect">
                <a:avLst/>
              </a:prstGeom>
              <a:blipFill>
                <a:blip r:embed="rId4"/>
                <a:stretch>
                  <a:fillRect t="-8000" b="-33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Rounded Corners 7">
                <a:extLst>
                  <a:ext uri="{FF2B5EF4-FFF2-40B4-BE49-F238E27FC236}">
                    <a16:creationId xmlns:a16="http://schemas.microsoft.com/office/drawing/2014/main" id="{B2143930-8C26-4FE9-AF48-AEDEEEBC59B9}"/>
                  </a:ext>
                </a:extLst>
              </p:cNvPr>
              <p:cNvSpPr/>
              <p:nvPr/>
            </p:nvSpPr>
            <p:spPr>
              <a:xfrm>
                <a:off x="2549914" y="1517512"/>
                <a:ext cx="1298714" cy="82296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dirty="0">
                    <a:solidFill>
                      <a:srgbClr val="595959"/>
                    </a:solidFill>
                    <a:latin typeface="+mj-lt"/>
                  </a:rPr>
                  <a:t> </a:t>
                </a:r>
                <a14:m>
                  <m:oMath xmlns:m="http://schemas.openxmlformats.org/officeDocument/2006/math">
                    <m:acc>
                      <m:accPr>
                        <m:chr m:val="̂"/>
                        <m:ctrlPr>
                          <a:rPr lang="en-US" sz="3200" i="1">
                            <a:solidFill>
                              <a:srgbClr val="595959"/>
                            </a:solidFill>
                            <a:latin typeface="Cambria Math" panose="02040503050406030204" pitchFamily="18" charset="0"/>
                          </a:rPr>
                        </m:ctrlPr>
                      </m:accPr>
                      <m:e>
                        <m:r>
                          <a:rPr lang="en-US" sz="3200">
                            <a:solidFill>
                              <a:srgbClr val="595959"/>
                            </a:solidFill>
                            <a:latin typeface="Cambria Math" panose="02040503050406030204" pitchFamily="18" charset="0"/>
                          </a:rPr>
                          <m:t>……</m:t>
                        </m:r>
                        <m:r>
                          <a:rPr lang="en-US" sz="3200" i="1">
                            <a:solidFill>
                              <a:srgbClr val="595959"/>
                            </a:solidFill>
                            <a:latin typeface="Cambria Math" panose="02040503050406030204" pitchFamily="18" charset="0"/>
                          </a:rPr>
                          <m:t>…</m:t>
                        </m:r>
                      </m:e>
                    </m:acc>
                  </m:oMath>
                </a14:m>
                <a:endParaRPr lang="en-US" sz="3200" dirty="0">
                  <a:solidFill>
                    <a:srgbClr val="595959"/>
                  </a:solidFill>
                  <a:latin typeface="+mj-lt"/>
                </a:endParaRPr>
              </a:p>
            </p:txBody>
          </p:sp>
        </mc:Choice>
        <mc:Fallback xmlns="">
          <p:sp>
            <p:nvSpPr>
              <p:cNvPr id="8" name="Rectangle: Rounded Corners 7">
                <a:extLst>
                  <a:ext uri="{FF2B5EF4-FFF2-40B4-BE49-F238E27FC236}">
                    <a16:creationId xmlns:a16="http://schemas.microsoft.com/office/drawing/2014/main" id="{B2143930-8C26-4FE9-AF48-AEDEEEBC59B9}"/>
                  </a:ext>
                </a:extLst>
              </p:cNvPr>
              <p:cNvSpPr>
                <a:spLocks noRot="1" noChangeAspect="1" noMove="1" noResize="1" noEditPoints="1" noAdjustHandles="1" noChangeArrowheads="1" noChangeShapeType="1" noTextEdit="1"/>
              </p:cNvSpPr>
              <p:nvPr/>
            </p:nvSpPr>
            <p:spPr>
              <a:xfrm>
                <a:off x="2549914" y="1517512"/>
                <a:ext cx="1298714" cy="822960"/>
              </a:xfrm>
              <a:prstGeom prst="roundRect">
                <a:avLst/>
              </a:prstGeom>
              <a:blipFill>
                <a:blip r:embed="rId5"/>
                <a:stretch>
                  <a:fillRect/>
                </a:stretch>
              </a:blipFill>
              <a:ln w="12700">
                <a:solidFill>
                  <a:schemeClr val="tx1">
                    <a:lumMod val="65000"/>
                    <a:lumOff val="35000"/>
                  </a:schemeClr>
                </a:solidFill>
              </a:ln>
            </p:spPr>
            <p:txBody>
              <a:bodyPr/>
              <a:lstStyle/>
              <a:p>
                <a:r>
                  <a:rPr lang="en-US">
                    <a:noFill/>
                  </a:rPr>
                  <a:t> </a:t>
                </a:r>
              </a:p>
            </p:txBody>
          </p:sp>
        </mc:Fallback>
      </mc:AlternateContent>
      <p:grpSp>
        <p:nvGrpSpPr>
          <p:cNvPr id="5" name="Group 4">
            <a:extLst>
              <a:ext uri="{FF2B5EF4-FFF2-40B4-BE49-F238E27FC236}">
                <a16:creationId xmlns:a16="http://schemas.microsoft.com/office/drawing/2014/main" id="{8A0F10C6-308D-413A-A590-DB2C8E4EFC7E}"/>
              </a:ext>
            </a:extLst>
          </p:cNvPr>
          <p:cNvGrpSpPr/>
          <p:nvPr/>
        </p:nvGrpSpPr>
        <p:grpSpPr>
          <a:xfrm>
            <a:off x="1900496" y="2431864"/>
            <a:ext cx="8391007" cy="4054183"/>
            <a:chOff x="2301571" y="2359522"/>
            <a:chExt cx="8391007" cy="4054183"/>
          </a:xfrm>
        </p:grpSpPr>
        <p:pic>
          <p:nvPicPr>
            <p:cNvPr id="3" name="Graphic 2">
              <a:extLst>
                <a:ext uri="{FF2B5EF4-FFF2-40B4-BE49-F238E27FC236}">
                  <a16:creationId xmlns:a16="http://schemas.microsoft.com/office/drawing/2014/main" id="{30FC9047-5847-4E30-8DAF-F64CC6726D91}"/>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26603" t="22405" r="7731" b="23460"/>
            <a:stretch/>
          </p:blipFill>
          <p:spPr>
            <a:xfrm>
              <a:off x="3138985" y="2573165"/>
              <a:ext cx="6537278" cy="3712534"/>
            </a:xfrm>
            <a:prstGeom prst="rect">
              <a:avLst/>
            </a:prstGeom>
          </p:spPr>
        </p:pic>
        <p:sp>
          <p:nvSpPr>
            <p:cNvPr id="9" name="Subtitle 2">
              <a:extLst>
                <a:ext uri="{FF2B5EF4-FFF2-40B4-BE49-F238E27FC236}">
                  <a16:creationId xmlns:a16="http://schemas.microsoft.com/office/drawing/2014/main" id="{6D583648-B6C1-4A54-A056-7AF01FD1E087}"/>
                </a:ext>
              </a:extLst>
            </p:cNvPr>
            <p:cNvSpPr txBox="1">
              <a:spLocks/>
            </p:cNvSpPr>
            <p:nvPr/>
          </p:nvSpPr>
          <p:spPr>
            <a:xfrm>
              <a:off x="9076799" y="5474035"/>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n</a:t>
              </a:r>
            </a:p>
          </p:txBody>
        </p:sp>
        <p:sp>
          <p:nvSpPr>
            <p:cNvPr id="10" name="Subtitle 2">
              <a:extLst>
                <a:ext uri="{FF2B5EF4-FFF2-40B4-BE49-F238E27FC236}">
                  <a16:creationId xmlns:a16="http://schemas.microsoft.com/office/drawing/2014/main" id="{8970587B-7449-4776-8752-F8D95E7A314A}"/>
                </a:ext>
              </a:extLst>
            </p:cNvPr>
            <p:cNvSpPr txBox="1">
              <a:spLocks/>
            </p:cNvSpPr>
            <p:nvPr/>
          </p:nvSpPr>
          <p:spPr>
            <a:xfrm>
              <a:off x="9076798" y="3588071"/>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y</a:t>
              </a:r>
            </a:p>
          </p:txBody>
        </p:sp>
        <p:sp>
          <p:nvSpPr>
            <p:cNvPr id="11" name="Subtitle 2">
              <a:extLst>
                <a:ext uri="{FF2B5EF4-FFF2-40B4-BE49-F238E27FC236}">
                  <a16:creationId xmlns:a16="http://schemas.microsoft.com/office/drawing/2014/main" id="{12363551-00E4-4CCF-B2E0-5115DE00F726}"/>
                </a:ext>
              </a:extLst>
            </p:cNvPr>
            <p:cNvSpPr txBox="1">
              <a:spLocks/>
            </p:cNvSpPr>
            <p:nvPr/>
          </p:nvSpPr>
          <p:spPr>
            <a:xfrm>
              <a:off x="5487437" y="4779261"/>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O</a:t>
              </a:r>
            </a:p>
          </p:txBody>
        </p:sp>
        <p:sp>
          <p:nvSpPr>
            <p:cNvPr id="12" name="Subtitle 2">
              <a:extLst>
                <a:ext uri="{FF2B5EF4-FFF2-40B4-BE49-F238E27FC236}">
                  <a16:creationId xmlns:a16="http://schemas.microsoft.com/office/drawing/2014/main" id="{521DA832-3899-4468-AA00-E52E57BDD73F}"/>
                </a:ext>
              </a:extLst>
            </p:cNvPr>
            <p:cNvSpPr txBox="1">
              <a:spLocks/>
            </p:cNvSpPr>
            <p:nvPr/>
          </p:nvSpPr>
          <p:spPr>
            <a:xfrm>
              <a:off x="2301571" y="5322202"/>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m</a:t>
              </a:r>
            </a:p>
          </p:txBody>
        </p:sp>
        <p:sp>
          <p:nvSpPr>
            <p:cNvPr id="13" name="Subtitle 2">
              <a:extLst>
                <a:ext uri="{FF2B5EF4-FFF2-40B4-BE49-F238E27FC236}">
                  <a16:creationId xmlns:a16="http://schemas.microsoft.com/office/drawing/2014/main" id="{2B0C51EA-4560-40CD-B522-5A8F72EE52D8}"/>
                </a:ext>
              </a:extLst>
            </p:cNvPr>
            <p:cNvSpPr txBox="1">
              <a:spLocks/>
            </p:cNvSpPr>
            <p:nvPr/>
          </p:nvSpPr>
          <p:spPr>
            <a:xfrm>
              <a:off x="4249703" y="2359522"/>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c</a:t>
              </a:r>
            </a:p>
          </p:txBody>
        </p:sp>
        <p:sp>
          <p:nvSpPr>
            <p:cNvPr id="14" name="Subtitle 2">
              <a:extLst>
                <a:ext uri="{FF2B5EF4-FFF2-40B4-BE49-F238E27FC236}">
                  <a16:creationId xmlns:a16="http://schemas.microsoft.com/office/drawing/2014/main" id="{C7D181E8-34CD-49D1-A665-34632C6C204B}"/>
                </a:ext>
              </a:extLst>
            </p:cNvPr>
            <p:cNvSpPr txBox="1">
              <a:spLocks/>
            </p:cNvSpPr>
            <p:nvPr/>
          </p:nvSpPr>
          <p:spPr>
            <a:xfrm>
              <a:off x="2331095" y="3370165"/>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d</a:t>
              </a:r>
            </a:p>
          </p:txBody>
        </p:sp>
      </p:grpSp>
      <p:sp>
        <p:nvSpPr>
          <p:cNvPr id="15" name="Freeform: Shape 14">
            <a:extLst>
              <a:ext uri="{FF2B5EF4-FFF2-40B4-BE49-F238E27FC236}">
                <a16:creationId xmlns:a16="http://schemas.microsoft.com/office/drawing/2014/main" id="{ECCB9476-D4F1-4E36-B29C-D5E266614192}"/>
              </a:ext>
            </a:extLst>
          </p:cNvPr>
          <p:cNvSpPr/>
          <p:nvPr/>
        </p:nvSpPr>
        <p:spPr>
          <a:xfrm>
            <a:off x="4608167" y="4517409"/>
            <a:ext cx="1268758" cy="578466"/>
          </a:xfrm>
          <a:custGeom>
            <a:avLst/>
            <a:gdLst>
              <a:gd name="connsiteX0" fmla="*/ 0 w 1241946"/>
              <a:gd name="connsiteY0" fmla="*/ 614149 h 614149"/>
              <a:gd name="connsiteX1" fmla="*/ 1241946 w 1241946"/>
              <a:gd name="connsiteY1" fmla="*/ 300251 h 614149"/>
              <a:gd name="connsiteX2" fmla="*/ 191068 w 1241946"/>
              <a:gd name="connsiteY2" fmla="*/ 0 h 614149"/>
              <a:gd name="connsiteX3" fmla="*/ 0 w 1241946"/>
              <a:gd name="connsiteY3" fmla="*/ 614149 h 614149"/>
              <a:gd name="connsiteX0" fmla="*/ 0 w 1287665"/>
              <a:gd name="connsiteY0" fmla="*/ 578466 h 578466"/>
              <a:gd name="connsiteX1" fmla="*/ 1287665 w 1287665"/>
              <a:gd name="connsiteY1" fmla="*/ 300251 h 578466"/>
              <a:gd name="connsiteX2" fmla="*/ 236787 w 1287665"/>
              <a:gd name="connsiteY2" fmla="*/ 0 h 578466"/>
              <a:gd name="connsiteX3" fmla="*/ 0 w 1287665"/>
              <a:gd name="connsiteY3" fmla="*/ 578466 h 578466"/>
              <a:gd name="connsiteX0" fmla="*/ 0 w 1268758"/>
              <a:gd name="connsiteY0" fmla="*/ 578466 h 578466"/>
              <a:gd name="connsiteX1" fmla="*/ 1268758 w 1268758"/>
              <a:gd name="connsiteY1" fmla="*/ 302241 h 578466"/>
              <a:gd name="connsiteX2" fmla="*/ 236787 w 1268758"/>
              <a:gd name="connsiteY2" fmla="*/ 0 h 578466"/>
              <a:gd name="connsiteX3" fmla="*/ 0 w 1268758"/>
              <a:gd name="connsiteY3" fmla="*/ 578466 h 578466"/>
            </a:gdLst>
            <a:ahLst/>
            <a:cxnLst>
              <a:cxn ang="0">
                <a:pos x="connsiteX0" y="connsiteY0"/>
              </a:cxn>
              <a:cxn ang="0">
                <a:pos x="connsiteX1" y="connsiteY1"/>
              </a:cxn>
              <a:cxn ang="0">
                <a:pos x="connsiteX2" y="connsiteY2"/>
              </a:cxn>
              <a:cxn ang="0">
                <a:pos x="connsiteX3" y="connsiteY3"/>
              </a:cxn>
            </a:cxnLst>
            <a:rect l="l" t="t" r="r" b="b"/>
            <a:pathLst>
              <a:path w="1268758" h="578466">
                <a:moveTo>
                  <a:pt x="0" y="578466"/>
                </a:moveTo>
                <a:lnTo>
                  <a:pt x="1268758" y="302241"/>
                </a:lnTo>
                <a:lnTo>
                  <a:pt x="236787" y="0"/>
                </a:lnTo>
                <a:lnTo>
                  <a:pt x="0" y="578466"/>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B3813AE0-D387-4A68-87B4-B964BE26499E}"/>
              </a:ext>
            </a:extLst>
          </p:cNvPr>
          <p:cNvSpPr/>
          <p:nvPr/>
        </p:nvSpPr>
        <p:spPr>
          <a:xfrm>
            <a:off x="6015203" y="4579629"/>
            <a:ext cx="1087983" cy="553825"/>
          </a:xfrm>
          <a:custGeom>
            <a:avLst/>
            <a:gdLst>
              <a:gd name="connsiteX0" fmla="*/ 1173708 w 1173708"/>
              <a:gd name="connsiteY0" fmla="*/ 0 h 614150"/>
              <a:gd name="connsiteX1" fmla="*/ 0 w 1173708"/>
              <a:gd name="connsiteY1" fmla="*/ 272956 h 614150"/>
              <a:gd name="connsiteX2" fmla="*/ 1119117 w 1173708"/>
              <a:gd name="connsiteY2" fmla="*/ 614150 h 614150"/>
              <a:gd name="connsiteX3" fmla="*/ 1173708 w 1173708"/>
              <a:gd name="connsiteY3" fmla="*/ 0 h 614150"/>
              <a:gd name="connsiteX0" fmla="*/ 1116558 w 1116558"/>
              <a:gd name="connsiteY0" fmla="*/ 0 h 614150"/>
              <a:gd name="connsiteX1" fmla="*/ 0 w 1116558"/>
              <a:gd name="connsiteY1" fmla="*/ 279306 h 614150"/>
              <a:gd name="connsiteX2" fmla="*/ 1061967 w 1116558"/>
              <a:gd name="connsiteY2" fmla="*/ 614150 h 614150"/>
              <a:gd name="connsiteX3" fmla="*/ 1116558 w 1116558"/>
              <a:gd name="connsiteY3" fmla="*/ 0 h 614150"/>
              <a:gd name="connsiteX0" fmla="*/ 1081633 w 1081633"/>
              <a:gd name="connsiteY0" fmla="*/ 0 h 614150"/>
              <a:gd name="connsiteX1" fmla="*/ 0 w 1081633"/>
              <a:gd name="connsiteY1" fmla="*/ 282481 h 614150"/>
              <a:gd name="connsiteX2" fmla="*/ 1027042 w 1081633"/>
              <a:gd name="connsiteY2" fmla="*/ 614150 h 614150"/>
              <a:gd name="connsiteX3" fmla="*/ 1081633 w 1081633"/>
              <a:gd name="connsiteY3" fmla="*/ 0 h 614150"/>
              <a:gd name="connsiteX0" fmla="*/ 1087983 w 1087983"/>
              <a:gd name="connsiteY0" fmla="*/ 0 h 566525"/>
              <a:gd name="connsiteX1" fmla="*/ 0 w 1087983"/>
              <a:gd name="connsiteY1" fmla="*/ 234856 h 566525"/>
              <a:gd name="connsiteX2" fmla="*/ 1027042 w 1087983"/>
              <a:gd name="connsiteY2" fmla="*/ 566525 h 566525"/>
              <a:gd name="connsiteX3" fmla="*/ 1087983 w 1087983"/>
              <a:gd name="connsiteY3" fmla="*/ 0 h 566525"/>
              <a:gd name="connsiteX0" fmla="*/ 1087983 w 1087983"/>
              <a:gd name="connsiteY0" fmla="*/ 0 h 541125"/>
              <a:gd name="connsiteX1" fmla="*/ 0 w 1087983"/>
              <a:gd name="connsiteY1" fmla="*/ 234856 h 541125"/>
              <a:gd name="connsiteX2" fmla="*/ 1027042 w 1087983"/>
              <a:gd name="connsiteY2" fmla="*/ 541125 h 541125"/>
              <a:gd name="connsiteX3" fmla="*/ 1087983 w 1087983"/>
              <a:gd name="connsiteY3" fmla="*/ 0 h 541125"/>
              <a:gd name="connsiteX0" fmla="*/ 1087983 w 1087983"/>
              <a:gd name="connsiteY0" fmla="*/ 0 h 553825"/>
              <a:gd name="connsiteX1" fmla="*/ 0 w 1087983"/>
              <a:gd name="connsiteY1" fmla="*/ 247556 h 553825"/>
              <a:gd name="connsiteX2" fmla="*/ 1027042 w 1087983"/>
              <a:gd name="connsiteY2" fmla="*/ 553825 h 553825"/>
              <a:gd name="connsiteX3" fmla="*/ 1087983 w 1087983"/>
              <a:gd name="connsiteY3" fmla="*/ 0 h 553825"/>
            </a:gdLst>
            <a:ahLst/>
            <a:cxnLst>
              <a:cxn ang="0">
                <a:pos x="connsiteX0" y="connsiteY0"/>
              </a:cxn>
              <a:cxn ang="0">
                <a:pos x="connsiteX1" y="connsiteY1"/>
              </a:cxn>
              <a:cxn ang="0">
                <a:pos x="connsiteX2" y="connsiteY2"/>
              </a:cxn>
              <a:cxn ang="0">
                <a:pos x="connsiteX3" y="connsiteY3"/>
              </a:cxn>
            </a:cxnLst>
            <a:rect l="l" t="t" r="r" b="b"/>
            <a:pathLst>
              <a:path w="1087983" h="553825">
                <a:moveTo>
                  <a:pt x="1087983" y="0"/>
                </a:moveTo>
                <a:lnTo>
                  <a:pt x="0" y="247556"/>
                </a:lnTo>
                <a:lnTo>
                  <a:pt x="1027042" y="553825"/>
                </a:lnTo>
                <a:lnTo>
                  <a:pt x="1087983" y="0"/>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7" name="Rectangle: Rounded Corners 16">
                <a:extLst>
                  <a:ext uri="{FF2B5EF4-FFF2-40B4-BE49-F238E27FC236}">
                    <a16:creationId xmlns:a16="http://schemas.microsoft.com/office/drawing/2014/main" id="{5D6D5553-7223-4E97-997F-D9944D926A0F}"/>
                  </a:ext>
                </a:extLst>
              </p:cNvPr>
              <p:cNvSpPr/>
              <p:nvPr/>
            </p:nvSpPr>
            <p:spPr>
              <a:xfrm>
                <a:off x="2549914" y="1513234"/>
                <a:ext cx="1298714" cy="822960"/>
              </a:xfrm>
              <a:prstGeom prst="roundRect">
                <a:avLst/>
              </a:prstGeom>
              <a:solidFill>
                <a:srgbClr val="74C27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j-lt"/>
                  </a:rPr>
                  <a:t> </a:t>
                </a:r>
                <a14:m>
                  <m:oMath xmlns:m="http://schemas.openxmlformats.org/officeDocument/2006/math">
                    <m:acc>
                      <m:accPr>
                        <m:chr m:val="̂"/>
                        <m:ctrlPr>
                          <a:rPr lang="en-US" sz="3200" i="1">
                            <a:solidFill>
                              <a:schemeClr val="bg1"/>
                            </a:solidFill>
                            <a:latin typeface="Cambria Math" panose="02040503050406030204" pitchFamily="18" charset="0"/>
                          </a:rPr>
                        </m:ctrlPr>
                      </m:accPr>
                      <m:e>
                        <m:r>
                          <a:rPr lang="en-US" sz="3200">
                            <a:solidFill>
                              <a:schemeClr val="bg1"/>
                            </a:solidFill>
                            <a:latin typeface="Cambria Math" panose="02040503050406030204" pitchFamily="18" charset="0"/>
                          </a:rPr>
                          <m:t>𝑦𝑂𝑛</m:t>
                        </m:r>
                      </m:e>
                    </m:acc>
                  </m:oMath>
                </a14:m>
                <a:endParaRPr lang="en-US" sz="3200" dirty="0">
                  <a:solidFill>
                    <a:schemeClr val="bg1"/>
                  </a:solidFill>
                  <a:latin typeface="+mj-lt"/>
                </a:endParaRPr>
              </a:p>
            </p:txBody>
          </p:sp>
        </mc:Choice>
        <mc:Fallback xmlns="">
          <p:sp>
            <p:nvSpPr>
              <p:cNvPr id="17" name="Rectangle: Rounded Corners 16">
                <a:extLst>
                  <a:ext uri="{FF2B5EF4-FFF2-40B4-BE49-F238E27FC236}">
                    <a16:creationId xmlns:a16="http://schemas.microsoft.com/office/drawing/2014/main" id="{5D6D5553-7223-4E97-997F-D9944D926A0F}"/>
                  </a:ext>
                </a:extLst>
              </p:cNvPr>
              <p:cNvSpPr>
                <a:spLocks noRot="1" noChangeAspect="1" noMove="1" noResize="1" noEditPoints="1" noAdjustHandles="1" noChangeArrowheads="1" noChangeShapeType="1" noTextEdit="1"/>
              </p:cNvSpPr>
              <p:nvPr/>
            </p:nvSpPr>
            <p:spPr>
              <a:xfrm>
                <a:off x="2549914" y="1513234"/>
                <a:ext cx="1298714" cy="822960"/>
              </a:xfrm>
              <a:prstGeom prst="roundRect">
                <a:avLst/>
              </a:prstGeom>
              <a:blipFill>
                <a:blip r:embed="rId8"/>
                <a:stretch>
                  <a:fillRect/>
                </a:stretch>
              </a:blipFill>
              <a:ln w="12700">
                <a:no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106411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6"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EB7C444-0F78-4201-ADEC-427AD6B913F2}"/>
                  </a:ext>
                </a:extLst>
              </p:cNvPr>
              <p:cNvSpPr txBox="1"/>
              <p:nvPr/>
            </p:nvSpPr>
            <p:spPr>
              <a:xfrm>
                <a:off x="0" y="1628003"/>
                <a:ext cx="12192000" cy="601383"/>
              </a:xfrm>
              <a:prstGeom prst="rect">
                <a:avLst/>
              </a:prstGeom>
              <a:noFill/>
            </p:spPr>
            <p:txBody>
              <a:bodyPr wrap="square">
                <a:spAutoFit/>
              </a:bodyPr>
              <a:lstStyle>
                <a:defPPr marR="0" lvl="0" algn="l" rtl="0">
                  <a:lnSpc>
                    <a:spcPct val="100000"/>
                  </a:lnSpc>
                  <a:spcBef>
                    <a:spcPts val="0"/>
                  </a:spcBef>
                  <a:spcAft>
                    <a:spcPts val="0"/>
                  </a:spcAft>
                  <a:defRPr/>
                </a:defPPr>
                <a:lvl1pPr marL="457200">
                  <a:defRPr sz="3200" b="1" i="1">
                    <a:solidFill>
                      <a:schemeClr val="tx1">
                        <a:lumMod val="65000"/>
                        <a:lumOff val="35000"/>
                      </a:schemeClr>
                    </a:solidFill>
                    <a:latin typeface="Cambria Math" panose="02040503050406030204" pitchFamily="18" charset="0"/>
                    <a:cs typeface="Calibri" panose="020F0502020204030204" pitchFamily="34" charset="0"/>
                  </a:defRPr>
                </a:lvl1pPr>
              </a:lstStyle>
              <a:p>
                <a:r>
                  <a:rPr lang="en-US" dirty="0"/>
                  <a:t> </a:t>
                </a:r>
                <a14:m>
                  <m:oMath xmlns:m="http://schemas.openxmlformats.org/officeDocument/2006/math">
                    <m:acc>
                      <m:accPr>
                        <m:chr m:val="̂"/>
                        <m:ctrlPr>
                          <a:rPr lang="en-US" i="1">
                            <a:latin typeface="Cambria Math" panose="02040503050406030204" pitchFamily="18" charset="0"/>
                          </a:rPr>
                        </m:ctrlPr>
                      </m:accPr>
                      <m:e>
                        <m:r>
                          <a:rPr lang="en-US" i="0">
                            <a:latin typeface="Cambria Math" panose="02040503050406030204" pitchFamily="18" charset="0"/>
                          </a:rPr>
                          <m:t>𝒎𝑶𝒏</m:t>
                        </m:r>
                      </m:e>
                    </m:acc>
                  </m:oMath>
                </a14:m>
                <a:r>
                  <a:rPr lang="en-US" i="0" dirty="0">
                    <a:latin typeface="+mn-lt"/>
                  </a:rPr>
                  <a:t> and         are vertically opposite angles. </a:t>
                </a:r>
              </a:p>
            </p:txBody>
          </p:sp>
        </mc:Choice>
        <mc:Fallback xmlns="">
          <p:sp>
            <p:nvSpPr>
              <p:cNvPr id="22" name="TextBox 21">
                <a:extLst>
                  <a:ext uri="{FF2B5EF4-FFF2-40B4-BE49-F238E27FC236}">
                    <a16:creationId xmlns:a16="http://schemas.microsoft.com/office/drawing/2014/main" id="{4EB7C444-0F78-4201-ADEC-427AD6B913F2}"/>
                  </a:ext>
                </a:extLst>
              </p:cNvPr>
              <p:cNvSpPr txBox="1">
                <a:spLocks noRot="1" noChangeAspect="1" noMove="1" noResize="1" noEditPoints="1" noAdjustHandles="1" noChangeArrowheads="1" noChangeShapeType="1" noTextEdit="1"/>
              </p:cNvSpPr>
              <p:nvPr/>
            </p:nvSpPr>
            <p:spPr>
              <a:xfrm>
                <a:off x="0" y="1628003"/>
                <a:ext cx="12192000" cy="601383"/>
              </a:xfrm>
              <a:prstGeom prst="rect">
                <a:avLst/>
              </a:prstGeom>
              <a:blipFill>
                <a:blip r:embed="rId4"/>
                <a:stretch>
                  <a:fillRect t="-10101" b="-323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Rounded Corners 8">
                <a:extLst>
                  <a:ext uri="{FF2B5EF4-FFF2-40B4-BE49-F238E27FC236}">
                    <a16:creationId xmlns:a16="http://schemas.microsoft.com/office/drawing/2014/main" id="{E49E1DC7-821D-40C4-9A8A-27C02A64A6C4}"/>
                  </a:ext>
                </a:extLst>
              </p:cNvPr>
              <p:cNvSpPr/>
              <p:nvPr/>
            </p:nvSpPr>
            <p:spPr>
              <a:xfrm>
                <a:off x="2549914" y="1517512"/>
                <a:ext cx="1291018" cy="82296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dirty="0">
                    <a:solidFill>
                      <a:srgbClr val="595959"/>
                    </a:solidFill>
                    <a:latin typeface="+mj-lt"/>
                  </a:rPr>
                  <a:t> </a:t>
                </a:r>
                <a14:m>
                  <m:oMath xmlns:m="http://schemas.openxmlformats.org/officeDocument/2006/math">
                    <m:acc>
                      <m:accPr>
                        <m:chr m:val="̂"/>
                        <m:ctrlPr>
                          <a:rPr lang="en-US" sz="3200" i="1">
                            <a:solidFill>
                              <a:srgbClr val="595959"/>
                            </a:solidFill>
                            <a:latin typeface="Cambria Math" panose="02040503050406030204" pitchFamily="18" charset="0"/>
                          </a:rPr>
                        </m:ctrlPr>
                      </m:accPr>
                      <m:e>
                        <m:r>
                          <a:rPr lang="en-US" sz="3200">
                            <a:solidFill>
                              <a:srgbClr val="595959"/>
                            </a:solidFill>
                            <a:latin typeface="Cambria Math" panose="02040503050406030204" pitchFamily="18" charset="0"/>
                          </a:rPr>
                          <m:t>……</m:t>
                        </m:r>
                        <m:r>
                          <a:rPr lang="en-US" sz="3200" i="1">
                            <a:solidFill>
                              <a:srgbClr val="595959"/>
                            </a:solidFill>
                            <a:latin typeface="Cambria Math" panose="02040503050406030204" pitchFamily="18" charset="0"/>
                          </a:rPr>
                          <m:t>…</m:t>
                        </m:r>
                      </m:e>
                    </m:acc>
                  </m:oMath>
                </a14:m>
                <a:endParaRPr lang="en-US" sz="3200" dirty="0">
                  <a:solidFill>
                    <a:srgbClr val="595959"/>
                  </a:solidFill>
                  <a:latin typeface="+mj-lt"/>
                </a:endParaRPr>
              </a:p>
            </p:txBody>
          </p:sp>
        </mc:Choice>
        <mc:Fallback xmlns="">
          <p:sp>
            <p:nvSpPr>
              <p:cNvPr id="9" name="Rectangle: Rounded Corners 8">
                <a:extLst>
                  <a:ext uri="{FF2B5EF4-FFF2-40B4-BE49-F238E27FC236}">
                    <a16:creationId xmlns:a16="http://schemas.microsoft.com/office/drawing/2014/main" id="{E49E1DC7-821D-40C4-9A8A-27C02A64A6C4}"/>
                  </a:ext>
                </a:extLst>
              </p:cNvPr>
              <p:cNvSpPr>
                <a:spLocks noRot="1" noChangeAspect="1" noMove="1" noResize="1" noEditPoints="1" noAdjustHandles="1" noChangeArrowheads="1" noChangeShapeType="1" noTextEdit="1"/>
              </p:cNvSpPr>
              <p:nvPr/>
            </p:nvSpPr>
            <p:spPr>
              <a:xfrm>
                <a:off x="2549914" y="1517512"/>
                <a:ext cx="1291018" cy="822960"/>
              </a:xfrm>
              <a:prstGeom prst="roundRect">
                <a:avLst/>
              </a:prstGeom>
              <a:blipFill>
                <a:blip r:embed="rId5"/>
                <a:stretch>
                  <a:fillRect/>
                </a:stretch>
              </a:blipFill>
              <a:ln w="12700">
                <a:solidFill>
                  <a:schemeClr val="tx1">
                    <a:lumMod val="65000"/>
                    <a:lumOff val="35000"/>
                  </a:schemeClr>
                </a:solidFill>
              </a:ln>
            </p:spPr>
            <p:txBody>
              <a:bodyPr/>
              <a:lstStyle/>
              <a:p>
                <a:r>
                  <a:rPr lang="en-US">
                    <a:noFill/>
                  </a:rPr>
                  <a:t> </a:t>
                </a:r>
              </a:p>
            </p:txBody>
          </p:sp>
        </mc:Fallback>
      </mc:AlternateContent>
      <p:grpSp>
        <p:nvGrpSpPr>
          <p:cNvPr id="10" name="Group 9">
            <a:extLst>
              <a:ext uri="{FF2B5EF4-FFF2-40B4-BE49-F238E27FC236}">
                <a16:creationId xmlns:a16="http://schemas.microsoft.com/office/drawing/2014/main" id="{1E523625-105F-4E70-AAD6-DA99070F90E2}"/>
              </a:ext>
            </a:extLst>
          </p:cNvPr>
          <p:cNvGrpSpPr/>
          <p:nvPr/>
        </p:nvGrpSpPr>
        <p:grpSpPr>
          <a:xfrm>
            <a:off x="1900496" y="2431864"/>
            <a:ext cx="8391007" cy="4054183"/>
            <a:chOff x="2301571" y="2359522"/>
            <a:chExt cx="8391007" cy="4054183"/>
          </a:xfrm>
        </p:grpSpPr>
        <p:pic>
          <p:nvPicPr>
            <p:cNvPr id="11" name="Graphic 10">
              <a:extLst>
                <a:ext uri="{FF2B5EF4-FFF2-40B4-BE49-F238E27FC236}">
                  <a16:creationId xmlns:a16="http://schemas.microsoft.com/office/drawing/2014/main" id="{3CF80807-1F92-4193-9DAB-B011AAF9C122}"/>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26603" t="22405" r="7731" b="23460"/>
            <a:stretch/>
          </p:blipFill>
          <p:spPr>
            <a:xfrm>
              <a:off x="3138985" y="2573165"/>
              <a:ext cx="6537278" cy="3712534"/>
            </a:xfrm>
            <a:prstGeom prst="rect">
              <a:avLst/>
            </a:prstGeom>
          </p:spPr>
        </p:pic>
        <p:sp>
          <p:nvSpPr>
            <p:cNvPr id="12" name="Subtitle 2">
              <a:extLst>
                <a:ext uri="{FF2B5EF4-FFF2-40B4-BE49-F238E27FC236}">
                  <a16:creationId xmlns:a16="http://schemas.microsoft.com/office/drawing/2014/main" id="{BD9C83AE-7E14-4B6A-9AFD-772AFD902269}"/>
                </a:ext>
              </a:extLst>
            </p:cNvPr>
            <p:cNvSpPr txBox="1">
              <a:spLocks/>
            </p:cNvSpPr>
            <p:nvPr/>
          </p:nvSpPr>
          <p:spPr>
            <a:xfrm>
              <a:off x="9076799" y="5474035"/>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n</a:t>
              </a:r>
            </a:p>
          </p:txBody>
        </p:sp>
        <p:sp>
          <p:nvSpPr>
            <p:cNvPr id="13" name="Subtitle 2">
              <a:extLst>
                <a:ext uri="{FF2B5EF4-FFF2-40B4-BE49-F238E27FC236}">
                  <a16:creationId xmlns:a16="http://schemas.microsoft.com/office/drawing/2014/main" id="{1800BD7B-6995-4161-8729-2AEA1BD44DA6}"/>
                </a:ext>
              </a:extLst>
            </p:cNvPr>
            <p:cNvSpPr txBox="1">
              <a:spLocks/>
            </p:cNvSpPr>
            <p:nvPr/>
          </p:nvSpPr>
          <p:spPr>
            <a:xfrm>
              <a:off x="9076798" y="3588071"/>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y</a:t>
              </a:r>
            </a:p>
          </p:txBody>
        </p:sp>
        <p:sp>
          <p:nvSpPr>
            <p:cNvPr id="14" name="Subtitle 2">
              <a:extLst>
                <a:ext uri="{FF2B5EF4-FFF2-40B4-BE49-F238E27FC236}">
                  <a16:creationId xmlns:a16="http://schemas.microsoft.com/office/drawing/2014/main" id="{1F0395B7-6C14-4ADA-9187-3536B1F466A8}"/>
                </a:ext>
              </a:extLst>
            </p:cNvPr>
            <p:cNvSpPr txBox="1">
              <a:spLocks/>
            </p:cNvSpPr>
            <p:nvPr/>
          </p:nvSpPr>
          <p:spPr>
            <a:xfrm>
              <a:off x="5487437" y="4779261"/>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O</a:t>
              </a:r>
            </a:p>
          </p:txBody>
        </p:sp>
        <p:sp>
          <p:nvSpPr>
            <p:cNvPr id="15" name="Subtitle 2">
              <a:extLst>
                <a:ext uri="{FF2B5EF4-FFF2-40B4-BE49-F238E27FC236}">
                  <a16:creationId xmlns:a16="http://schemas.microsoft.com/office/drawing/2014/main" id="{EAAEFE1D-0248-4397-8FD3-60F560DBCD2B}"/>
                </a:ext>
              </a:extLst>
            </p:cNvPr>
            <p:cNvSpPr txBox="1">
              <a:spLocks/>
            </p:cNvSpPr>
            <p:nvPr/>
          </p:nvSpPr>
          <p:spPr>
            <a:xfrm>
              <a:off x="2301571" y="5322202"/>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m</a:t>
              </a:r>
            </a:p>
          </p:txBody>
        </p:sp>
        <p:sp>
          <p:nvSpPr>
            <p:cNvPr id="16" name="Subtitle 2">
              <a:extLst>
                <a:ext uri="{FF2B5EF4-FFF2-40B4-BE49-F238E27FC236}">
                  <a16:creationId xmlns:a16="http://schemas.microsoft.com/office/drawing/2014/main" id="{349E9DC6-7E45-4E6B-B3E4-DC77A0C71A3C}"/>
                </a:ext>
              </a:extLst>
            </p:cNvPr>
            <p:cNvSpPr txBox="1">
              <a:spLocks/>
            </p:cNvSpPr>
            <p:nvPr/>
          </p:nvSpPr>
          <p:spPr>
            <a:xfrm>
              <a:off x="4249703" y="2359522"/>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c</a:t>
              </a:r>
            </a:p>
          </p:txBody>
        </p:sp>
        <p:sp>
          <p:nvSpPr>
            <p:cNvPr id="17" name="Subtitle 2">
              <a:extLst>
                <a:ext uri="{FF2B5EF4-FFF2-40B4-BE49-F238E27FC236}">
                  <a16:creationId xmlns:a16="http://schemas.microsoft.com/office/drawing/2014/main" id="{255D1978-7AEB-4A89-9129-F5679314A50A}"/>
                </a:ext>
              </a:extLst>
            </p:cNvPr>
            <p:cNvSpPr txBox="1">
              <a:spLocks/>
            </p:cNvSpPr>
            <p:nvPr/>
          </p:nvSpPr>
          <p:spPr>
            <a:xfrm>
              <a:off x="2331095" y="3370165"/>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d</a:t>
              </a:r>
            </a:p>
          </p:txBody>
        </p:sp>
      </p:grpSp>
      <p:sp>
        <p:nvSpPr>
          <p:cNvPr id="18" name="Google Shape;222;p10">
            <a:extLst>
              <a:ext uri="{FF2B5EF4-FFF2-40B4-BE49-F238E27FC236}">
                <a16:creationId xmlns:a16="http://schemas.microsoft.com/office/drawing/2014/main" id="{AECE5632-41F4-4786-A906-425CB065BB1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Complete</a:t>
            </a:r>
            <a:endParaRPr lang="en-GB" dirty="0">
              <a:sym typeface="Comic Sans MS"/>
            </a:endParaRPr>
          </a:p>
        </p:txBody>
      </p:sp>
      <p:sp>
        <p:nvSpPr>
          <p:cNvPr id="19" name="Freeform: Shape 18">
            <a:extLst>
              <a:ext uri="{FF2B5EF4-FFF2-40B4-BE49-F238E27FC236}">
                <a16:creationId xmlns:a16="http://schemas.microsoft.com/office/drawing/2014/main" id="{1B5195E8-E1DF-43C3-8202-0E370B96F7FB}"/>
              </a:ext>
            </a:extLst>
          </p:cNvPr>
          <p:cNvSpPr/>
          <p:nvPr/>
        </p:nvSpPr>
        <p:spPr>
          <a:xfrm>
            <a:off x="4645877" y="4838617"/>
            <a:ext cx="2475625" cy="367668"/>
          </a:xfrm>
          <a:custGeom>
            <a:avLst/>
            <a:gdLst>
              <a:gd name="connsiteX0" fmla="*/ 0 w 1241946"/>
              <a:gd name="connsiteY0" fmla="*/ 614149 h 614149"/>
              <a:gd name="connsiteX1" fmla="*/ 1241946 w 1241946"/>
              <a:gd name="connsiteY1" fmla="*/ 300251 h 614149"/>
              <a:gd name="connsiteX2" fmla="*/ 191068 w 1241946"/>
              <a:gd name="connsiteY2" fmla="*/ 0 h 614149"/>
              <a:gd name="connsiteX3" fmla="*/ 0 w 1241946"/>
              <a:gd name="connsiteY3" fmla="*/ 614149 h 614149"/>
              <a:gd name="connsiteX0" fmla="*/ 2227668 w 2227668"/>
              <a:gd name="connsiteY0" fmla="*/ 658394 h 658394"/>
              <a:gd name="connsiteX1" fmla="*/ 1050878 w 2227668"/>
              <a:gd name="connsiteY1" fmla="*/ 300251 h 658394"/>
              <a:gd name="connsiteX2" fmla="*/ 0 w 2227668"/>
              <a:gd name="connsiteY2" fmla="*/ 0 h 658394"/>
              <a:gd name="connsiteX3" fmla="*/ 2227668 w 2227668"/>
              <a:gd name="connsiteY3" fmla="*/ 658394 h 658394"/>
              <a:gd name="connsiteX0" fmla="*/ 2389900 w 2389900"/>
              <a:gd name="connsiteY0" fmla="*/ 358143 h 358143"/>
              <a:gd name="connsiteX1" fmla="*/ 1213110 w 2389900"/>
              <a:gd name="connsiteY1" fmla="*/ 0 h 358143"/>
              <a:gd name="connsiteX2" fmla="*/ 0 w 2389900"/>
              <a:gd name="connsiteY2" fmla="*/ 304433 h 358143"/>
              <a:gd name="connsiteX3" fmla="*/ 2389900 w 2389900"/>
              <a:gd name="connsiteY3" fmla="*/ 358143 h 358143"/>
              <a:gd name="connsiteX0" fmla="*/ 2456575 w 2456575"/>
              <a:gd name="connsiteY0" fmla="*/ 358143 h 358143"/>
              <a:gd name="connsiteX1" fmla="*/ 1279785 w 2456575"/>
              <a:gd name="connsiteY1" fmla="*/ 0 h 358143"/>
              <a:gd name="connsiteX2" fmla="*/ 0 w 2456575"/>
              <a:gd name="connsiteY2" fmla="*/ 304433 h 358143"/>
              <a:gd name="connsiteX3" fmla="*/ 2456575 w 2456575"/>
              <a:gd name="connsiteY3" fmla="*/ 358143 h 358143"/>
              <a:gd name="connsiteX0" fmla="*/ 2475625 w 2475625"/>
              <a:gd name="connsiteY0" fmla="*/ 367668 h 367668"/>
              <a:gd name="connsiteX1" fmla="*/ 1279785 w 2475625"/>
              <a:gd name="connsiteY1" fmla="*/ 0 h 367668"/>
              <a:gd name="connsiteX2" fmla="*/ 0 w 2475625"/>
              <a:gd name="connsiteY2" fmla="*/ 304433 h 367668"/>
              <a:gd name="connsiteX3" fmla="*/ 2475625 w 2475625"/>
              <a:gd name="connsiteY3" fmla="*/ 367668 h 367668"/>
            </a:gdLst>
            <a:ahLst/>
            <a:cxnLst>
              <a:cxn ang="0">
                <a:pos x="connsiteX0" y="connsiteY0"/>
              </a:cxn>
              <a:cxn ang="0">
                <a:pos x="connsiteX1" y="connsiteY1"/>
              </a:cxn>
              <a:cxn ang="0">
                <a:pos x="connsiteX2" y="connsiteY2"/>
              </a:cxn>
              <a:cxn ang="0">
                <a:pos x="connsiteX3" y="connsiteY3"/>
              </a:cxn>
            </a:cxnLst>
            <a:rect l="l" t="t" r="r" b="b"/>
            <a:pathLst>
              <a:path w="2475625" h="367668">
                <a:moveTo>
                  <a:pt x="2475625" y="367668"/>
                </a:moveTo>
                <a:lnTo>
                  <a:pt x="1279785" y="0"/>
                </a:lnTo>
                <a:lnTo>
                  <a:pt x="0" y="304433"/>
                </a:lnTo>
                <a:lnTo>
                  <a:pt x="2475625" y="367668"/>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711A7C71-CA73-4DF1-B82D-23AEDAEE133D}"/>
              </a:ext>
            </a:extLst>
          </p:cNvPr>
          <p:cNvSpPr/>
          <p:nvPr/>
        </p:nvSpPr>
        <p:spPr>
          <a:xfrm>
            <a:off x="4813995" y="4464756"/>
            <a:ext cx="2496881" cy="331949"/>
          </a:xfrm>
          <a:custGeom>
            <a:avLst/>
            <a:gdLst>
              <a:gd name="connsiteX0" fmla="*/ 1173708 w 1173708"/>
              <a:gd name="connsiteY0" fmla="*/ 0 h 614150"/>
              <a:gd name="connsiteX1" fmla="*/ 0 w 1173708"/>
              <a:gd name="connsiteY1" fmla="*/ 272956 h 614150"/>
              <a:gd name="connsiteX2" fmla="*/ 1119117 w 1173708"/>
              <a:gd name="connsiteY2" fmla="*/ 614150 h 614150"/>
              <a:gd name="connsiteX3" fmla="*/ 1173708 w 1173708"/>
              <a:gd name="connsiteY3" fmla="*/ 0 h 614150"/>
              <a:gd name="connsiteX0" fmla="*/ 1173708 w 1173708"/>
              <a:gd name="connsiteY0" fmla="*/ 0 h 614150"/>
              <a:gd name="connsiteX1" fmla="*/ 0 w 1173708"/>
              <a:gd name="connsiteY1" fmla="*/ 272956 h 614150"/>
              <a:gd name="connsiteX2" fmla="*/ 1119117 w 1173708"/>
              <a:gd name="connsiteY2" fmla="*/ 614150 h 614150"/>
              <a:gd name="connsiteX3" fmla="*/ 1173708 w 1173708"/>
              <a:gd name="connsiteY3" fmla="*/ 0 h 614150"/>
              <a:gd name="connsiteX0" fmla="*/ 0 w 2437887"/>
              <a:gd name="connsiteY0" fmla="*/ 0 h 717388"/>
              <a:gd name="connsiteX1" fmla="*/ 1318770 w 2437887"/>
              <a:gd name="connsiteY1" fmla="*/ 376194 h 717388"/>
              <a:gd name="connsiteX2" fmla="*/ 2437887 w 2437887"/>
              <a:gd name="connsiteY2" fmla="*/ 717388 h 717388"/>
              <a:gd name="connsiteX3" fmla="*/ 0 w 2437887"/>
              <a:gd name="connsiteY3" fmla="*/ 0 h 717388"/>
              <a:gd name="connsiteX0" fmla="*/ 0 w 2703358"/>
              <a:gd name="connsiteY0" fmla="*/ 0 h 376194"/>
              <a:gd name="connsiteX1" fmla="*/ 1318770 w 2703358"/>
              <a:gd name="connsiteY1" fmla="*/ 376194 h 376194"/>
              <a:gd name="connsiteX2" fmla="*/ 2703358 w 2703358"/>
              <a:gd name="connsiteY2" fmla="*/ 83208 h 376194"/>
              <a:gd name="connsiteX3" fmla="*/ 0 w 2703358"/>
              <a:gd name="connsiteY3" fmla="*/ 0 h 376194"/>
              <a:gd name="connsiteX0" fmla="*/ 0 w 2496881"/>
              <a:gd name="connsiteY0" fmla="*/ 0 h 331949"/>
              <a:gd name="connsiteX1" fmla="*/ 1112293 w 2496881"/>
              <a:gd name="connsiteY1" fmla="*/ 331949 h 331949"/>
              <a:gd name="connsiteX2" fmla="*/ 2496881 w 2496881"/>
              <a:gd name="connsiteY2" fmla="*/ 38963 h 331949"/>
              <a:gd name="connsiteX3" fmla="*/ 0 w 2496881"/>
              <a:gd name="connsiteY3" fmla="*/ 0 h 331949"/>
            </a:gdLst>
            <a:ahLst/>
            <a:cxnLst>
              <a:cxn ang="0">
                <a:pos x="connsiteX0" y="connsiteY0"/>
              </a:cxn>
              <a:cxn ang="0">
                <a:pos x="connsiteX1" y="connsiteY1"/>
              </a:cxn>
              <a:cxn ang="0">
                <a:pos x="connsiteX2" y="connsiteY2"/>
              </a:cxn>
              <a:cxn ang="0">
                <a:pos x="connsiteX3" y="connsiteY3"/>
              </a:cxn>
            </a:cxnLst>
            <a:rect l="l" t="t" r="r" b="b"/>
            <a:pathLst>
              <a:path w="2496881" h="331949">
                <a:moveTo>
                  <a:pt x="0" y="0"/>
                </a:moveTo>
                <a:lnTo>
                  <a:pt x="1112293" y="331949"/>
                </a:lnTo>
                <a:lnTo>
                  <a:pt x="2496881" y="38963"/>
                </a:lnTo>
                <a:lnTo>
                  <a:pt x="0" y="0"/>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1" name="Rectangle: Rounded Corners 20">
                <a:extLst>
                  <a:ext uri="{FF2B5EF4-FFF2-40B4-BE49-F238E27FC236}">
                    <a16:creationId xmlns:a16="http://schemas.microsoft.com/office/drawing/2014/main" id="{E60AD2A6-D22A-44EF-9DDC-B1EE3F6978A5}"/>
                  </a:ext>
                </a:extLst>
              </p:cNvPr>
              <p:cNvSpPr/>
              <p:nvPr/>
            </p:nvSpPr>
            <p:spPr>
              <a:xfrm>
                <a:off x="2554702" y="1528663"/>
                <a:ext cx="1291018" cy="822960"/>
              </a:xfrm>
              <a:prstGeom prst="roundRect">
                <a:avLst/>
              </a:prstGeom>
              <a:solidFill>
                <a:srgbClr val="74C27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j-lt"/>
                  </a:rPr>
                  <a:t> </a:t>
                </a:r>
                <a14:m>
                  <m:oMath xmlns:m="http://schemas.openxmlformats.org/officeDocument/2006/math">
                    <m:acc>
                      <m:accPr>
                        <m:chr m:val="̂"/>
                        <m:ctrlPr>
                          <a:rPr lang="en-US" sz="3200" i="1">
                            <a:solidFill>
                              <a:schemeClr val="bg1"/>
                            </a:solidFill>
                            <a:latin typeface="Cambria Math" panose="02040503050406030204" pitchFamily="18" charset="0"/>
                          </a:rPr>
                        </m:ctrlPr>
                      </m:accPr>
                      <m:e>
                        <m:r>
                          <a:rPr lang="en-US" sz="3200">
                            <a:solidFill>
                              <a:schemeClr val="bg1"/>
                            </a:solidFill>
                            <a:latin typeface="Cambria Math" panose="02040503050406030204" pitchFamily="18" charset="0"/>
                          </a:rPr>
                          <m:t>𝑦𝑂</m:t>
                        </m:r>
                        <m:r>
                          <m:rPr>
                            <m:sty m:val="p"/>
                          </m:rPr>
                          <a:rPr lang="en-US" sz="3200" b="0" i="0" smtClean="0">
                            <a:solidFill>
                              <a:schemeClr val="bg1"/>
                            </a:solidFill>
                            <a:latin typeface="Cambria Math" panose="02040503050406030204" pitchFamily="18" charset="0"/>
                          </a:rPr>
                          <m:t>d</m:t>
                        </m:r>
                      </m:e>
                    </m:acc>
                  </m:oMath>
                </a14:m>
                <a:endParaRPr lang="en-US" sz="3200" dirty="0">
                  <a:solidFill>
                    <a:schemeClr val="bg1"/>
                  </a:solidFill>
                  <a:latin typeface="+mj-lt"/>
                </a:endParaRPr>
              </a:p>
            </p:txBody>
          </p:sp>
        </mc:Choice>
        <mc:Fallback xmlns="">
          <p:sp>
            <p:nvSpPr>
              <p:cNvPr id="21" name="Rectangle: Rounded Corners 20">
                <a:extLst>
                  <a:ext uri="{FF2B5EF4-FFF2-40B4-BE49-F238E27FC236}">
                    <a16:creationId xmlns:a16="http://schemas.microsoft.com/office/drawing/2014/main" id="{E60AD2A6-D22A-44EF-9DDC-B1EE3F6978A5}"/>
                  </a:ext>
                </a:extLst>
              </p:cNvPr>
              <p:cNvSpPr>
                <a:spLocks noRot="1" noChangeAspect="1" noMove="1" noResize="1" noEditPoints="1" noAdjustHandles="1" noChangeArrowheads="1" noChangeShapeType="1" noTextEdit="1"/>
              </p:cNvSpPr>
              <p:nvPr/>
            </p:nvSpPr>
            <p:spPr>
              <a:xfrm>
                <a:off x="2554702" y="1528663"/>
                <a:ext cx="1291018" cy="822960"/>
              </a:xfrm>
              <a:prstGeom prst="roundRect">
                <a:avLst/>
              </a:prstGeom>
              <a:blipFill>
                <a:blip r:embed="rId8"/>
                <a:stretch>
                  <a:fillRect/>
                </a:stretch>
              </a:blipFill>
              <a:ln w="12700">
                <a:no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143472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EB7C444-0F78-4201-ADEC-427AD6B913F2}"/>
                  </a:ext>
                </a:extLst>
              </p:cNvPr>
              <p:cNvSpPr txBox="1"/>
              <p:nvPr/>
            </p:nvSpPr>
            <p:spPr>
              <a:xfrm>
                <a:off x="41564" y="1496672"/>
                <a:ext cx="6743894" cy="610745"/>
              </a:xfrm>
              <a:prstGeom prst="rect">
                <a:avLst/>
              </a:prstGeom>
              <a:noFill/>
            </p:spPr>
            <p:txBody>
              <a:bodyPr wrap="square">
                <a:spAutoFit/>
              </a:bodyPr>
              <a:lstStyle>
                <a:defPPr marR="0" lvl="0" algn="l" rtl="0">
                  <a:lnSpc>
                    <a:spcPct val="100000"/>
                  </a:lnSpc>
                  <a:spcBef>
                    <a:spcPts val="0"/>
                  </a:spcBef>
                  <a:spcAft>
                    <a:spcPts val="0"/>
                  </a:spcAft>
                </a:defPPr>
                <a:lvl1pPr marL="457200">
                  <a:defRPr sz="3200" b="1">
                    <a:solidFill>
                      <a:schemeClr val="tx1">
                        <a:lumMod val="65000"/>
                        <a:lumOff val="35000"/>
                      </a:schemeClr>
                    </a:solidFill>
                    <a:latin typeface="+mn-lt"/>
                    <a:cs typeface="Calibri" panose="020F0502020204030204" pitchFamily="34" charset="0"/>
                  </a:defRPr>
                </a:lvl1pPr>
              </a:lstStyle>
              <a:p>
                <a:r>
                  <a:rPr lang="en-US" dirty="0"/>
                  <a:t>How are angles </a:t>
                </a:r>
                <a14:m>
                  <m:oMath xmlns:m="http://schemas.openxmlformats.org/officeDocument/2006/math">
                    <m:acc>
                      <m:accPr>
                        <m:chr m:val="̂"/>
                        <m:ctrlPr>
                          <a:rPr lang="en-US" i="1">
                            <a:latin typeface="Cambria Math" panose="02040503050406030204" pitchFamily="18" charset="0"/>
                          </a:rPr>
                        </m:ctrlPr>
                      </m:accPr>
                      <m:e>
                        <m:r>
                          <a:rPr lang="en-US" b="1" i="1">
                            <a:latin typeface="Cambria Math" panose="02040503050406030204" pitchFamily="18" charset="0"/>
                          </a:rPr>
                          <m:t>𝒅𝑶𝒄</m:t>
                        </m:r>
                      </m:e>
                    </m:acc>
                  </m:oMath>
                </a14:m>
                <a:r>
                  <a:rPr lang="en-US" dirty="0"/>
                  <a:t> and </a:t>
                </a:r>
                <a14:m>
                  <m:oMath xmlns:m="http://schemas.openxmlformats.org/officeDocument/2006/math">
                    <m:acc>
                      <m:accPr>
                        <m:chr m:val="̂"/>
                        <m:ctrlPr>
                          <a:rPr lang="en-US" i="1">
                            <a:latin typeface="Cambria Math" panose="02040503050406030204" pitchFamily="18" charset="0"/>
                          </a:rPr>
                        </m:ctrlPr>
                      </m:accPr>
                      <m:e>
                        <m:r>
                          <a:rPr lang="en-US" b="1" i="1">
                            <a:latin typeface="Cambria Math" panose="02040503050406030204" pitchFamily="18" charset="0"/>
                          </a:rPr>
                          <m:t>𝒄𝑶𝒚</m:t>
                        </m:r>
                      </m:e>
                    </m:acc>
                  </m:oMath>
                </a14:m>
                <a:r>
                  <a:rPr lang="en-US" dirty="0"/>
                  <a:t>?</a:t>
                </a:r>
              </a:p>
            </p:txBody>
          </p:sp>
        </mc:Choice>
        <mc:Fallback xmlns="">
          <p:sp>
            <p:nvSpPr>
              <p:cNvPr id="22" name="TextBox 21">
                <a:extLst>
                  <a:ext uri="{FF2B5EF4-FFF2-40B4-BE49-F238E27FC236}">
                    <a16:creationId xmlns:a16="http://schemas.microsoft.com/office/drawing/2014/main" id="{4EB7C444-0F78-4201-ADEC-427AD6B913F2}"/>
                  </a:ext>
                </a:extLst>
              </p:cNvPr>
              <p:cNvSpPr txBox="1">
                <a:spLocks noRot="1" noChangeAspect="1" noMove="1" noResize="1" noEditPoints="1" noAdjustHandles="1" noChangeArrowheads="1" noChangeShapeType="1" noTextEdit="1"/>
              </p:cNvSpPr>
              <p:nvPr/>
            </p:nvSpPr>
            <p:spPr>
              <a:xfrm>
                <a:off x="41564" y="1496672"/>
                <a:ext cx="6743894" cy="610745"/>
              </a:xfrm>
              <a:prstGeom prst="rect">
                <a:avLst/>
              </a:prstGeom>
              <a:blipFill>
                <a:blip r:embed="rId4"/>
                <a:stretch>
                  <a:fillRect t="-8000" b="-33000"/>
                </a:stretch>
              </a:blipFill>
            </p:spPr>
            <p:txBody>
              <a:bodyPr/>
              <a:lstStyle/>
              <a:p>
                <a:r>
                  <a:rPr lang="fr-FR">
                    <a:noFill/>
                  </a:rPr>
                  <a:t> </a:t>
                </a:r>
              </a:p>
            </p:txBody>
          </p:sp>
        </mc:Fallback>
      </mc:AlternateContent>
      <p:sp>
        <p:nvSpPr>
          <p:cNvPr id="23" name="Rectangle: Rounded Corners 22">
            <a:extLst>
              <a:ext uri="{FF2B5EF4-FFF2-40B4-BE49-F238E27FC236}">
                <a16:creationId xmlns:a16="http://schemas.microsoft.com/office/drawing/2014/main" id="{DFAEA9D2-4DFA-41D5-8C76-7CD4C18951C0}"/>
              </a:ext>
            </a:extLst>
          </p:cNvPr>
          <p:cNvSpPr/>
          <p:nvPr/>
        </p:nvSpPr>
        <p:spPr>
          <a:xfrm>
            <a:off x="7655736" y="2971926"/>
            <a:ext cx="393192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 adjacent</a:t>
            </a:r>
          </a:p>
        </p:txBody>
      </p:sp>
      <p:sp>
        <p:nvSpPr>
          <p:cNvPr id="8" name="Rectangle: Rounded Corners 7">
            <a:extLst>
              <a:ext uri="{FF2B5EF4-FFF2-40B4-BE49-F238E27FC236}">
                <a16:creationId xmlns:a16="http://schemas.microsoft.com/office/drawing/2014/main" id="{DE32601C-317B-4D82-80FD-D6CECC8FE458}"/>
              </a:ext>
            </a:extLst>
          </p:cNvPr>
          <p:cNvSpPr/>
          <p:nvPr/>
        </p:nvSpPr>
        <p:spPr>
          <a:xfrm>
            <a:off x="7655736" y="4351578"/>
            <a:ext cx="393192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 vertically opposite</a:t>
            </a:r>
          </a:p>
        </p:txBody>
      </p:sp>
      <p:sp>
        <p:nvSpPr>
          <p:cNvPr id="9" name="Google Shape;222;p10">
            <a:extLst>
              <a:ext uri="{FF2B5EF4-FFF2-40B4-BE49-F238E27FC236}">
                <a16:creationId xmlns:a16="http://schemas.microsoft.com/office/drawing/2014/main" id="{514C1B2E-FF51-44AF-9500-69B92B00A15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Choose the correct answer</a:t>
            </a:r>
            <a:endParaRPr lang="en-GB" dirty="0">
              <a:sym typeface="Comic Sans MS"/>
            </a:endParaRPr>
          </a:p>
        </p:txBody>
      </p:sp>
      <p:grpSp>
        <p:nvGrpSpPr>
          <p:cNvPr id="10" name="Group 9">
            <a:extLst>
              <a:ext uri="{FF2B5EF4-FFF2-40B4-BE49-F238E27FC236}">
                <a16:creationId xmlns:a16="http://schemas.microsoft.com/office/drawing/2014/main" id="{B91068AE-4FD7-447F-BDC1-CDA266D25438}"/>
              </a:ext>
            </a:extLst>
          </p:cNvPr>
          <p:cNvGrpSpPr/>
          <p:nvPr/>
        </p:nvGrpSpPr>
        <p:grpSpPr>
          <a:xfrm>
            <a:off x="150315" y="2654302"/>
            <a:ext cx="7232604" cy="3666255"/>
            <a:chOff x="2188460" y="2354015"/>
            <a:chExt cx="7232604" cy="3666255"/>
          </a:xfrm>
        </p:grpSpPr>
        <p:pic>
          <p:nvPicPr>
            <p:cNvPr id="11" name="Graphic 10">
              <a:extLst>
                <a:ext uri="{FF2B5EF4-FFF2-40B4-BE49-F238E27FC236}">
                  <a16:creationId xmlns:a16="http://schemas.microsoft.com/office/drawing/2014/main" id="{D2B88305-1CFF-458C-8214-67AD31FD02B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26603" t="22405" r="7731" b="23460"/>
            <a:stretch/>
          </p:blipFill>
          <p:spPr>
            <a:xfrm>
              <a:off x="3138986" y="2573165"/>
              <a:ext cx="5635477" cy="3200400"/>
            </a:xfrm>
            <a:prstGeom prst="rect">
              <a:avLst/>
            </a:prstGeom>
          </p:spPr>
        </p:pic>
        <p:sp>
          <p:nvSpPr>
            <p:cNvPr id="12" name="Subtitle 2">
              <a:extLst>
                <a:ext uri="{FF2B5EF4-FFF2-40B4-BE49-F238E27FC236}">
                  <a16:creationId xmlns:a16="http://schemas.microsoft.com/office/drawing/2014/main" id="{CEE18E90-7C36-449B-9EF7-1CB0C990BEB8}"/>
                </a:ext>
              </a:extLst>
            </p:cNvPr>
            <p:cNvSpPr txBox="1">
              <a:spLocks/>
            </p:cNvSpPr>
            <p:nvPr/>
          </p:nvSpPr>
          <p:spPr>
            <a:xfrm>
              <a:off x="7805284" y="5080600"/>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n</a:t>
              </a:r>
            </a:p>
          </p:txBody>
        </p:sp>
        <p:sp>
          <p:nvSpPr>
            <p:cNvPr id="13" name="Subtitle 2">
              <a:extLst>
                <a:ext uri="{FF2B5EF4-FFF2-40B4-BE49-F238E27FC236}">
                  <a16:creationId xmlns:a16="http://schemas.microsoft.com/office/drawing/2014/main" id="{A47A9DDE-090A-46DD-8E08-5458C376F204}"/>
                </a:ext>
              </a:extLst>
            </p:cNvPr>
            <p:cNvSpPr txBox="1">
              <a:spLocks/>
            </p:cNvSpPr>
            <p:nvPr/>
          </p:nvSpPr>
          <p:spPr>
            <a:xfrm>
              <a:off x="7805285" y="3318097"/>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y</a:t>
              </a:r>
            </a:p>
          </p:txBody>
        </p:sp>
        <p:sp>
          <p:nvSpPr>
            <p:cNvPr id="14" name="Subtitle 2">
              <a:extLst>
                <a:ext uri="{FF2B5EF4-FFF2-40B4-BE49-F238E27FC236}">
                  <a16:creationId xmlns:a16="http://schemas.microsoft.com/office/drawing/2014/main" id="{798EC8BF-0C9C-46B0-A5DA-AE035C18A9DB}"/>
                </a:ext>
              </a:extLst>
            </p:cNvPr>
            <p:cNvSpPr txBox="1">
              <a:spLocks/>
            </p:cNvSpPr>
            <p:nvPr/>
          </p:nvSpPr>
          <p:spPr>
            <a:xfrm>
              <a:off x="5143478" y="4505882"/>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O</a:t>
              </a:r>
            </a:p>
          </p:txBody>
        </p:sp>
        <p:sp>
          <p:nvSpPr>
            <p:cNvPr id="15" name="Subtitle 2">
              <a:extLst>
                <a:ext uri="{FF2B5EF4-FFF2-40B4-BE49-F238E27FC236}">
                  <a16:creationId xmlns:a16="http://schemas.microsoft.com/office/drawing/2014/main" id="{C90DC172-A0AF-41C9-9E74-2F8927462441}"/>
                </a:ext>
              </a:extLst>
            </p:cNvPr>
            <p:cNvSpPr txBox="1">
              <a:spLocks/>
            </p:cNvSpPr>
            <p:nvPr/>
          </p:nvSpPr>
          <p:spPr>
            <a:xfrm>
              <a:off x="2331096" y="4975717"/>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m</a:t>
              </a:r>
            </a:p>
          </p:txBody>
        </p:sp>
        <p:sp>
          <p:nvSpPr>
            <p:cNvPr id="16" name="Subtitle 2">
              <a:extLst>
                <a:ext uri="{FF2B5EF4-FFF2-40B4-BE49-F238E27FC236}">
                  <a16:creationId xmlns:a16="http://schemas.microsoft.com/office/drawing/2014/main" id="{BF37D8D2-A2F6-471B-B595-C4667C82552F}"/>
                </a:ext>
              </a:extLst>
            </p:cNvPr>
            <p:cNvSpPr txBox="1">
              <a:spLocks/>
            </p:cNvSpPr>
            <p:nvPr/>
          </p:nvSpPr>
          <p:spPr>
            <a:xfrm>
              <a:off x="4335588" y="2354015"/>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c</a:t>
              </a:r>
            </a:p>
          </p:txBody>
        </p:sp>
        <p:sp>
          <p:nvSpPr>
            <p:cNvPr id="17" name="Subtitle 2">
              <a:extLst>
                <a:ext uri="{FF2B5EF4-FFF2-40B4-BE49-F238E27FC236}">
                  <a16:creationId xmlns:a16="http://schemas.microsoft.com/office/drawing/2014/main" id="{5D0A8989-5C53-4FDB-BB4D-F992BA311FB0}"/>
                </a:ext>
              </a:extLst>
            </p:cNvPr>
            <p:cNvSpPr txBox="1">
              <a:spLocks/>
            </p:cNvSpPr>
            <p:nvPr/>
          </p:nvSpPr>
          <p:spPr>
            <a:xfrm>
              <a:off x="2188460" y="3466259"/>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d</a:t>
              </a:r>
            </a:p>
          </p:txBody>
        </p:sp>
      </p:grpSp>
      <p:sp>
        <p:nvSpPr>
          <p:cNvPr id="18" name="Freeform: Shape 17">
            <a:extLst>
              <a:ext uri="{FF2B5EF4-FFF2-40B4-BE49-F238E27FC236}">
                <a16:creationId xmlns:a16="http://schemas.microsoft.com/office/drawing/2014/main" id="{B244C090-84B4-4940-93F9-8B0F7F941E60}"/>
              </a:ext>
            </a:extLst>
          </p:cNvPr>
          <p:cNvSpPr/>
          <p:nvPr/>
        </p:nvSpPr>
        <p:spPr>
          <a:xfrm>
            <a:off x="2175225" y="3479404"/>
            <a:ext cx="1688852" cy="1284325"/>
          </a:xfrm>
          <a:custGeom>
            <a:avLst/>
            <a:gdLst>
              <a:gd name="connsiteX0" fmla="*/ 0 w 1681316"/>
              <a:gd name="connsiteY0" fmla="*/ 796413 h 1342103"/>
              <a:gd name="connsiteX1" fmla="*/ 1681316 w 1681316"/>
              <a:gd name="connsiteY1" fmla="*/ 1342103 h 1342103"/>
              <a:gd name="connsiteX2" fmla="*/ 1017639 w 1681316"/>
              <a:gd name="connsiteY2" fmla="*/ 0 h 1342103"/>
              <a:gd name="connsiteX3" fmla="*/ 0 w 1681316"/>
              <a:gd name="connsiteY3" fmla="*/ 796413 h 1342103"/>
              <a:gd name="connsiteX0" fmla="*/ 0 w 1688852"/>
              <a:gd name="connsiteY0" fmla="*/ 811485 h 1342103"/>
              <a:gd name="connsiteX1" fmla="*/ 1688852 w 1688852"/>
              <a:gd name="connsiteY1" fmla="*/ 1342103 h 1342103"/>
              <a:gd name="connsiteX2" fmla="*/ 1025175 w 1688852"/>
              <a:gd name="connsiteY2" fmla="*/ 0 h 1342103"/>
              <a:gd name="connsiteX3" fmla="*/ 0 w 1688852"/>
              <a:gd name="connsiteY3" fmla="*/ 811485 h 1342103"/>
              <a:gd name="connsiteX0" fmla="*/ 0 w 1688852"/>
              <a:gd name="connsiteY0" fmla="*/ 753707 h 1284325"/>
              <a:gd name="connsiteX1" fmla="*/ 1688852 w 1688852"/>
              <a:gd name="connsiteY1" fmla="*/ 1284325 h 1284325"/>
              <a:gd name="connsiteX2" fmla="*/ 1025175 w 1688852"/>
              <a:gd name="connsiteY2" fmla="*/ 0 h 1284325"/>
              <a:gd name="connsiteX3" fmla="*/ 0 w 1688852"/>
              <a:gd name="connsiteY3" fmla="*/ 753707 h 1284325"/>
            </a:gdLst>
            <a:ahLst/>
            <a:cxnLst>
              <a:cxn ang="0">
                <a:pos x="connsiteX0" y="connsiteY0"/>
              </a:cxn>
              <a:cxn ang="0">
                <a:pos x="connsiteX1" y="connsiteY1"/>
              </a:cxn>
              <a:cxn ang="0">
                <a:pos x="connsiteX2" y="connsiteY2"/>
              </a:cxn>
              <a:cxn ang="0">
                <a:pos x="connsiteX3" y="connsiteY3"/>
              </a:cxn>
            </a:cxnLst>
            <a:rect l="l" t="t" r="r" b="b"/>
            <a:pathLst>
              <a:path w="1688852" h="1284325">
                <a:moveTo>
                  <a:pt x="0" y="753707"/>
                </a:moveTo>
                <a:lnTo>
                  <a:pt x="1688852" y="1284325"/>
                </a:lnTo>
                <a:lnTo>
                  <a:pt x="1025175" y="0"/>
                </a:lnTo>
                <a:lnTo>
                  <a:pt x="0" y="753707"/>
                </a:lnTo>
                <a:close/>
              </a:path>
            </a:pathLst>
          </a:custGeom>
          <a:solidFill>
            <a:srgbClr val="E7B7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80D3F361-B132-4B85-AB7F-6634F0A29003}"/>
              </a:ext>
            </a:extLst>
          </p:cNvPr>
          <p:cNvSpPr/>
          <p:nvPr/>
        </p:nvSpPr>
        <p:spPr>
          <a:xfrm>
            <a:off x="3214501" y="3478431"/>
            <a:ext cx="2361929" cy="1258313"/>
          </a:xfrm>
          <a:custGeom>
            <a:avLst/>
            <a:gdLst>
              <a:gd name="connsiteX0" fmla="*/ 2374490 w 2374490"/>
              <a:gd name="connsiteY0" fmla="*/ 855406 h 1268361"/>
              <a:gd name="connsiteX1" fmla="*/ 619432 w 2374490"/>
              <a:gd name="connsiteY1" fmla="*/ 1268361 h 1268361"/>
              <a:gd name="connsiteX2" fmla="*/ 0 w 2374490"/>
              <a:gd name="connsiteY2" fmla="*/ 0 h 1268361"/>
              <a:gd name="connsiteX3" fmla="*/ 2374490 w 2374490"/>
              <a:gd name="connsiteY3" fmla="*/ 855406 h 1268361"/>
              <a:gd name="connsiteX0" fmla="*/ 2374490 w 2374490"/>
              <a:gd name="connsiteY0" fmla="*/ 914399 h 1268361"/>
              <a:gd name="connsiteX1" fmla="*/ 619432 w 2374490"/>
              <a:gd name="connsiteY1" fmla="*/ 1268361 h 1268361"/>
              <a:gd name="connsiteX2" fmla="*/ 0 w 2374490"/>
              <a:gd name="connsiteY2" fmla="*/ 0 h 1268361"/>
              <a:gd name="connsiteX3" fmla="*/ 2374490 w 2374490"/>
              <a:gd name="connsiteY3" fmla="*/ 914399 h 1268361"/>
              <a:gd name="connsiteX0" fmla="*/ 2404635 w 2404635"/>
              <a:gd name="connsiteY0" fmla="*/ 901839 h 1255801"/>
              <a:gd name="connsiteX1" fmla="*/ 649577 w 2404635"/>
              <a:gd name="connsiteY1" fmla="*/ 1255801 h 1255801"/>
              <a:gd name="connsiteX2" fmla="*/ 0 w 2404635"/>
              <a:gd name="connsiteY2" fmla="*/ 0 h 1255801"/>
              <a:gd name="connsiteX3" fmla="*/ 2404635 w 2404635"/>
              <a:gd name="connsiteY3" fmla="*/ 901839 h 1255801"/>
              <a:gd name="connsiteX0" fmla="*/ 2404635 w 2404635"/>
              <a:gd name="connsiteY0" fmla="*/ 901839 h 1258313"/>
              <a:gd name="connsiteX1" fmla="*/ 642041 w 2404635"/>
              <a:gd name="connsiteY1" fmla="*/ 1258313 h 1258313"/>
              <a:gd name="connsiteX2" fmla="*/ 0 w 2404635"/>
              <a:gd name="connsiteY2" fmla="*/ 0 h 1258313"/>
              <a:gd name="connsiteX3" fmla="*/ 2404635 w 2404635"/>
              <a:gd name="connsiteY3" fmla="*/ 901839 h 1258313"/>
              <a:gd name="connsiteX0" fmla="*/ 2361929 w 2361929"/>
              <a:gd name="connsiteY0" fmla="*/ 879231 h 1258313"/>
              <a:gd name="connsiteX1" fmla="*/ 642041 w 2361929"/>
              <a:gd name="connsiteY1" fmla="*/ 1258313 h 1258313"/>
              <a:gd name="connsiteX2" fmla="*/ 0 w 2361929"/>
              <a:gd name="connsiteY2" fmla="*/ 0 h 1258313"/>
              <a:gd name="connsiteX3" fmla="*/ 2361929 w 2361929"/>
              <a:gd name="connsiteY3" fmla="*/ 879231 h 1258313"/>
            </a:gdLst>
            <a:ahLst/>
            <a:cxnLst>
              <a:cxn ang="0">
                <a:pos x="connsiteX0" y="connsiteY0"/>
              </a:cxn>
              <a:cxn ang="0">
                <a:pos x="connsiteX1" y="connsiteY1"/>
              </a:cxn>
              <a:cxn ang="0">
                <a:pos x="connsiteX2" y="connsiteY2"/>
              </a:cxn>
              <a:cxn ang="0">
                <a:pos x="connsiteX3" y="connsiteY3"/>
              </a:cxn>
            </a:cxnLst>
            <a:rect l="l" t="t" r="r" b="b"/>
            <a:pathLst>
              <a:path w="2361929" h="1258313">
                <a:moveTo>
                  <a:pt x="2361929" y="879231"/>
                </a:moveTo>
                <a:lnTo>
                  <a:pt x="642041" y="1258313"/>
                </a:lnTo>
                <a:lnTo>
                  <a:pt x="0" y="0"/>
                </a:lnTo>
                <a:lnTo>
                  <a:pt x="2361929" y="879231"/>
                </a:lnTo>
                <a:close/>
              </a:path>
            </a:pathLst>
          </a:custGeom>
          <a:solidFill>
            <a:srgbClr val="59B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0C84866D-07CC-4F93-898D-EC313EB0D58B}"/>
              </a:ext>
            </a:extLst>
          </p:cNvPr>
          <p:cNvCxnSpPr>
            <a:cxnSpLocks/>
          </p:cNvCxnSpPr>
          <p:nvPr/>
        </p:nvCxnSpPr>
        <p:spPr>
          <a:xfrm>
            <a:off x="2905760" y="2873452"/>
            <a:ext cx="983467" cy="1915783"/>
          </a:xfrm>
          <a:prstGeom prst="line">
            <a:avLst/>
          </a:prstGeom>
          <a:ln w="38100">
            <a:solidFill>
              <a:srgbClr val="74C274"/>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9814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mph" presetSubtype="2" fill="hold" nodeType="clickEffect">
                                  <p:stCondLst>
                                    <p:cond delay="0"/>
                                  </p:stCondLst>
                                  <p:childTnLst>
                                    <p:animClr clrSpc="rgb" dir="cw">
                                      <p:cBhvr>
                                        <p:cTn id="21" dur="500" fill="hold"/>
                                        <p:tgtEl>
                                          <p:spTgt spid="23"/>
                                        </p:tgtEl>
                                        <p:attrNameLst>
                                          <p:attrName>fillcolor</p:attrName>
                                        </p:attrNameLst>
                                      </p:cBhvr>
                                      <p:to>
                                        <a:srgbClr val="74C274"/>
                                      </p:to>
                                    </p:animClr>
                                    <p:set>
                                      <p:cBhvr>
                                        <p:cTn id="22" dur="500" fill="hold"/>
                                        <p:tgtEl>
                                          <p:spTgt spid="23"/>
                                        </p:tgtEl>
                                        <p:attrNameLst>
                                          <p:attrName>fill.type</p:attrName>
                                        </p:attrNameLst>
                                      </p:cBhvr>
                                      <p:to>
                                        <p:strVal val="solid"/>
                                      </p:to>
                                    </p:set>
                                    <p:set>
                                      <p:cBhvr>
                                        <p:cTn id="23" dur="500" fill="hold"/>
                                        <p:tgtEl>
                                          <p:spTgt spid="23"/>
                                        </p:tgtEl>
                                        <p:attrNameLst>
                                          <p:attrName>fill.on</p:attrName>
                                        </p:attrNameLst>
                                      </p:cBhvr>
                                      <p:to>
                                        <p:strVal val="true"/>
                                      </p:to>
                                    </p:set>
                                  </p:childTnLst>
                                </p:cTn>
                              </p:par>
                              <p:par>
                                <p:cTn id="24" presetID="7" presetClass="emph" presetSubtype="2" fill="hold" nodeType="withEffect">
                                  <p:stCondLst>
                                    <p:cond delay="0"/>
                                  </p:stCondLst>
                                  <p:childTnLst>
                                    <p:animClr clrSpc="rgb" dir="cw">
                                      <p:cBhvr>
                                        <p:cTn id="25" dur="500" fill="hold"/>
                                        <p:tgtEl>
                                          <p:spTgt spid="23"/>
                                        </p:tgtEl>
                                        <p:attrNameLst>
                                          <p:attrName>stroke.color</p:attrName>
                                        </p:attrNameLst>
                                      </p:cBhvr>
                                      <p:to>
                                        <a:srgbClr val="FFFFFF"/>
                                      </p:to>
                                    </p:animClr>
                                    <p:set>
                                      <p:cBhvr>
                                        <p:cTn id="26" dur="500" fill="hold"/>
                                        <p:tgtEl>
                                          <p:spTgt spid="23"/>
                                        </p:tgtEl>
                                        <p:attrNameLst>
                                          <p:attrName>stroke.on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500" fill="hold"/>
                                        <p:tgtEl>
                                          <p:spTgt spid="23"/>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A3B78C78-5A4D-4B4B-8245-9B005E87EF52}"/>
              </a:ext>
            </a:extLst>
          </p:cNvPr>
          <p:cNvGrpSpPr/>
          <p:nvPr/>
        </p:nvGrpSpPr>
        <p:grpSpPr>
          <a:xfrm>
            <a:off x="150315" y="2654302"/>
            <a:ext cx="7232604" cy="3666255"/>
            <a:chOff x="2188460" y="2354015"/>
            <a:chExt cx="7232604" cy="3666255"/>
          </a:xfrm>
        </p:grpSpPr>
        <p:pic>
          <p:nvPicPr>
            <p:cNvPr id="12" name="Graphic 11">
              <a:extLst>
                <a:ext uri="{FF2B5EF4-FFF2-40B4-BE49-F238E27FC236}">
                  <a16:creationId xmlns:a16="http://schemas.microsoft.com/office/drawing/2014/main" id="{1A627C40-67F6-45F3-8F5E-B605129772F3}"/>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26603" t="22405" r="7731" b="23460"/>
            <a:stretch/>
          </p:blipFill>
          <p:spPr>
            <a:xfrm>
              <a:off x="3138986" y="2573165"/>
              <a:ext cx="5635477" cy="3200400"/>
            </a:xfrm>
            <a:prstGeom prst="rect">
              <a:avLst/>
            </a:prstGeom>
          </p:spPr>
        </p:pic>
        <p:sp>
          <p:nvSpPr>
            <p:cNvPr id="13" name="Subtitle 2">
              <a:extLst>
                <a:ext uri="{FF2B5EF4-FFF2-40B4-BE49-F238E27FC236}">
                  <a16:creationId xmlns:a16="http://schemas.microsoft.com/office/drawing/2014/main" id="{7ECE798F-BB3E-4C46-B8C4-049D19BA2627}"/>
                </a:ext>
              </a:extLst>
            </p:cNvPr>
            <p:cNvSpPr txBox="1">
              <a:spLocks/>
            </p:cNvSpPr>
            <p:nvPr/>
          </p:nvSpPr>
          <p:spPr>
            <a:xfrm>
              <a:off x="7805284" y="5080600"/>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n</a:t>
              </a:r>
            </a:p>
          </p:txBody>
        </p:sp>
        <p:sp>
          <p:nvSpPr>
            <p:cNvPr id="14" name="Subtitle 2">
              <a:extLst>
                <a:ext uri="{FF2B5EF4-FFF2-40B4-BE49-F238E27FC236}">
                  <a16:creationId xmlns:a16="http://schemas.microsoft.com/office/drawing/2014/main" id="{18225C79-B17A-418F-8995-D85B4B73C92B}"/>
                </a:ext>
              </a:extLst>
            </p:cNvPr>
            <p:cNvSpPr txBox="1">
              <a:spLocks/>
            </p:cNvSpPr>
            <p:nvPr/>
          </p:nvSpPr>
          <p:spPr>
            <a:xfrm>
              <a:off x="7805285" y="3318097"/>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y</a:t>
              </a:r>
            </a:p>
          </p:txBody>
        </p:sp>
        <p:sp>
          <p:nvSpPr>
            <p:cNvPr id="15" name="Subtitle 2">
              <a:extLst>
                <a:ext uri="{FF2B5EF4-FFF2-40B4-BE49-F238E27FC236}">
                  <a16:creationId xmlns:a16="http://schemas.microsoft.com/office/drawing/2014/main" id="{1B97924E-ED19-41C9-826E-2207B2C99E99}"/>
                </a:ext>
              </a:extLst>
            </p:cNvPr>
            <p:cNvSpPr txBox="1">
              <a:spLocks/>
            </p:cNvSpPr>
            <p:nvPr/>
          </p:nvSpPr>
          <p:spPr>
            <a:xfrm>
              <a:off x="5143478" y="4505882"/>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O</a:t>
              </a:r>
            </a:p>
          </p:txBody>
        </p:sp>
        <p:sp>
          <p:nvSpPr>
            <p:cNvPr id="16" name="Subtitle 2">
              <a:extLst>
                <a:ext uri="{FF2B5EF4-FFF2-40B4-BE49-F238E27FC236}">
                  <a16:creationId xmlns:a16="http://schemas.microsoft.com/office/drawing/2014/main" id="{0E84CDF2-5867-4CBF-B3B5-8B30AD43F301}"/>
                </a:ext>
              </a:extLst>
            </p:cNvPr>
            <p:cNvSpPr txBox="1">
              <a:spLocks/>
            </p:cNvSpPr>
            <p:nvPr/>
          </p:nvSpPr>
          <p:spPr>
            <a:xfrm>
              <a:off x="2331096" y="4975717"/>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m</a:t>
              </a:r>
            </a:p>
          </p:txBody>
        </p:sp>
        <p:sp>
          <p:nvSpPr>
            <p:cNvPr id="17" name="Subtitle 2">
              <a:extLst>
                <a:ext uri="{FF2B5EF4-FFF2-40B4-BE49-F238E27FC236}">
                  <a16:creationId xmlns:a16="http://schemas.microsoft.com/office/drawing/2014/main" id="{8CE94649-AE4F-4BF5-A9A8-39A9AC3D6786}"/>
                </a:ext>
              </a:extLst>
            </p:cNvPr>
            <p:cNvSpPr txBox="1">
              <a:spLocks/>
            </p:cNvSpPr>
            <p:nvPr/>
          </p:nvSpPr>
          <p:spPr>
            <a:xfrm>
              <a:off x="4335588" y="2354015"/>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c</a:t>
              </a:r>
            </a:p>
          </p:txBody>
        </p:sp>
        <p:sp>
          <p:nvSpPr>
            <p:cNvPr id="18" name="Subtitle 2">
              <a:extLst>
                <a:ext uri="{FF2B5EF4-FFF2-40B4-BE49-F238E27FC236}">
                  <a16:creationId xmlns:a16="http://schemas.microsoft.com/office/drawing/2014/main" id="{785259A4-8874-4716-960E-B9985AC3016A}"/>
                </a:ext>
              </a:extLst>
            </p:cNvPr>
            <p:cNvSpPr txBox="1">
              <a:spLocks/>
            </p:cNvSpPr>
            <p:nvPr/>
          </p:nvSpPr>
          <p:spPr>
            <a:xfrm>
              <a:off x="2188460" y="3466259"/>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d</a:t>
              </a:r>
            </a:p>
          </p:txBody>
        </p:sp>
      </p:grpSp>
      <p:sp>
        <p:nvSpPr>
          <p:cNvPr id="19" name="Rectangle: Rounded Corners 18">
            <a:extLst>
              <a:ext uri="{FF2B5EF4-FFF2-40B4-BE49-F238E27FC236}">
                <a16:creationId xmlns:a16="http://schemas.microsoft.com/office/drawing/2014/main" id="{4BC4B3E1-98CB-44AD-995A-84534765A265}"/>
              </a:ext>
            </a:extLst>
          </p:cNvPr>
          <p:cNvSpPr/>
          <p:nvPr/>
        </p:nvSpPr>
        <p:spPr>
          <a:xfrm>
            <a:off x="7655736" y="2971926"/>
            <a:ext cx="393192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Yes</a:t>
            </a:r>
          </a:p>
        </p:txBody>
      </p:sp>
      <p:sp>
        <p:nvSpPr>
          <p:cNvPr id="20" name="Rectangle: Rounded Corners 19">
            <a:extLst>
              <a:ext uri="{FF2B5EF4-FFF2-40B4-BE49-F238E27FC236}">
                <a16:creationId xmlns:a16="http://schemas.microsoft.com/office/drawing/2014/main" id="{F942DD96-3BCE-4762-8A73-3ABD460A04D2}"/>
              </a:ext>
            </a:extLst>
          </p:cNvPr>
          <p:cNvSpPr/>
          <p:nvPr/>
        </p:nvSpPr>
        <p:spPr>
          <a:xfrm>
            <a:off x="7655736" y="4351578"/>
            <a:ext cx="393192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No</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5230647-D2B5-49CB-B249-02F189599C25}"/>
                  </a:ext>
                </a:extLst>
              </p:cNvPr>
              <p:cNvSpPr txBox="1"/>
              <p:nvPr/>
            </p:nvSpPr>
            <p:spPr>
              <a:xfrm>
                <a:off x="41564" y="1496672"/>
                <a:ext cx="11139054" cy="610745"/>
              </a:xfrm>
              <a:prstGeom prst="rect">
                <a:avLst/>
              </a:prstGeom>
              <a:noFill/>
            </p:spPr>
            <p:txBody>
              <a:bodyPr wrap="square">
                <a:spAutoFit/>
              </a:bodyPr>
              <a:lstStyle>
                <a:defPPr marR="0" lvl="0" algn="l" rtl="0">
                  <a:lnSpc>
                    <a:spcPct val="100000"/>
                  </a:lnSpc>
                  <a:spcBef>
                    <a:spcPts val="0"/>
                  </a:spcBef>
                  <a:spcAft>
                    <a:spcPts val="0"/>
                  </a:spcAft>
                </a:defPPr>
                <a:lvl1pPr marL="457200">
                  <a:defRPr sz="3200" b="1">
                    <a:solidFill>
                      <a:schemeClr val="tx1">
                        <a:lumMod val="65000"/>
                        <a:lumOff val="35000"/>
                      </a:schemeClr>
                    </a:solidFill>
                    <a:latin typeface="+mn-lt"/>
                    <a:cs typeface="Calibri" panose="020F0502020204030204" pitchFamily="34" charset="0"/>
                  </a:defRPr>
                </a:lvl1pPr>
              </a:lstStyle>
              <a:p>
                <a:r>
                  <a:rPr lang="en-US" dirty="0"/>
                  <a:t>Are angles </a:t>
                </a:r>
                <a14:m>
                  <m:oMath xmlns:m="http://schemas.openxmlformats.org/officeDocument/2006/math">
                    <m:acc>
                      <m:accPr>
                        <m:chr m:val="̂"/>
                        <m:ctrlPr>
                          <a:rPr lang="en-US" i="1">
                            <a:latin typeface="Cambria Math" panose="02040503050406030204" pitchFamily="18" charset="0"/>
                          </a:rPr>
                        </m:ctrlPr>
                      </m:accPr>
                      <m:e>
                        <m:r>
                          <a:rPr lang="en-US" b="1" i="1">
                            <a:latin typeface="Cambria Math" panose="02040503050406030204" pitchFamily="18" charset="0"/>
                          </a:rPr>
                          <m:t>𝒅𝑶𝒄</m:t>
                        </m:r>
                      </m:e>
                    </m:acc>
                  </m:oMath>
                </a14:m>
                <a:r>
                  <a:rPr lang="en-US" dirty="0"/>
                  <a:t> and </a:t>
                </a:r>
                <a14:m>
                  <m:oMath xmlns:m="http://schemas.openxmlformats.org/officeDocument/2006/math">
                    <m:acc>
                      <m:accPr>
                        <m:chr m:val="̂"/>
                        <m:ctrlPr>
                          <a:rPr lang="en-US" i="1">
                            <a:latin typeface="Cambria Math" panose="02040503050406030204" pitchFamily="18" charset="0"/>
                          </a:rPr>
                        </m:ctrlPr>
                      </m:accPr>
                      <m:e>
                        <m:r>
                          <a:rPr lang="en-US" b="1" i="1">
                            <a:latin typeface="Cambria Math" panose="02040503050406030204" pitchFamily="18" charset="0"/>
                          </a:rPr>
                          <m:t>𝒚𝑶𝒏</m:t>
                        </m:r>
                      </m:e>
                    </m:acc>
                    <m:r>
                      <a:rPr lang="en-US" b="1">
                        <a:latin typeface="Cambria Math" panose="02040503050406030204" pitchFamily="18" charset="0"/>
                      </a:rPr>
                      <m:t> </m:t>
                    </m:r>
                  </m:oMath>
                </a14:m>
                <a:r>
                  <a:rPr lang="en-US" dirty="0"/>
                  <a:t>vertically opposite?</a:t>
                </a:r>
              </a:p>
            </p:txBody>
          </p:sp>
        </mc:Choice>
        <mc:Fallback xmlns="">
          <p:sp>
            <p:nvSpPr>
              <p:cNvPr id="21" name="TextBox 20">
                <a:extLst>
                  <a:ext uri="{FF2B5EF4-FFF2-40B4-BE49-F238E27FC236}">
                    <a16:creationId xmlns:a16="http://schemas.microsoft.com/office/drawing/2014/main" id="{E5230647-D2B5-49CB-B249-02F189599C25}"/>
                  </a:ext>
                </a:extLst>
              </p:cNvPr>
              <p:cNvSpPr txBox="1">
                <a:spLocks noRot="1" noChangeAspect="1" noMove="1" noResize="1" noEditPoints="1" noAdjustHandles="1" noChangeArrowheads="1" noChangeShapeType="1" noTextEdit="1"/>
              </p:cNvSpPr>
              <p:nvPr/>
            </p:nvSpPr>
            <p:spPr>
              <a:xfrm>
                <a:off x="41564" y="1496672"/>
                <a:ext cx="11139054" cy="610745"/>
              </a:xfrm>
              <a:prstGeom prst="rect">
                <a:avLst/>
              </a:prstGeom>
              <a:blipFill>
                <a:blip r:embed="rId6"/>
                <a:stretch>
                  <a:fillRect t="-8000" b="-33000"/>
                </a:stretch>
              </a:blipFill>
            </p:spPr>
            <p:txBody>
              <a:bodyPr/>
              <a:lstStyle/>
              <a:p>
                <a:r>
                  <a:rPr lang="fr-FR">
                    <a:noFill/>
                  </a:rPr>
                  <a:t> </a:t>
                </a:r>
              </a:p>
            </p:txBody>
          </p:sp>
        </mc:Fallback>
      </mc:AlternateContent>
      <p:sp>
        <p:nvSpPr>
          <p:cNvPr id="23" name="Google Shape;222;p10">
            <a:extLst>
              <a:ext uri="{FF2B5EF4-FFF2-40B4-BE49-F238E27FC236}">
                <a16:creationId xmlns:a16="http://schemas.microsoft.com/office/drawing/2014/main" id="{B6377495-6FDB-4BFC-B3CC-E8A2CB95C89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Choose the correct answer</a:t>
            </a:r>
            <a:endParaRPr lang="en-GB" dirty="0">
              <a:sym typeface="Comic Sans MS"/>
            </a:endParaRPr>
          </a:p>
        </p:txBody>
      </p:sp>
      <p:sp>
        <p:nvSpPr>
          <p:cNvPr id="24" name="Freeform: Shape 23">
            <a:extLst>
              <a:ext uri="{FF2B5EF4-FFF2-40B4-BE49-F238E27FC236}">
                <a16:creationId xmlns:a16="http://schemas.microsoft.com/office/drawing/2014/main" id="{C053B4AB-FB53-4BC3-9D8A-EBC145C3DA51}"/>
              </a:ext>
            </a:extLst>
          </p:cNvPr>
          <p:cNvSpPr/>
          <p:nvPr/>
        </p:nvSpPr>
        <p:spPr>
          <a:xfrm>
            <a:off x="2175225" y="3479404"/>
            <a:ext cx="1688852" cy="1284325"/>
          </a:xfrm>
          <a:custGeom>
            <a:avLst/>
            <a:gdLst>
              <a:gd name="connsiteX0" fmla="*/ 0 w 1681316"/>
              <a:gd name="connsiteY0" fmla="*/ 796413 h 1342103"/>
              <a:gd name="connsiteX1" fmla="*/ 1681316 w 1681316"/>
              <a:gd name="connsiteY1" fmla="*/ 1342103 h 1342103"/>
              <a:gd name="connsiteX2" fmla="*/ 1017639 w 1681316"/>
              <a:gd name="connsiteY2" fmla="*/ 0 h 1342103"/>
              <a:gd name="connsiteX3" fmla="*/ 0 w 1681316"/>
              <a:gd name="connsiteY3" fmla="*/ 796413 h 1342103"/>
              <a:gd name="connsiteX0" fmla="*/ 0 w 1688852"/>
              <a:gd name="connsiteY0" fmla="*/ 811485 h 1342103"/>
              <a:gd name="connsiteX1" fmla="*/ 1688852 w 1688852"/>
              <a:gd name="connsiteY1" fmla="*/ 1342103 h 1342103"/>
              <a:gd name="connsiteX2" fmla="*/ 1025175 w 1688852"/>
              <a:gd name="connsiteY2" fmla="*/ 0 h 1342103"/>
              <a:gd name="connsiteX3" fmla="*/ 0 w 1688852"/>
              <a:gd name="connsiteY3" fmla="*/ 811485 h 1342103"/>
              <a:gd name="connsiteX0" fmla="*/ 0 w 1688852"/>
              <a:gd name="connsiteY0" fmla="*/ 753707 h 1284325"/>
              <a:gd name="connsiteX1" fmla="*/ 1688852 w 1688852"/>
              <a:gd name="connsiteY1" fmla="*/ 1284325 h 1284325"/>
              <a:gd name="connsiteX2" fmla="*/ 1025175 w 1688852"/>
              <a:gd name="connsiteY2" fmla="*/ 0 h 1284325"/>
              <a:gd name="connsiteX3" fmla="*/ 0 w 1688852"/>
              <a:gd name="connsiteY3" fmla="*/ 753707 h 1284325"/>
            </a:gdLst>
            <a:ahLst/>
            <a:cxnLst>
              <a:cxn ang="0">
                <a:pos x="connsiteX0" y="connsiteY0"/>
              </a:cxn>
              <a:cxn ang="0">
                <a:pos x="connsiteX1" y="connsiteY1"/>
              </a:cxn>
              <a:cxn ang="0">
                <a:pos x="connsiteX2" y="connsiteY2"/>
              </a:cxn>
              <a:cxn ang="0">
                <a:pos x="connsiteX3" y="connsiteY3"/>
              </a:cxn>
            </a:cxnLst>
            <a:rect l="l" t="t" r="r" b="b"/>
            <a:pathLst>
              <a:path w="1688852" h="1284325">
                <a:moveTo>
                  <a:pt x="0" y="753707"/>
                </a:moveTo>
                <a:lnTo>
                  <a:pt x="1688852" y="1284325"/>
                </a:lnTo>
                <a:lnTo>
                  <a:pt x="1025175" y="0"/>
                </a:lnTo>
                <a:lnTo>
                  <a:pt x="0" y="753707"/>
                </a:lnTo>
                <a:close/>
              </a:path>
            </a:pathLst>
          </a:custGeom>
          <a:solidFill>
            <a:srgbClr val="E7B7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C8C20BF3-C88C-4EDB-972A-611CA4814346}"/>
              </a:ext>
            </a:extLst>
          </p:cNvPr>
          <p:cNvSpPr/>
          <p:nvPr/>
        </p:nvSpPr>
        <p:spPr>
          <a:xfrm>
            <a:off x="3885165" y="4448328"/>
            <a:ext cx="1471580" cy="753107"/>
          </a:xfrm>
          <a:custGeom>
            <a:avLst/>
            <a:gdLst>
              <a:gd name="connsiteX0" fmla="*/ 2374490 w 2374490"/>
              <a:gd name="connsiteY0" fmla="*/ 855406 h 1268361"/>
              <a:gd name="connsiteX1" fmla="*/ 619432 w 2374490"/>
              <a:gd name="connsiteY1" fmla="*/ 1268361 h 1268361"/>
              <a:gd name="connsiteX2" fmla="*/ 0 w 2374490"/>
              <a:gd name="connsiteY2" fmla="*/ 0 h 1268361"/>
              <a:gd name="connsiteX3" fmla="*/ 2374490 w 2374490"/>
              <a:gd name="connsiteY3" fmla="*/ 855406 h 1268361"/>
              <a:gd name="connsiteX0" fmla="*/ 2374490 w 2374490"/>
              <a:gd name="connsiteY0" fmla="*/ 914399 h 1268361"/>
              <a:gd name="connsiteX1" fmla="*/ 619432 w 2374490"/>
              <a:gd name="connsiteY1" fmla="*/ 1268361 h 1268361"/>
              <a:gd name="connsiteX2" fmla="*/ 0 w 2374490"/>
              <a:gd name="connsiteY2" fmla="*/ 0 h 1268361"/>
              <a:gd name="connsiteX3" fmla="*/ 2374490 w 2374490"/>
              <a:gd name="connsiteY3" fmla="*/ 914399 h 1268361"/>
              <a:gd name="connsiteX0" fmla="*/ 2404635 w 2404635"/>
              <a:gd name="connsiteY0" fmla="*/ 901839 h 1255801"/>
              <a:gd name="connsiteX1" fmla="*/ 649577 w 2404635"/>
              <a:gd name="connsiteY1" fmla="*/ 1255801 h 1255801"/>
              <a:gd name="connsiteX2" fmla="*/ 0 w 2404635"/>
              <a:gd name="connsiteY2" fmla="*/ 0 h 1255801"/>
              <a:gd name="connsiteX3" fmla="*/ 2404635 w 2404635"/>
              <a:gd name="connsiteY3" fmla="*/ 901839 h 1255801"/>
              <a:gd name="connsiteX0" fmla="*/ 2404635 w 2404635"/>
              <a:gd name="connsiteY0" fmla="*/ 901839 h 1258313"/>
              <a:gd name="connsiteX1" fmla="*/ 642041 w 2404635"/>
              <a:gd name="connsiteY1" fmla="*/ 1258313 h 1258313"/>
              <a:gd name="connsiteX2" fmla="*/ 0 w 2404635"/>
              <a:gd name="connsiteY2" fmla="*/ 0 h 1258313"/>
              <a:gd name="connsiteX3" fmla="*/ 2404635 w 2404635"/>
              <a:gd name="connsiteY3" fmla="*/ 901839 h 1258313"/>
              <a:gd name="connsiteX0" fmla="*/ 2361929 w 2361929"/>
              <a:gd name="connsiteY0" fmla="*/ 879231 h 1258313"/>
              <a:gd name="connsiteX1" fmla="*/ 642041 w 2361929"/>
              <a:gd name="connsiteY1" fmla="*/ 1258313 h 1258313"/>
              <a:gd name="connsiteX2" fmla="*/ 0 w 2361929"/>
              <a:gd name="connsiteY2" fmla="*/ 0 h 1258313"/>
              <a:gd name="connsiteX3" fmla="*/ 2361929 w 2361929"/>
              <a:gd name="connsiteY3" fmla="*/ 879231 h 1258313"/>
              <a:gd name="connsiteX0" fmla="*/ 2361929 w 2361929"/>
              <a:gd name="connsiteY0" fmla="*/ 879231 h 1218899"/>
              <a:gd name="connsiteX1" fmla="*/ 567155 w 2361929"/>
              <a:gd name="connsiteY1" fmla="*/ 1218899 h 1218899"/>
              <a:gd name="connsiteX2" fmla="*/ 0 w 2361929"/>
              <a:gd name="connsiteY2" fmla="*/ 0 h 1218899"/>
              <a:gd name="connsiteX3" fmla="*/ 2361929 w 2361929"/>
              <a:gd name="connsiteY3" fmla="*/ 879231 h 1218899"/>
              <a:gd name="connsiteX0" fmla="*/ 2026912 w 2026912"/>
              <a:gd name="connsiteY0" fmla="*/ 1651741 h 1651741"/>
              <a:gd name="connsiteX1" fmla="*/ 567155 w 2026912"/>
              <a:gd name="connsiteY1" fmla="*/ 1218899 h 1651741"/>
              <a:gd name="connsiteX2" fmla="*/ 0 w 2026912"/>
              <a:gd name="connsiteY2" fmla="*/ 0 h 1651741"/>
              <a:gd name="connsiteX3" fmla="*/ 2026912 w 2026912"/>
              <a:gd name="connsiteY3" fmla="*/ 1651741 h 1651741"/>
              <a:gd name="connsiteX0" fmla="*/ 1459757 w 1459757"/>
              <a:gd name="connsiteY0" fmla="*/ 753107 h 753107"/>
              <a:gd name="connsiteX1" fmla="*/ 0 w 1459757"/>
              <a:gd name="connsiteY1" fmla="*/ 320265 h 753107"/>
              <a:gd name="connsiteX2" fmla="*/ 1352297 w 1459757"/>
              <a:gd name="connsiteY2" fmla="*/ 0 h 753107"/>
              <a:gd name="connsiteX3" fmla="*/ 1459757 w 1459757"/>
              <a:gd name="connsiteY3" fmla="*/ 753107 h 753107"/>
              <a:gd name="connsiteX0" fmla="*/ 1463698 w 1463698"/>
              <a:gd name="connsiteY0" fmla="*/ 753107 h 753107"/>
              <a:gd name="connsiteX1" fmla="*/ 0 w 1463698"/>
              <a:gd name="connsiteY1" fmla="*/ 308440 h 753107"/>
              <a:gd name="connsiteX2" fmla="*/ 1356238 w 1463698"/>
              <a:gd name="connsiteY2" fmla="*/ 0 h 753107"/>
              <a:gd name="connsiteX3" fmla="*/ 1463698 w 1463698"/>
              <a:gd name="connsiteY3" fmla="*/ 753107 h 753107"/>
              <a:gd name="connsiteX0" fmla="*/ 1471580 w 1471580"/>
              <a:gd name="connsiteY0" fmla="*/ 753107 h 753107"/>
              <a:gd name="connsiteX1" fmla="*/ 0 w 1471580"/>
              <a:gd name="connsiteY1" fmla="*/ 304499 h 753107"/>
              <a:gd name="connsiteX2" fmla="*/ 1364120 w 1471580"/>
              <a:gd name="connsiteY2" fmla="*/ 0 h 753107"/>
              <a:gd name="connsiteX3" fmla="*/ 1471580 w 1471580"/>
              <a:gd name="connsiteY3" fmla="*/ 753107 h 753107"/>
            </a:gdLst>
            <a:ahLst/>
            <a:cxnLst>
              <a:cxn ang="0">
                <a:pos x="connsiteX0" y="connsiteY0"/>
              </a:cxn>
              <a:cxn ang="0">
                <a:pos x="connsiteX1" y="connsiteY1"/>
              </a:cxn>
              <a:cxn ang="0">
                <a:pos x="connsiteX2" y="connsiteY2"/>
              </a:cxn>
              <a:cxn ang="0">
                <a:pos x="connsiteX3" y="connsiteY3"/>
              </a:cxn>
            </a:cxnLst>
            <a:rect l="l" t="t" r="r" b="b"/>
            <a:pathLst>
              <a:path w="1471580" h="753107">
                <a:moveTo>
                  <a:pt x="1471580" y="753107"/>
                </a:moveTo>
                <a:lnTo>
                  <a:pt x="0" y="304499"/>
                </a:lnTo>
                <a:lnTo>
                  <a:pt x="1364120" y="0"/>
                </a:lnTo>
                <a:lnTo>
                  <a:pt x="1471580" y="753107"/>
                </a:lnTo>
                <a:close/>
              </a:path>
            </a:pathLst>
          </a:custGeom>
          <a:solidFill>
            <a:srgbClr val="59B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84251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mph" presetSubtype="2" fill="hold" nodeType="clickEffect">
                                  <p:stCondLst>
                                    <p:cond delay="0"/>
                                  </p:stCondLst>
                                  <p:childTnLst>
                                    <p:animClr clrSpc="rgb" dir="cw">
                                      <p:cBhvr>
                                        <p:cTn id="16" dur="500" fill="hold"/>
                                        <p:tgtEl>
                                          <p:spTgt spid="20"/>
                                        </p:tgtEl>
                                        <p:attrNameLst>
                                          <p:attrName>fillcolor</p:attrName>
                                        </p:attrNameLst>
                                      </p:cBhvr>
                                      <p:to>
                                        <a:srgbClr val="74C274"/>
                                      </p:to>
                                    </p:animClr>
                                    <p:set>
                                      <p:cBhvr>
                                        <p:cTn id="17" dur="500" fill="hold"/>
                                        <p:tgtEl>
                                          <p:spTgt spid="20"/>
                                        </p:tgtEl>
                                        <p:attrNameLst>
                                          <p:attrName>fill.type</p:attrName>
                                        </p:attrNameLst>
                                      </p:cBhvr>
                                      <p:to>
                                        <p:strVal val="solid"/>
                                      </p:to>
                                    </p:set>
                                    <p:set>
                                      <p:cBhvr>
                                        <p:cTn id="18" dur="500" fill="hold"/>
                                        <p:tgtEl>
                                          <p:spTgt spid="20"/>
                                        </p:tgtEl>
                                        <p:attrNameLst>
                                          <p:attrName>fill.on</p:attrName>
                                        </p:attrNameLst>
                                      </p:cBhvr>
                                      <p:to>
                                        <p:strVal val="true"/>
                                      </p:to>
                                    </p:set>
                                  </p:childTnLst>
                                </p:cTn>
                              </p:par>
                              <p:par>
                                <p:cTn id="19" presetID="7" presetClass="emph" presetSubtype="2" fill="hold" nodeType="withEffect">
                                  <p:stCondLst>
                                    <p:cond delay="0"/>
                                  </p:stCondLst>
                                  <p:childTnLst>
                                    <p:animClr clrSpc="rgb" dir="cw">
                                      <p:cBhvr>
                                        <p:cTn id="20" dur="500" fill="hold"/>
                                        <p:tgtEl>
                                          <p:spTgt spid="20"/>
                                        </p:tgtEl>
                                        <p:attrNameLst>
                                          <p:attrName>stroke.color</p:attrName>
                                        </p:attrNameLst>
                                      </p:cBhvr>
                                      <p:to>
                                        <a:srgbClr val="FFFFFF"/>
                                      </p:to>
                                    </p:animClr>
                                    <p:set>
                                      <p:cBhvr>
                                        <p:cTn id="21" dur="500" fill="hold"/>
                                        <p:tgtEl>
                                          <p:spTgt spid="20"/>
                                        </p:tgtEl>
                                        <p:attrNameLst>
                                          <p:attrName>stroke.on</p:attrName>
                                        </p:attrNameLst>
                                      </p:cBhvr>
                                      <p:to>
                                        <p:strVal val="true"/>
                                      </p:to>
                                    </p:set>
                                  </p:childTnLst>
                                </p:cTn>
                              </p:par>
                              <p:par>
                                <p:cTn id="22" presetID="3" presetClass="emph" presetSubtype="2" fill="hold" grpId="0" nodeType="withEffect">
                                  <p:stCondLst>
                                    <p:cond delay="0"/>
                                  </p:stCondLst>
                                  <p:childTnLst>
                                    <p:animClr clrSpc="rgb" dir="cw">
                                      <p:cBhvr override="childStyle">
                                        <p:cTn id="23" dur="500" fill="hold"/>
                                        <p:tgtEl>
                                          <p:spTgt spid="20"/>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7B997B17-3232-4824-B5B3-A995DCC46365}"/>
              </a:ext>
            </a:extLst>
          </p:cNvPr>
          <p:cNvGrpSpPr/>
          <p:nvPr/>
        </p:nvGrpSpPr>
        <p:grpSpPr>
          <a:xfrm>
            <a:off x="150315" y="2151382"/>
            <a:ext cx="7232604" cy="3666255"/>
            <a:chOff x="2188460" y="2354015"/>
            <a:chExt cx="7232604" cy="3666255"/>
          </a:xfrm>
        </p:grpSpPr>
        <p:pic>
          <p:nvPicPr>
            <p:cNvPr id="10" name="Graphic 9">
              <a:extLst>
                <a:ext uri="{FF2B5EF4-FFF2-40B4-BE49-F238E27FC236}">
                  <a16:creationId xmlns:a16="http://schemas.microsoft.com/office/drawing/2014/main" id="{4E0DD6F6-F28D-492D-8FC0-FBFAD206830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26603" t="22405" r="7731" b="23460"/>
            <a:stretch/>
          </p:blipFill>
          <p:spPr>
            <a:xfrm>
              <a:off x="3138986" y="2573165"/>
              <a:ext cx="5635477" cy="3200400"/>
            </a:xfrm>
            <a:prstGeom prst="rect">
              <a:avLst/>
            </a:prstGeom>
          </p:spPr>
        </p:pic>
        <p:sp>
          <p:nvSpPr>
            <p:cNvPr id="11" name="Subtitle 2">
              <a:extLst>
                <a:ext uri="{FF2B5EF4-FFF2-40B4-BE49-F238E27FC236}">
                  <a16:creationId xmlns:a16="http://schemas.microsoft.com/office/drawing/2014/main" id="{F9A009AF-1E6B-4CF4-80B6-4665638CE258}"/>
                </a:ext>
              </a:extLst>
            </p:cNvPr>
            <p:cNvSpPr txBox="1">
              <a:spLocks/>
            </p:cNvSpPr>
            <p:nvPr/>
          </p:nvSpPr>
          <p:spPr>
            <a:xfrm>
              <a:off x="7805284" y="5080600"/>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n</a:t>
              </a:r>
            </a:p>
          </p:txBody>
        </p:sp>
        <p:sp>
          <p:nvSpPr>
            <p:cNvPr id="12" name="Subtitle 2">
              <a:extLst>
                <a:ext uri="{FF2B5EF4-FFF2-40B4-BE49-F238E27FC236}">
                  <a16:creationId xmlns:a16="http://schemas.microsoft.com/office/drawing/2014/main" id="{F447AD4B-5691-4B6B-B7AA-B7F00D598F99}"/>
                </a:ext>
              </a:extLst>
            </p:cNvPr>
            <p:cNvSpPr txBox="1">
              <a:spLocks/>
            </p:cNvSpPr>
            <p:nvPr/>
          </p:nvSpPr>
          <p:spPr>
            <a:xfrm>
              <a:off x="7805285" y="3318097"/>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y</a:t>
              </a:r>
            </a:p>
          </p:txBody>
        </p:sp>
        <p:sp>
          <p:nvSpPr>
            <p:cNvPr id="13" name="Subtitle 2">
              <a:extLst>
                <a:ext uri="{FF2B5EF4-FFF2-40B4-BE49-F238E27FC236}">
                  <a16:creationId xmlns:a16="http://schemas.microsoft.com/office/drawing/2014/main" id="{E10BFE8C-914D-4EE5-B307-DDA5C36FBF72}"/>
                </a:ext>
              </a:extLst>
            </p:cNvPr>
            <p:cNvSpPr txBox="1">
              <a:spLocks/>
            </p:cNvSpPr>
            <p:nvPr/>
          </p:nvSpPr>
          <p:spPr>
            <a:xfrm>
              <a:off x="5143478" y="4505882"/>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O</a:t>
              </a:r>
            </a:p>
          </p:txBody>
        </p:sp>
        <p:sp>
          <p:nvSpPr>
            <p:cNvPr id="14" name="Subtitle 2">
              <a:extLst>
                <a:ext uri="{FF2B5EF4-FFF2-40B4-BE49-F238E27FC236}">
                  <a16:creationId xmlns:a16="http://schemas.microsoft.com/office/drawing/2014/main" id="{A1BBD14B-6E26-4738-AB54-0D1AD23F1EE3}"/>
                </a:ext>
              </a:extLst>
            </p:cNvPr>
            <p:cNvSpPr txBox="1">
              <a:spLocks/>
            </p:cNvSpPr>
            <p:nvPr/>
          </p:nvSpPr>
          <p:spPr>
            <a:xfrm>
              <a:off x="2331096" y="4975717"/>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m</a:t>
              </a:r>
            </a:p>
          </p:txBody>
        </p:sp>
        <p:sp>
          <p:nvSpPr>
            <p:cNvPr id="15" name="Subtitle 2">
              <a:extLst>
                <a:ext uri="{FF2B5EF4-FFF2-40B4-BE49-F238E27FC236}">
                  <a16:creationId xmlns:a16="http://schemas.microsoft.com/office/drawing/2014/main" id="{62549AAC-5498-43CE-8E27-FCB011F597D0}"/>
                </a:ext>
              </a:extLst>
            </p:cNvPr>
            <p:cNvSpPr txBox="1">
              <a:spLocks/>
            </p:cNvSpPr>
            <p:nvPr/>
          </p:nvSpPr>
          <p:spPr>
            <a:xfrm>
              <a:off x="4335588" y="2354015"/>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c</a:t>
              </a:r>
            </a:p>
          </p:txBody>
        </p:sp>
        <p:sp>
          <p:nvSpPr>
            <p:cNvPr id="16" name="Subtitle 2">
              <a:extLst>
                <a:ext uri="{FF2B5EF4-FFF2-40B4-BE49-F238E27FC236}">
                  <a16:creationId xmlns:a16="http://schemas.microsoft.com/office/drawing/2014/main" id="{AEA4D98A-6F3E-4E2B-AF62-8B039E309F91}"/>
                </a:ext>
              </a:extLst>
            </p:cNvPr>
            <p:cNvSpPr txBox="1">
              <a:spLocks/>
            </p:cNvSpPr>
            <p:nvPr/>
          </p:nvSpPr>
          <p:spPr>
            <a:xfrm>
              <a:off x="2188460" y="3466259"/>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d</a:t>
              </a:r>
            </a:p>
          </p:txBody>
        </p:sp>
      </p:grpSp>
      <mc:AlternateContent xmlns:mc="http://schemas.openxmlformats.org/markup-compatibility/2006" xmlns:a14="http://schemas.microsoft.com/office/drawing/2010/main">
        <mc:Choice Requires="a14">
          <p:sp>
            <p:nvSpPr>
              <p:cNvPr id="17" name="Rectangle: Rounded Corners 16">
                <a:extLst>
                  <a:ext uri="{FF2B5EF4-FFF2-40B4-BE49-F238E27FC236}">
                    <a16:creationId xmlns:a16="http://schemas.microsoft.com/office/drawing/2014/main" id="{ACBEB11A-78DF-402B-97CB-04AB550E30E7}"/>
                  </a:ext>
                </a:extLst>
              </p:cNvPr>
              <p:cNvSpPr/>
              <p:nvPr/>
            </p:nvSpPr>
            <p:spPr>
              <a:xfrm>
                <a:off x="8740810" y="3700897"/>
                <a:ext cx="1378550" cy="822960"/>
              </a:xfrm>
              <a:prstGeom prst="round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dirty="0">
                    <a:solidFill>
                      <a:srgbClr val="595959"/>
                    </a:solidFill>
                    <a:latin typeface="+mj-lt"/>
                  </a:rPr>
                  <a:t> </a:t>
                </a:r>
                <a14:m>
                  <m:oMath xmlns:m="http://schemas.openxmlformats.org/officeDocument/2006/math">
                    <m:acc>
                      <m:accPr>
                        <m:chr m:val="̂"/>
                        <m:ctrlPr>
                          <a:rPr lang="en-US" sz="3200" i="1">
                            <a:solidFill>
                              <a:srgbClr val="595959"/>
                            </a:solidFill>
                            <a:latin typeface="Cambria Math" panose="02040503050406030204" pitchFamily="18" charset="0"/>
                          </a:rPr>
                        </m:ctrlPr>
                      </m:accPr>
                      <m:e>
                        <m:r>
                          <a:rPr lang="en-US" sz="3200">
                            <a:solidFill>
                              <a:srgbClr val="595959"/>
                            </a:solidFill>
                            <a:latin typeface="Cambria Math" panose="02040503050406030204" pitchFamily="18" charset="0"/>
                          </a:rPr>
                          <m:t>……</m:t>
                        </m:r>
                        <m:r>
                          <a:rPr lang="en-US" sz="3200" i="1">
                            <a:solidFill>
                              <a:srgbClr val="595959"/>
                            </a:solidFill>
                            <a:latin typeface="Cambria Math" panose="02040503050406030204" pitchFamily="18" charset="0"/>
                          </a:rPr>
                          <m:t>…</m:t>
                        </m:r>
                      </m:e>
                    </m:acc>
                  </m:oMath>
                </a14:m>
                <a:endParaRPr lang="en-US" sz="3200" dirty="0">
                  <a:solidFill>
                    <a:srgbClr val="595959"/>
                  </a:solidFill>
                  <a:latin typeface="+mj-lt"/>
                </a:endParaRPr>
              </a:p>
            </p:txBody>
          </p:sp>
        </mc:Choice>
        <mc:Fallback xmlns="">
          <p:sp>
            <p:nvSpPr>
              <p:cNvPr id="17" name="Rectangle: Rounded Corners 16">
                <a:extLst>
                  <a:ext uri="{FF2B5EF4-FFF2-40B4-BE49-F238E27FC236}">
                    <a16:creationId xmlns:a16="http://schemas.microsoft.com/office/drawing/2014/main" id="{ACBEB11A-78DF-402B-97CB-04AB550E30E7}"/>
                  </a:ext>
                </a:extLst>
              </p:cNvPr>
              <p:cNvSpPr>
                <a:spLocks noRot="1" noChangeAspect="1" noMove="1" noResize="1" noEditPoints="1" noAdjustHandles="1" noChangeArrowheads="1" noChangeShapeType="1" noTextEdit="1"/>
              </p:cNvSpPr>
              <p:nvPr/>
            </p:nvSpPr>
            <p:spPr>
              <a:xfrm>
                <a:off x="8740810" y="3700897"/>
                <a:ext cx="1378550" cy="822960"/>
              </a:xfrm>
              <a:prstGeom prst="roundRect">
                <a:avLst/>
              </a:prstGeom>
              <a:blipFill>
                <a:blip r:embed="rId6"/>
                <a:stretch>
                  <a:fillRect/>
                </a:stretch>
              </a:blipFill>
              <a:ln w="12700">
                <a:solidFill>
                  <a:schemeClr val="bg1">
                    <a:lumMod val="6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7284CD7-BA21-412E-A394-939FFCF58554}"/>
                  </a:ext>
                </a:extLst>
              </p:cNvPr>
              <p:cNvSpPr txBox="1"/>
              <p:nvPr/>
            </p:nvSpPr>
            <p:spPr>
              <a:xfrm>
                <a:off x="41564" y="1496672"/>
                <a:ext cx="11139054" cy="610745"/>
              </a:xfrm>
              <a:prstGeom prst="rect">
                <a:avLst/>
              </a:prstGeom>
              <a:noFill/>
            </p:spPr>
            <p:txBody>
              <a:bodyPr wrap="square">
                <a:spAutoFit/>
              </a:bodyPr>
              <a:lstStyle>
                <a:defPPr marR="0" lvl="0" algn="l" rtl="0">
                  <a:lnSpc>
                    <a:spcPct val="100000"/>
                  </a:lnSpc>
                  <a:spcBef>
                    <a:spcPts val="0"/>
                  </a:spcBef>
                  <a:spcAft>
                    <a:spcPts val="0"/>
                  </a:spcAft>
                </a:defPPr>
                <a:lvl1pPr marL="457200">
                  <a:defRPr sz="3200" b="1">
                    <a:solidFill>
                      <a:schemeClr val="tx1">
                        <a:lumMod val="65000"/>
                        <a:lumOff val="35000"/>
                      </a:schemeClr>
                    </a:solidFill>
                    <a:latin typeface="+mn-lt"/>
                    <a:cs typeface="Calibri" panose="020F0502020204030204" pitchFamily="34" charset="0"/>
                  </a:defRPr>
                </a:lvl1pPr>
              </a:lstStyle>
              <a:p>
                <a:r>
                  <a:rPr lang="en-US" dirty="0"/>
                  <a:t>Which angle is vertically opposite to </a:t>
                </a:r>
                <a14:m>
                  <m:oMath xmlns:m="http://schemas.openxmlformats.org/officeDocument/2006/math">
                    <m:acc>
                      <m:accPr>
                        <m:chr m:val="̂"/>
                        <m:ctrlPr>
                          <a:rPr lang="en-US" i="1">
                            <a:latin typeface="Cambria Math" panose="02040503050406030204" pitchFamily="18" charset="0"/>
                          </a:rPr>
                        </m:ctrlPr>
                      </m:accPr>
                      <m:e>
                        <m:r>
                          <a:rPr lang="en-US" b="1" i="1">
                            <a:latin typeface="Cambria Math" panose="02040503050406030204" pitchFamily="18" charset="0"/>
                          </a:rPr>
                          <m:t>𝒚𝑶𝒏</m:t>
                        </m:r>
                      </m:e>
                    </m:acc>
                  </m:oMath>
                </a14:m>
                <a:r>
                  <a:rPr lang="en-US" dirty="0"/>
                  <a:t>?</a:t>
                </a:r>
              </a:p>
            </p:txBody>
          </p:sp>
        </mc:Choice>
        <mc:Fallback xmlns="">
          <p:sp>
            <p:nvSpPr>
              <p:cNvPr id="18" name="TextBox 17">
                <a:extLst>
                  <a:ext uri="{FF2B5EF4-FFF2-40B4-BE49-F238E27FC236}">
                    <a16:creationId xmlns:a16="http://schemas.microsoft.com/office/drawing/2014/main" id="{37284CD7-BA21-412E-A394-939FFCF58554}"/>
                  </a:ext>
                </a:extLst>
              </p:cNvPr>
              <p:cNvSpPr txBox="1">
                <a:spLocks noRot="1" noChangeAspect="1" noMove="1" noResize="1" noEditPoints="1" noAdjustHandles="1" noChangeArrowheads="1" noChangeShapeType="1" noTextEdit="1"/>
              </p:cNvSpPr>
              <p:nvPr/>
            </p:nvSpPr>
            <p:spPr>
              <a:xfrm>
                <a:off x="41564" y="1496672"/>
                <a:ext cx="11139054" cy="610745"/>
              </a:xfrm>
              <a:prstGeom prst="rect">
                <a:avLst/>
              </a:prstGeom>
              <a:blipFill>
                <a:blip r:embed="rId7"/>
                <a:stretch>
                  <a:fillRect t="-10000" b="-31000"/>
                </a:stretch>
              </a:blipFill>
            </p:spPr>
            <p:txBody>
              <a:bodyPr/>
              <a:lstStyle/>
              <a:p>
                <a:r>
                  <a:rPr lang="fr-FR">
                    <a:noFill/>
                  </a:rPr>
                  <a:t> </a:t>
                </a:r>
              </a:p>
            </p:txBody>
          </p:sp>
        </mc:Fallback>
      </mc:AlternateContent>
      <p:sp>
        <p:nvSpPr>
          <p:cNvPr id="19" name="Google Shape;222;p10">
            <a:extLst>
              <a:ext uri="{FF2B5EF4-FFF2-40B4-BE49-F238E27FC236}">
                <a16:creationId xmlns:a16="http://schemas.microsoft.com/office/drawing/2014/main" id="{1B725180-B98D-42CF-BC95-C3E7108D8FE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Choose the correct answer</a:t>
            </a:r>
            <a:endParaRPr lang="en-GB" dirty="0">
              <a:sym typeface="Comic Sans MS"/>
            </a:endParaRPr>
          </a:p>
        </p:txBody>
      </p:sp>
      <p:sp>
        <p:nvSpPr>
          <p:cNvPr id="20" name="Freeform: Shape 19">
            <a:extLst>
              <a:ext uri="{FF2B5EF4-FFF2-40B4-BE49-F238E27FC236}">
                <a16:creationId xmlns:a16="http://schemas.microsoft.com/office/drawing/2014/main" id="{5EFB8C08-1E49-4D22-9DEE-0A11B425C56D}"/>
              </a:ext>
            </a:extLst>
          </p:cNvPr>
          <p:cNvSpPr/>
          <p:nvPr/>
        </p:nvSpPr>
        <p:spPr>
          <a:xfrm>
            <a:off x="2630572" y="3940900"/>
            <a:ext cx="1222896" cy="576049"/>
          </a:xfrm>
          <a:custGeom>
            <a:avLst/>
            <a:gdLst>
              <a:gd name="connsiteX0" fmla="*/ 0 w 1241946"/>
              <a:gd name="connsiteY0" fmla="*/ 614149 h 614149"/>
              <a:gd name="connsiteX1" fmla="*/ 1241946 w 1241946"/>
              <a:gd name="connsiteY1" fmla="*/ 300251 h 614149"/>
              <a:gd name="connsiteX2" fmla="*/ 191068 w 1241946"/>
              <a:gd name="connsiteY2" fmla="*/ 0 h 614149"/>
              <a:gd name="connsiteX3" fmla="*/ 0 w 1241946"/>
              <a:gd name="connsiteY3" fmla="*/ 614149 h 614149"/>
              <a:gd name="connsiteX0" fmla="*/ 0 w 1222896"/>
              <a:gd name="connsiteY0" fmla="*/ 576049 h 576049"/>
              <a:gd name="connsiteX1" fmla="*/ 1222896 w 1222896"/>
              <a:gd name="connsiteY1" fmla="*/ 300251 h 576049"/>
              <a:gd name="connsiteX2" fmla="*/ 172018 w 1222896"/>
              <a:gd name="connsiteY2" fmla="*/ 0 h 576049"/>
              <a:gd name="connsiteX3" fmla="*/ 0 w 1222896"/>
              <a:gd name="connsiteY3" fmla="*/ 576049 h 576049"/>
            </a:gdLst>
            <a:ahLst/>
            <a:cxnLst>
              <a:cxn ang="0">
                <a:pos x="connsiteX0" y="connsiteY0"/>
              </a:cxn>
              <a:cxn ang="0">
                <a:pos x="connsiteX1" y="connsiteY1"/>
              </a:cxn>
              <a:cxn ang="0">
                <a:pos x="connsiteX2" y="connsiteY2"/>
              </a:cxn>
              <a:cxn ang="0">
                <a:pos x="connsiteX3" y="connsiteY3"/>
              </a:cxn>
            </a:cxnLst>
            <a:rect l="l" t="t" r="r" b="b"/>
            <a:pathLst>
              <a:path w="1222896" h="576049">
                <a:moveTo>
                  <a:pt x="0" y="576049"/>
                </a:moveTo>
                <a:lnTo>
                  <a:pt x="1222896" y="300251"/>
                </a:lnTo>
                <a:lnTo>
                  <a:pt x="172018" y="0"/>
                </a:lnTo>
                <a:lnTo>
                  <a:pt x="0" y="576049"/>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45B9FA0-1B3A-426F-8FFB-4B0FA913F5A3}"/>
              </a:ext>
            </a:extLst>
          </p:cNvPr>
          <p:cNvSpPr/>
          <p:nvPr/>
        </p:nvSpPr>
        <p:spPr>
          <a:xfrm>
            <a:off x="3880763" y="3977721"/>
            <a:ext cx="1173708" cy="614150"/>
          </a:xfrm>
          <a:custGeom>
            <a:avLst/>
            <a:gdLst>
              <a:gd name="connsiteX0" fmla="*/ 1173708 w 1173708"/>
              <a:gd name="connsiteY0" fmla="*/ 0 h 614150"/>
              <a:gd name="connsiteX1" fmla="*/ 0 w 1173708"/>
              <a:gd name="connsiteY1" fmla="*/ 272956 h 614150"/>
              <a:gd name="connsiteX2" fmla="*/ 1119117 w 1173708"/>
              <a:gd name="connsiteY2" fmla="*/ 614150 h 614150"/>
              <a:gd name="connsiteX3" fmla="*/ 1173708 w 1173708"/>
              <a:gd name="connsiteY3" fmla="*/ 0 h 614150"/>
            </a:gdLst>
            <a:ahLst/>
            <a:cxnLst>
              <a:cxn ang="0">
                <a:pos x="connsiteX0" y="connsiteY0"/>
              </a:cxn>
              <a:cxn ang="0">
                <a:pos x="connsiteX1" y="connsiteY1"/>
              </a:cxn>
              <a:cxn ang="0">
                <a:pos x="connsiteX2" y="connsiteY2"/>
              </a:cxn>
              <a:cxn ang="0">
                <a:pos x="connsiteX3" y="connsiteY3"/>
              </a:cxn>
            </a:cxnLst>
            <a:rect l="l" t="t" r="r" b="b"/>
            <a:pathLst>
              <a:path w="1173708" h="614150">
                <a:moveTo>
                  <a:pt x="1173708" y="0"/>
                </a:moveTo>
                <a:lnTo>
                  <a:pt x="0" y="272956"/>
                </a:lnTo>
                <a:lnTo>
                  <a:pt x="1119117" y="614150"/>
                </a:lnTo>
                <a:lnTo>
                  <a:pt x="1173708" y="0"/>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Rectangle: Rounded Corners 22">
                <a:extLst>
                  <a:ext uri="{FF2B5EF4-FFF2-40B4-BE49-F238E27FC236}">
                    <a16:creationId xmlns:a16="http://schemas.microsoft.com/office/drawing/2014/main" id="{FCEC1A97-717B-4BE1-875D-8027DB713894}"/>
                  </a:ext>
                </a:extLst>
              </p:cNvPr>
              <p:cNvSpPr/>
              <p:nvPr/>
            </p:nvSpPr>
            <p:spPr>
              <a:xfrm>
                <a:off x="8740810" y="3700897"/>
                <a:ext cx="1378550" cy="822960"/>
              </a:xfrm>
              <a:prstGeom prst="roundRect">
                <a:avLst/>
              </a:prstGeom>
              <a:solidFill>
                <a:srgbClr val="74C27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j-lt"/>
                  </a:rPr>
                  <a:t> </a:t>
                </a:r>
                <a14:m>
                  <m:oMath xmlns:m="http://schemas.openxmlformats.org/officeDocument/2006/math">
                    <m:acc>
                      <m:accPr>
                        <m:chr m:val="̂"/>
                        <m:ctrlPr>
                          <a:rPr lang="en-US" sz="3200" i="1">
                            <a:solidFill>
                              <a:schemeClr val="bg1"/>
                            </a:solidFill>
                            <a:latin typeface="Cambria Math" panose="02040503050406030204" pitchFamily="18" charset="0"/>
                          </a:rPr>
                        </m:ctrlPr>
                      </m:accPr>
                      <m:e>
                        <m:r>
                          <a:rPr lang="en-US" sz="3200">
                            <a:solidFill>
                              <a:schemeClr val="bg1"/>
                            </a:solidFill>
                            <a:latin typeface="Cambria Math" panose="02040503050406030204" pitchFamily="18" charset="0"/>
                          </a:rPr>
                          <m:t>𝑚𝑂𝑑</m:t>
                        </m:r>
                      </m:e>
                    </m:acc>
                  </m:oMath>
                </a14:m>
                <a:endParaRPr lang="en-US" sz="3200" dirty="0">
                  <a:solidFill>
                    <a:schemeClr val="bg1"/>
                  </a:solidFill>
                  <a:latin typeface="+mj-lt"/>
                </a:endParaRPr>
              </a:p>
            </p:txBody>
          </p:sp>
        </mc:Choice>
        <mc:Fallback xmlns="">
          <p:sp>
            <p:nvSpPr>
              <p:cNvPr id="23" name="Rectangle: Rounded Corners 22">
                <a:extLst>
                  <a:ext uri="{FF2B5EF4-FFF2-40B4-BE49-F238E27FC236}">
                    <a16:creationId xmlns:a16="http://schemas.microsoft.com/office/drawing/2014/main" id="{FCEC1A97-717B-4BE1-875D-8027DB713894}"/>
                  </a:ext>
                </a:extLst>
              </p:cNvPr>
              <p:cNvSpPr>
                <a:spLocks noRot="1" noChangeAspect="1" noMove="1" noResize="1" noEditPoints="1" noAdjustHandles="1" noChangeArrowheads="1" noChangeShapeType="1" noTextEdit="1"/>
              </p:cNvSpPr>
              <p:nvPr/>
            </p:nvSpPr>
            <p:spPr>
              <a:xfrm>
                <a:off x="8740810" y="3700897"/>
                <a:ext cx="1378550" cy="822960"/>
              </a:xfrm>
              <a:prstGeom prst="roundRect">
                <a:avLst/>
              </a:prstGeom>
              <a:blipFill>
                <a:blip r:embed="rId9"/>
                <a:stretch>
                  <a:fillRect/>
                </a:stretch>
              </a:blipFill>
              <a:ln w="12700">
                <a:no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28754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17"/>
                                        </p:tgtEl>
                                      </p:cBhvr>
                                    </p:animEffect>
                                    <p:set>
                                      <p:cBhvr>
                                        <p:cTn id="22"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1" grpId="0" animBg="1"/>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b="1">
                <a:solidFill>
                  <a:schemeClr val="accent1">
                    <a:lumMod val="50000"/>
                  </a:schemeClr>
                </a:solidFill>
                <a:latin typeface="Comic Sans MS"/>
              </a:rPr>
              <a:t>Common formative assessment</a:t>
            </a:r>
            <a:endParaRPr lang="en-US" sz="5400">
              <a:solidFill>
                <a:schemeClr val="accent1">
                  <a:lumMod val="50000"/>
                </a:schemeClr>
              </a:solidFill>
            </a:endParaRPr>
          </a:p>
          <a:p>
            <a:pPr algn="ctr">
              <a:spcBef>
                <a:spcPts val="1200"/>
              </a:spcBef>
              <a:spcAft>
                <a:spcPts val="1200"/>
              </a:spcAft>
            </a:pPr>
            <a:endParaRPr lang="en-US" sz="5400" b="1">
              <a:solidFill>
                <a:schemeClr val="accent1">
                  <a:lumMod val="50000"/>
                </a:schemeClr>
              </a:solidFill>
              <a:latin typeface="Comic Sans MS" panose="030F0702030302020204" pitchFamily="66" charset="0"/>
            </a:endParaRP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451729" y="811527"/>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49140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8CE03C6-1252-45EC-8039-5FE743FF714D}"/>
              </a:ext>
            </a:extLst>
          </p:cNvPr>
          <p:cNvSpPr txBox="1"/>
          <p:nvPr/>
        </p:nvSpPr>
        <p:spPr>
          <a:xfrm>
            <a:off x="9296649" y="154773"/>
            <a:ext cx="2895351"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Comic Sans MS"/>
              </a:rPr>
              <a:t>Check you understanding</a:t>
            </a:r>
          </a:p>
        </p:txBody>
      </p:sp>
      <mc:AlternateContent xmlns:mc="http://schemas.openxmlformats.org/markup-compatibility/2006" xmlns:a14="http://schemas.microsoft.com/office/drawing/2010/main">
        <mc:Choice Requires="a14">
          <p:sp>
            <p:nvSpPr>
              <p:cNvPr id="19" name="Rectangle: Rounded Corners 18">
                <a:extLst>
                  <a:ext uri="{FF2B5EF4-FFF2-40B4-BE49-F238E27FC236}">
                    <a16:creationId xmlns:a16="http://schemas.microsoft.com/office/drawing/2014/main" id="{4D62AFAB-B51E-4473-B4A7-335F8E16961B}"/>
                  </a:ext>
                </a:extLst>
              </p:cNvPr>
              <p:cNvSpPr/>
              <p:nvPr/>
            </p:nvSpPr>
            <p:spPr>
              <a:xfrm>
                <a:off x="8258688" y="4610791"/>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rgbClr val="595959"/>
                              </a:solidFill>
                              <a:latin typeface="Cambria Math" panose="02040503050406030204" pitchFamily="18" charset="0"/>
                            </a:rPr>
                          </m:ctrlPr>
                        </m:accPr>
                        <m:e>
                          <m:r>
                            <a:rPr lang="en-US" sz="3200" b="1" i="0">
                              <a:solidFill>
                                <a:srgbClr val="595959"/>
                              </a:solidFill>
                              <a:latin typeface="Cambria Math" panose="02040503050406030204" pitchFamily="18" charset="0"/>
                            </a:rPr>
                            <m:t>𝐀𝐎𝐄</m:t>
                          </m:r>
                        </m:e>
                      </m:acc>
                    </m:oMath>
                  </m:oMathPara>
                </a14:m>
                <a:endParaRPr lang="en-US" sz="3200" b="1" dirty="0">
                  <a:solidFill>
                    <a:srgbClr val="595959"/>
                  </a:solidFill>
                  <a:latin typeface="+mj-lt"/>
                </a:endParaRPr>
              </a:p>
            </p:txBody>
          </p:sp>
        </mc:Choice>
        <mc:Fallback xmlns="">
          <p:sp>
            <p:nvSpPr>
              <p:cNvPr id="19" name="Rectangle: Rounded Corners 18">
                <a:extLst>
                  <a:ext uri="{FF2B5EF4-FFF2-40B4-BE49-F238E27FC236}">
                    <a16:creationId xmlns:a16="http://schemas.microsoft.com/office/drawing/2014/main" id="{4D62AFAB-B51E-4473-B4A7-335F8E16961B}"/>
                  </a:ext>
                </a:extLst>
              </p:cNvPr>
              <p:cNvSpPr>
                <a:spLocks noRot="1" noChangeAspect="1" noMove="1" noResize="1" noEditPoints="1" noAdjustHandles="1" noChangeArrowheads="1" noChangeShapeType="1" noTextEdit="1"/>
              </p:cNvSpPr>
              <p:nvPr/>
            </p:nvSpPr>
            <p:spPr>
              <a:xfrm>
                <a:off x="8258688" y="4610791"/>
                <a:ext cx="2743200" cy="640080"/>
              </a:xfrm>
              <a:prstGeom prst="roundRect">
                <a:avLst>
                  <a:gd name="adj" fmla="val 50000"/>
                </a:avLst>
              </a:prstGeom>
              <a:blipFill>
                <a:blip r:embed="rId5"/>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Rounded Corners 21">
                <a:extLst>
                  <a:ext uri="{FF2B5EF4-FFF2-40B4-BE49-F238E27FC236}">
                    <a16:creationId xmlns:a16="http://schemas.microsoft.com/office/drawing/2014/main" id="{038457BC-8732-431F-B86C-287D3F93A695}"/>
                  </a:ext>
                </a:extLst>
              </p:cNvPr>
              <p:cNvSpPr/>
              <p:nvPr/>
            </p:nvSpPr>
            <p:spPr>
              <a:xfrm>
                <a:off x="8258688" y="3700545"/>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rgbClr val="595959"/>
                              </a:solidFill>
                              <a:latin typeface="Cambria Math" panose="02040503050406030204" pitchFamily="18" charset="0"/>
                            </a:rPr>
                          </m:ctrlPr>
                        </m:accPr>
                        <m:e>
                          <m:r>
                            <a:rPr lang="en-US" sz="3200" b="1" i="0">
                              <a:solidFill>
                                <a:srgbClr val="595959"/>
                              </a:solidFill>
                              <a:latin typeface="Cambria Math" panose="02040503050406030204" pitchFamily="18" charset="0"/>
                            </a:rPr>
                            <m:t>𝐂𝐎𝐄</m:t>
                          </m:r>
                        </m:e>
                      </m:acc>
                    </m:oMath>
                  </m:oMathPara>
                </a14:m>
                <a:endParaRPr lang="en-US" sz="3200" b="1" dirty="0">
                  <a:solidFill>
                    <a:srgbClr val="595959"/>
                  </a:solidFill>
                  <a:latin typeface="+mj-lt"/>
                </a:endParaRPr>
              </a:p>
            </p:txBody>
          </p:sp>
        </mc:Choice>
        <mc:Fallback xmlns="">
          <p:sp>
            <p:nvSpPr>
              <p:cNvPr id="22" name="Rectangle: Rounded Corners 21">
                <a:extLst>
                  <a:ext uri="{FF2B5EF4-FFF2-40B4-BE49-F238E27FC236}">
                    <a16:creationId xmlns:a16="http://schemas.microsoft.com/office/drawing/2014/main" id="{038457BC-8732-431F-B86C-287D3F93A695}"/>
                  </a:ext>
                </a:extLst>
              </p:cNvPr>
              <p:cNvSpPr>
                <a:spLocks noRot="1" noChangeAspect="1" noMove="1" noResize="1" noEditPoints="1" noAdjustHandles="1" noChangeArrowheads="1" noChangeShapeType="1" noTextEdit="1"/>
              </p:cNvSpPr>
              <p:nvPr/>
            </p:nvSpPr>
            <p:spPr>
              <a:xfrm>
                <a:off x="8258688" y="3700545"/>
                <a:ext cx="2743200" cy="640080"/>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36FEB90C-3AA9-4D27-807C-F05557114DB8}"/>
                  </a:ext>
                </a:extLst>
              </p:cNvPr>
              <p:cNvSpPr/>
              <p:nvPr/>
            </p:nvSpPr>
            <p:spPr>
              <a:xfrm>
                <a:off x="8258688" y="2790299"/>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rgbClr val="595959"/>
                              </a:solidFill>
                              <a:latin typeface="Cambria Math" panose="02040503050406030204" pitchFamily="18" charset="0"/>
                            </a:rPr>
                          </m:ctrlPr>
                        </m:accPr>
                        <m:e>
                          <m:r>
                            <a:rPr lang="en-US" sz="3200" b="1" i="0">
                              <a:solidFill>
                                <a:srgbClr val="595959"/>
                              </a:solidFill>
                              <a:latin typeface="Cambria Math" panose="02040503050406030204" pitchFamily="18" charset="0"/>
                            </a:rPr>
                            <m:t>𝐁𝐎𝐀</m:t>
                          </m:r>
                        </m:e>
                      </m:acc>
                    </m:oMath>
                  </m:oMathPara>
                </a14:m>
                <a:endParaRPr lang="en-US" sz="3200" b="1" dirty="0">
                  <a:solidFill>
                    <a:srgbClr val="595959"/>
                  </a:solidFill>
                  <a:latin typeface="+mj-lt"/>
                </a:endParaRPr>
              </a:p>
            </p:txBody>
          </p:sp>
        </mc:Choice>
        <mc:Fallback xmlns="">
          <p:sp>
            <p:nvSpPr>
              <p:cNvPr id="25" name="Rectangle: Rounded Corners 24">
                <a:extLst>
                  <a:ext uri="{FF2B5EF4-FFF2-40B4-BE49-F238E27FC236}">
                    <a16:creationId xmlns:a16="http://schemas.microsoft.com/office/drawing/2014/main" id="{36FEB90C-3AA9-4D27-807C-F05557114DB8}"/>
                  </a:ext>
                </a:extLst>
              </p:cNvPr>
              <p:cNvSpPr>
                <a:spLocks noRot="1" noChangeAspect="1" noMove="1" noResize="1" noEditPoints="1" noAdjustHandles="1" noChangeArrowheads="1" noChangeShapeType="1" noTextEdit="1"/>
              </p:cNvSpPr>
              <p:nvPr/>
            </p:nvSpPr>
            <p:spPr>
              <a:xfrm>
                <a:off x="8258688" y="2790299"/>
                <a:ext cx="2743200" cy="640080"/>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Rectangle: Rounded Corners 27">
                <a:extLst>
                  <a:ext uri="{FF2B5EF4-FFF2-40B4-BE49-F238E27FC236}">
                    <a16:creationId xmlns:a16="http://schemas.microsoft.com/office/drawing/2014/main" id="{DC194D2D-44E8-41A8-BD12-494E7E38B4AB}"/>
                  </a:ext>
                </a:extLst>
              </p:cNvPr>
              <p:cNvSpPr/>
              <p:nvPr/>
            </p:nvSpPr>
            <p:spPr>
              <a:xfrm>
                <a:off x="8258688" y="5521036"/>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rgbClr val="595959"/>
                              </a:solidFill>
                              <a:latin typeface="Cambria Math" panose="02040503050406030204" pitchFamily="18" charset="0"/>
                            </a:rPr>
                          </m:ctrlPr>
                        </m:accPr>
                        <m:e>
                          <m:r>
                            <a:rPr lang="en-US" sz="3200" b="1" i="0">
                              <a:solidFill>
                                <a:srgbClr val="595959"/>
                              </a:solidFill>
                              <a:latin typeface="Cambria Math" panose="02040503050406030204" pitchFamily="18" charset="0"/>
                            </a:rPr>
                            <m:t>𝐁𝐎𝐂</m:t>
                          </m:r>
                        </m:e>
                      </m:acc>
                    </m:oMath>
                  </m:oMathPara>
                </a14:m>
                <a:endParaRPr lang="en-US" sz="3200" b="1" dirty="0">
                  <a:solidFill>
                    <a:srgbClr val="595959"/>
                  </a:solidFill>
                  <a:latin typeface="+mj-lt"/>
                </a:endParaRPr>
              </a:p>
            </p:txBody>
          </p:sp>
        </mc:Choice>
        <mc:Fallback xmlns="">
          <p:sp>
            <p:nvSpPr>
              <p:cNvPr id="28" name="Rectangle: Rounded Corners 27">
                <a:extLst>
                  <a:ext uri="{FF2B5EF4-FFF2-40B4-BE49-F238E27FC236}">
                    <a16:creationId xmlns:a16="http://schemas.microsoft.com/office/drawing/2014/main" id="{DC194D2D-44E8-41A8-BD12-494E7E38B4AB}"/>
                  </a:ext>
                </a:extLst>
              </p:cNvPr>
              <p:cNvSpPr>
                <a:spLocks noRot="1" noChangeAspect="1" noMove="1" noResize="1" noEditPoints="1" noAdjustHandles="1" noChangeArrowheads="1" noChangeShapeType="1" noTextEdit="1"/>
              </p:cNvSpPr>
              <p:nvPr/>
            </p:nvSpPr>
            <p:spPr>
              <a:xfrm>
                <a:off x="8258688" y="5521036"/>
                <a:ext cx="2743200" cy="640080"/>
              </a:xfrm>
              <a:prstGeom prst="roundRect">
                <a:avLst>
                  <a:gd name="adj" fmla="val 50000"/>
                </a:avLst>
              </a:prstGeom>
              <a:blipFill>
                <a:blip r:embed="rId8"/>
                <a:stretch>
                  <a:fillRect/>
                </a:stretch>
              </a:blipFill>
              <a:ln w="12700">
                <a:solidFill>
                  <a:schemeClr val="tx1">
                    <a:lumMod val="65000"/>
                    <a:lumOff val="35000"/>
                  </a:schemeClr>
                </a:solidFill>
              </a:ln>
            </p:spPr>
            <p:txBody>
              <a:bodyPr/>
              <a:lstStyle/>
              <a:p>
                <a:r>
                  <a:rPr lang="en-US">
                    <a:noFill/>
                  </a:rPr>
                  <a:t> </a:t>
                </a:r>
              </a:p>
            </p:txBody>
          </p:sp>
        </mc:Fallback>
      </mc:AlternateContent>
      <p:pic>
        <p:nvPicPr>
          <p:cNvPr id="3" name="Graphic 2">
            <a:extLst>
              <a:ext uri="{FF2B5EF4-FFF2-40B4-BE49-F238E27FC236}">
                <a16:creationId xmlns:a16="http://schemas.microsoft.com/office/drawing/2014/main" id="{D1EF4D6B-B9E8-49E8-87FA-F3BB74C335A7}"/>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l="31757" t="23332" r="22446" b="23890"/>
          <a:stretch/>
        </p:blipFill>
        <p:spPr>
          <a:xfrm>
            <a:off x="1498600" y="2474762"/>
            <a:ext cx="4837658" cy="3840480"/>
          </a:xfrm>
          <a:prstGeom prst="rect">
            <a:avLst/>
          </a:prstGeom>
        </p:spPr>
      </p:pic>
      <p:sp>
        <p:nvSpPr>
          <p:cNvPr id="30" name="Subtitle 2">
            <a:extLst>
              <a:ext uri="{FF2B5EF4-FFF2-40B4-BE49-F238E27FC236}">
                <a16:creationId xmlns:a16="http://schemas.microsoft.com/office/drawing/2014/main" id="{08948E2A-0294-4DEB-B21E-0F0E2A78D7BF}"/>
              </a:ext>
            </a:extLst>
          </p:cNvPr>
          <p:cNvSpPr txBox="1">
            <a:spLocks/>
          </p:cNvSpPr>
          <p:nvPr/>
        </p:nvSpPr>
        <p:spPr>
          <a:xfrm>
            <a:off x="1660566" y="4390295"/>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B</a:t>
            </a:r>
          </a:p>
        </p:txBody>
      </p:sp>
      <p:sp>
        <p:nvSpPr>
          <p:cNvPr id="31" name="Subtitle 2">
            <a:extLst>
              <a:ext uri="{FF2B5EF4-FFF2-40B4-BE49-F238E27FC236}">
                <a16:creationId xmlns:a16="http://schemas.microsoft.com/office/drawing/2014/main" id="{665A7620-A96F-492A-8091-FA307B67AB93}"/>
              </a:ext>
            </a:extLst>
          </p:cNvPr>
          <p:cNvSpPr txBox="1">
            <a:spLocks/>
          </p:cNvSpPr>
          <p:nvPr/>
        </p:nvSpPr>
        <p:spPr>
          <a:xfrm>
            <a:off x="3192928" y="3824647"/>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O</a:t>
            </a:r>
          </a:p>
        </p:txBody>
      </p:sp>
      <p:sp>
        <p:nvSpPr>
          <p:cNvPr id="32" name="Subtitle 2">
            <a:extLst>
              <a:ext uri="{FF2B5EF4-FFF2-40B4-BE49-F238E27FC236}">
                <a16:creationId xmlns:a16="http://schemas.microsoft.com/office/drawing/2014/main" id="{81651E5B-E026-4C44-BB22-6311C6932BBE}"/>
              </a:ext>
            </a:extLst>
          </p:cNvPr>
          <p:cNvSpPr txBox="1">
            <a:spLocks/>
          </p:cNvSpPr>
          <p:nvPr/>
        </p:nvSpPr>
        <p:spPr>
          <a:xfrm>
            <a:off x="4970673" y="3823057"/>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E</a:t>
            </a:r>
          </a:p>
        </p:txBody>
      </p:sp>
      <p:sp>
        <p:nvSpPr>
          <p:cNvPr id="33" name="Subtitle 2">
            <a:extLst>
              <a:ext uri="{FF2B5EF4-FFF2-40B4-BE49-F238E27FC236}">
                <a16:creationId xmlns:a16="http://schemas.microsoft.com/office/drawing/2014/main" id="{A74B67AC-13B3-4770-95AA-437950DD183D}"/>
              </a:ext>
            </a:extLst>
          </p:cNvPr>
          <p:cNvSpPr txBox="1">
            <a:spLocks/>
          </p:cNvSpPr>
          <p:nvPr/>
        </p:nvSpPr>
        <p:spPr>
          <a:xfrm>
            <a:off x="4959627" y="5022952"/>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D</a:t>
            </a:r>
          </a:p>
        </p:txBody>
      </p:sp>
      <p:sp>
        <p:nvSpPr>
          <p:cNvPr id="34" name="Subtitle 2">
            <a:extLst>
              <a:ext uri="{FF2B5EF4-FFF2-40B4-BE49-F238E27FC236}">
                <a16:creationId xmlns:a16="http://schemas.microsoft.com/office/drawing/2014/main" id="{04A88966-49FC-4A27-A169-F0AFE31D52DC}"/>
              </a:ext>
            </a:extLst>
          </p:cNvPr>
          <p:cNvSpPr txBox="1">
            <a:spLocks/>
          </p:cNvSpPr>
          <p:nvPr/>
        </p:nvSpPr>
        <p:spPr>
          <a:xfrm>
            <a:off x="4000817" y="5460760"/>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C</a:t>
            </a:r>
          </a:p>
        </p:txBody>
      </p:sp>
      <p:sp>
        <p:nvSpPr>
          <p:cNvPr id="35" name="Subtitle 2">
            <a:extLst>
              <a:ext uri="{FF2B5EF4-FFF2-40B4-BE49-F238E27FC236}">
                <a16:creationId xmlns:a16="http://schemas.microsoft.com/office/drawing/2014/main" id="{75AC7996-96AE-4F27-B498-87E3C1C538C0}"/>
              </a:ext>
            </a:extLst>
          </p:cNvPr>
          <p:cNvSpPr txBox="1">
            <a:spLocks/>
          </p:cNvSpPr>
          <p:nvPr/>
        </p:nvSpPr>
        <p:spPr>
          <a:xfrm>
            <a:off x="1943417" y="2906009"/>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A</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B692DB2-114F-40C4-87EF-98C5C094FF0E}"/>
                  </a:ext>
                </a:extLst>
              </p:cNvPr>
              <p:cNvSpPr txBox="1"/>
              <p:nvPr/>
            </p:nvSpPr>
            <p:spPr>
              <a:xfrm>
                <a:off x="62346" y="1496672"/>
                <a:ext cx="11139054" cy="537583"/>
              </a:xfrm>
              <a:prstGeom prst="rect">
                <a:avLst/>
              </a:prstGeom>
              <a:noFill/>
            </p:spPr>
            <p:txBody>
              <a:bodyPr wrap="square">
                <a:spAutoFit/>
              </a:bodyPr>
              <a:lstStyle>
                <a:defPPr marR="0" lvl="0" algn="l" rtl="0">
                  <a:lnSpc>
                    <a:spcPct val="100000"/>
                  </a:lnSpc>
                  <a:spcBef>
                    <a:spcPts val="0"/>
                  </a:spcBef>
                  <a:spcAft>
                    <a:spcPts val="0"/>
                  </a:spcAft>
                </a:defPPr>
                <a:lvl1pPr marL="457200">
                  <a:defRPr sz="3200" b="1">
                    <a:solidFill>
                      <a:schemeClr val="tx1">
                        <a:lumMod val="65000"/>
                        <a:lumOff val="35000"/>
                      </a:schemeClr>
                    </a:solidFill>
                    <a:latin typeface="+mn-lt"/>
                    <a:cs typeface="Calibri" panose="020F0502020204030204" pitchFamily="34" charset="0"/>
                  </a:defRPr>
                </a:lvl1pPr>
              </a:lstStyle>
              <a:p>
                <a:r>
                  <a:rPr lang="en-US" sz="2800" dirty="0"/>
                  <a:t>Which of the following angles is adjacent to angle </a:t>
                </a:r>
                <a14:m>
                  <m:oMath xmlns:m="http://schemas.openxmlformats.org/officeDocument/2006/math">
                    <m:acc>
                      <m:accPr>
                        <m:chr m:val="̂"/>
                        <m:ctrlPr>
                          <a:rPr lang="en-US" sz="2800" i="1">
                            <a:latin typeface="Cambria Math" panose="02040503050406030204" pitchFamily="18" charset="0"/>
                          </a:rPr>
                        </m:ctrlPr>
                      </m:accPr>
                      <m:e>
                        <m:r>
                          <a:rPr lang="en-US" sz="2800" b="1" i="1">
                            <a:latin typeface="Cambria Math" panose="02040503050406030204" pitchFamily="18" charset="0"/>
                          </a:rPr>
                          <m:t>𝑪𝑶𝑫</m:t>
                        </m:r>
                      </m:e>
                    </m:acc>
                  </m:oMath>
                </a14:m>
                <a:r>
                  <a:rPr lang="en-US" sz="2800" dirty="0"/>
                  <a:t>?</a:t>
                </a:r>
              </a:p>
            </p:txBody>
          </p:sp>
        </mc:Choice>
        <mc:Fallback xmlns="">
          <p:sp>
            <p:nvSpPr>
              <p:cNvPr id="16" name="TextBox 15">
                <a:extLst>
                  <a:ext uri="{FF2B5EF4-FFF2-40B4-BE49-F238E27FC236}">
                    <a16:creationId xmlns:a16="http://schemas.microsoft.com/office/drawing/2014/main" id="{CB692DB2-114F-40C4-87EF-98C5C094FF0E}"/>
                  </a:ext>
                </a:extLst>
              </p:cNvPr>
              <p:cNvSpPr txBox="1">
                <a:spLocks noRot="1" noChangeAspect="1" noMove="1" noResize="1" noEditPoints="1" noAdjustHandles="1" noChangeArrowheads="1" noChangeShapeType="1" noTextEdit="1"/>
              </p:cNvSpPr>
              <p:nvPr/>
            </p:nvSpPr>
            <p:spPr>
              <a:xfrm>
                <a:off x="62346" y="1496672"/>
                <a:ext cx="11139054" cy="537583"/>
              </a:xfrm>
              <a:prstGeom prst="rect">
                <a:avLst/>
              </a:prstGeom>
              <a:blipFill>
                <a:blip r:embed="rId11"/>
                <a:stretch>
                  <a:fillRect t="-9091" b="-31818"/>
                </a:stretch>
              </a:blipFill>
            </p:spPr>
            <p:txBody>
              <a:bodyPr/>
              <a:lstStyle/>
              <a:p>
                <a:r>
                  <a:rPr lang="en-US">
                    <a:noFill/>
                  </a:rPr>
                  <a:t> </a:t>
                </a:r>
              </a:p>
            </p:txBody>
          </p:sp>
        </mc:Fallback>
      </mc:AlternateContent>
      <p:sp>
        <p:nvSpPr>
          <p:cNvPr id="18" name="Google Shape;222;p10">
            <a:extLst>
              <a:ext uri="{FF2B5EF4-FFF2-40B4-BE49-F238E27FC236}">
                <a16:creationId xmlns:a16="http://schemas.microsoft.com/office/drawing/2014/main" id="{75C02B3F-8CB5-45C7-A995-62A830F6CCF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Choose the correct answer</a:t>
            </a:r>
            <a:endParaRPr lang="en-GB" dirty="0">
              <a:sym typeface="Comic Sans MS"/>
            </a:endParaRPr>
          </a:p>
        </p:txBody>
      </p:sp>
      <p:sp>
        <p:nvSpPr>
          <p:cNvPr id="20" name="Freeform: Shape 19">
            <a:extLst>
              <a:ext uri="{FF2B5EF4-FFF2-40B4-BE49-F238E27FC236}">
                <a16:creationId xmlns:a16="http://schemas.microsoft.com/office/drawing/2014/main" id="{6D0E4DFE-DEF4-44DD-BB3B-7799061DC260}"/>
              </a:ext>
            </a:extLst>
          </p:cNvPr>
          <p:cNvSpPr/>
          <p:nvPr/>
        </p:nvSpPr>
        <p:spPr>
          <a:xfrm>
            <a:off x="3162788" y="4398596"/>
            <a:ext cx="1091712" cy="656004"/>
          </a:xfrm>
          <a:custGeom>
            <a:avLst/>
            <a:gdLst>
              <a:gd name="connsiteX0" fmla="*/ 0 w 1104900"/>
              <a:gd name="connsiteY0" fmla="*/ 12700 h 660400"/>
              <a:gd name="connsiteX1" fmla="*/ 850900 w 1104900"/>
              <a:gd name="connsiteY1" fmla="*/ 0 h 660400"/>
              <a:gd name="connsiteX2" fmla="*/ 1104900 w 1104900"/>
              <a:gd name="connsiteY2" fmla="*/ 660400 h 660400"/>
              <a:gd name="connsiteX3" fmla="*/ 0 w 1104900"/>
              <a:gd name="connsiteY3" fmla="*/ 12700 h 660400"/>
              <a:gd name="connsiteX0" fmla="*/ 0 w 1104900"/>
              <a:gd name="connsiteY0" fmla="*/ 0 h 647700"/>
              <a:gd name="connsiteX1" fmla="*/ 837711 w 1104900"/>
              <a:gd name="connsiteY1" fmla="*/ 488 h 647700"/>
              <a:gd name="connsiteX2" fmla="*/ 1104900 w 1104900"/>
              <a:gd name="connsiteY2" fmla="*/ 647700 h 647700"/>
              <a:gd name="connsiteX3" fmla="*/ 0 w 1104900"/>
              <a:gd name="connsiteY3" fmla="*/ 0 h 647700"/>
              <a:gd name="connsiteX0" fmla="*/ 0 w 1091712"/>
              <a:gd name="connsiteY0" fmla="*/ 3909 h 647212"/>
              <a:gd name="connsiteX1" fmla="*/ 824523 w 1091712"/>
              <a:gd name="connsiteY1" fmla="*/ 0 h 647212"/>
              <a:gd name="connsiteX2" fmla="*/ 1091712 w 1091712"/>
              <a:gd name="connsiteY2" fmla="*/ 647212 h 647212"/>
              <a:gd name="connsiteX3" fmla="*/ 0 w 1091712"/>
              <a:gd name="connsiteY3" fmla="*/ 3909 h 647212"/>
              <a:gd name="connsiteX0" fmla="*/ 0 w 1091712"/>
              <a:gd name="connsiteY0" fmla="*/ 12701 h 656004"/>
              <a:gd name="connsiteX1" fmla="*/ 833316 w 1091712"/>
              <a:gd name="connsiteY1" fmla="*/ 0 h 656004"/>
              <a:gd name="connsiteX2" fmla="*/ 1091712 w 1091712"/>
              <a:gd name="connsiteY2" fmla="*/ 656004 h 656004"/>
              <a:gd name="connsiteX3" fmla="*/ 0 w 1091712"/>
              <a:gd name="connsiteY3" fmla="*/ 12701 h 656004"/>
            </a:gdLst>
            <a:ahLst/>
            <a:cxnLst>
              <a:cxn ang="0">
                <a:pos x="connsiteX0" y="connsiteY0"/>
              </a:cxn>
              <a:cxn ang="0">
                <a:pos x="connsiteX1" y="connsiteY1"/>
              </a:cxn>
              <a:cxn ang="0">
                <a:pos x="connsiteX2" y="connsiteY2"/>
              </a:cxn>
              <a:cxn ang="0">
                <a:pos x="connsiteX3" y="connsiteY3"/>
              </a:cxn>
            </a:cxnLst>
            <a:rect l="l" t="t" r="r" b="b"/>
            <a:pathLst>
              <a:path w="1091712" h="656004">
                <a:moveTo>
                  <a:pt x="0" y="12701"/>
                </a:moveTo>
                <a:lnTo>
                  <a:pt x="833316" y="0"/>
                </a:lnTo>
                <a:lnTo>
                  <a:pt x="1091712" y="656004"/>
                </a:lnTo>
                <a:lnTo>
                  <a:pt x="0" y="12701"/>
                </a:lnTo>
                <a:close/>
              </a:path>
            </a:pathLst>
          </a:custGeom>
          <a:solidFill>
            <a:srgbClr val="59B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12529A4-DA09-4C03-9630-1530CF785142}"/>
              </a:ext>
            </a:extLst>
          </p:cNvPr>
          <p:cNvSpPr/>
          <p:nvPr/>
        </p:nvSpPr>
        <p:spPr>
          <a:xfrm>
            <a:off x="4031964" y="4425775"/>
            <a:ext cx="598044" cy="642327"/>
          </a:xfrm>
          <a:custGeom>
            <a:avLst/>
            <a:gdLst>
              <a:gd name="connsiteX0" fmla="*/ 596900 w 596900"/>
              <a:gd name="connsiteY0" fmla="*/ 469900 h 673100"/>
              <a:gd name="connsiteX1" fmla="*/ 0 w 596900"/>
              <a:gd name="connsiteY1" fmla="*/ 0 h 673100"/>
              <a:gd name="connsiteX2" fmla="*/ 241300 w 596900"/>
              <a:gd name="connsiteY2" fmla="*/ 673100 h 673100"/>
              <a:gd name="connsiteX3" fmla="*/ 596900 w 596900"/>
              <a:gd name="connsiteY3" fmla="*/ 469900 h 673100"/>
              <a:gd name="connsiteX0" fmla="*/ 596900 w 596900"/>
              <a:gd name="connsiteY0" fmla="*/ 469900 h 673100"/>
              <a:gd name="connsiteX1" fmla="*/ 0 w 596900"/>
              <a:gd name="connsiteY1" fmla="*/ 0 h 673100"/>
              <a:gd name="connsiteX2" fmla="*/ 252384 w 596900"/>
              <a:gd name="connsiteY2" fmla="*/ 673100 h 673100"/>
              <a:gd name="connsiteX3" fmla="*/ 596900 w 596900"/>
              <a:gd name="connsiteY3" fmla="*/ 469900 h 673100"/>
              <a:gd name="connsiteX0" fmla="*/ 602441 w 602441"/>
              <a:gd name="connsiteY0" fmla="*/ 450503 h 673100"/>
              <a:gd name="connsiteX1" fmla="*/ 0 w 602441"/>
              <a:gd name="connsiteY1" fmla="*/ 0 h 673100"/>
              <a:gd name="connsiteX2" fmla="*/ 252384 w 602441"/>
              <a:gd name="connsiteY2" fmla="*/ 673100 h 673100"/>
              <a:gd name="connsiteX3" fmla="*/ 602441 w 602441"/>
              <a:gd name="connsiteY3" fmla="*/ 450503 h 673100"/>
              <a:gd name="connsiteX0" fmla="*/ 589252 w 589252"/>
              <a:gd name="connsiteY0" fmla="*/ 468088 h 673100"/>
              <a:gd name="connsiteX1" fmla="*/ 0 w 589252"/>
              <a:gd name="connsiteY1" fmla="*/ 0 h 673100"/>
              <a:gd name="connsiteX2" fmla="*/ 252384 w 589252"/>
              <a:gd name="connsiteY2" fmla="*/ 673100 h 673100"/>
              <a:gd name="connsiteX3" fmla="*/ 589252 w 589252"/>
              <a:gd name="connsiteY3" fmla="*/ 468088 h 673100"/>
              <a:gd name="connsiteX0" fmla="*/ 611233 w 611233"/>
              <a:gd name="connsiteY0" fmla="*/ 468088 h 673100"/>
              <a:gd name="connsiteX1" fmla="*/ 0 w 611233"/>
              <a:gd name="connsiteY1" fmla="*/ 0 h 673100"/>
              <a:gd name="connsiteX2" fmla="*/ 252384 w 611233"/>
              <a:gd name="connsiteY2" fmla="*/ 673100 h 673100"/>
              <a:gd name="connsiteX3" fmla="*/ 611233 w 611233"/>
              <a:gd name="connsiteY3" fmla="*/ 468088 h 673100"/>
              <a:gd name="connsiteX0" fmla="*/ 611233 w 611233"/>
              <a:gd name="connsiteY0" fmla="*/ 468088 h 673100"/>
              <a:gd name="connsiteX1" fmla="*/ 0 w 611233"/>
              <a:gd name="connsiteY1" fmla="*/ 0 h 673100"/>
              <a:gd name="connsiteX2" fmla="*/ 261176 w 611233"/>
              <a:gd name="connsiteY2" fmla="*/ 673100 h 673100"/>
              <a:gd name="connsiteX3" fmla="*/ 611233 w 611233"/>
              <a:gd name="connsiteY3" fmla="*/ 468088 h 673100"/>
              <a:gd name="connsiteX0" fmla="*/ 598044 w 598044"/>
              <a:gd name="connsiteY0" fmla="*/ 437315 h 642327"/>
              <a:gd name="connsiteX1" fmla="*/ 0 w 598044"/>
              <a:gd name="connsiteY1" fmla="*/ 0 h 642327"/>
              <a:gd name="connsiteX2" fmla="*/ 247987 w 598044"/>
              <a:gd name="connsiteY2" fmla="*/ 642327 h 642327"/>
              <a:gd name="connsiteX3" fmla="*/ 598044 w 598044"/>
              <a:gd name="connsiteY3" fmla="*/ 437315 h 642327"/>
            </a:gdLst>
            <a:ahLst/>
            <a:cxnLst>
              <a:cxn ang="0">
                <a:pos x="connsiteX0" y="connsiteY0"/>
              </a:cxn>
              <a:cxn ang="0">
                <a:pos x="connsiteX1" y="connsiteY1"/>
              </a:cxn>
              <a:cxn ang="0">
                <a:pos x="connsiteX2" y="connsiteY2"/>
              </a:cxn>
              <a:cxn ang="0">
                <a:pos x="connsiteX3" y="connsiteY3"/>
              </a:cxn>
            </a:cxnLst>
            <a:rect l="l" t="t" r="r" b="b"/>
            <a:pathLst>
              <a:path w="598044" h="642327">
                <a:moveTo>
                  <a:pt x="598044" y="437315"/>
                </a:moveTo>
                <a:lnTo>
                  <a:pt x="0" y="0"/>
                </a:lnTo>
                <a:lnTo>
                  <a:pt x="247987" y="642327"/>
                </a:lnTo>
                <a:lnTo>
                  <a:pt x="598044" y="437315"/>
                </a:lnTo>
                <a:close/>
              </a:path>
            </a:pathLst>
          </a:custGeom>
          <a:solidFill>
            <a:srgbClr val="E7B7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13674C4E-CF13-4B7F-A08A-612DC714216C}"/>
              </a:ext>
            </a:extLst>
          </p:cNvPr>
          <p:cNvCxnSpPr>
            <a:cxnSpLocks/>
          </p:cNvCxnSpPr>
          <p:nvPr/>
        </p:nvCxnSpPr>
        <p:spPr>
          <a:xfrm>
            <a:off x="4012893" y="4420204"/>
            <a:ext cx="674929" cy="1732721"/>
          </a:xfrm>
          <a:prstGeom prst="line">
            <a:avLst/>
          </a:prstGeom>
          <a:ln w="38100">
            <a:solidFill>
              <a:srgbClr val="74C274"/>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24324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7" presetClass="emph" presetSubtype="2" fill="hold" nodeType="clickEffect">
                                  <p:stCondLst>
                                    <p:cond delay="0"/>
                                  </p:stCondLst>
                                  <p:childTnLst>
                                    <p:animClr clrSpc="rgb" dir="cw">
                                      <p:cBhvr>
                                        <p:cTn id="21" dur="500" fill="hold"/>
                                        <p:tgtEl>
                                          <p:spTgt spid="28"/>
                                        </p:tgtEl>
                                        <p:attrNameLst>
                                          <p:attrName>stroke.color</p:attrName>
                                        </p:attrNameLst>
                                      </p:cBhvr>
                                      <p:to>
                                        <a:srgbClr val="FFFFFF"/>
                                      </p:to>
                                    </p:animClr>
                                    <p:set>
                                      <p:cBhvr>
                                        <p:cTn id="22" dur="500" fill="hold"/>
                                        <p:tgtEl>
                                          <p:spTgt spid="28"/>
                                        </p:tgtEl>
                                        <p:attrNameLst>
                                          <p:attrName>stroke.on</p:attrName>
                                        </p:attrNameLst>
                                      </p:cBhvr>
                                      <p:to>
                                        <p:strVal val="true"/>
                                      </p:to>
                                    </p:set>
                                  </p:childTnLst>
                                </p:cTn>
                              </p:par>
                              <p:par>
                                <p:cTn id="23" presetID="1" presetClass="emph" presetSubtype="2" fill="hold" nodeType="withEffect">
                                  <p:stCondLst>
                                    <p:cond delay="0"/>
                                  </p:stCondLst>
                                  <p:childTnLst>
                                    <p:animClr clrSpc="rgb" dir="cw">
                                      <p:cBhvr>
                                        <p:cTn id="24" dur="500" fill="hold"/>
                                        <p:tgtEl>
                                          <p:spTgt spid="28"/>
                                        </p:tgtEl>
                                        <p:attrNameLst>
                                          <p:attrName>fillcolor</p:attrName>
                                        </p:attrNameLst>
                                      </p:cBhvr>
                                      <p:to>
                                        <a:srgbClr val="74C274"/>
                                      </p:to>
                                    </p:animClr>
                                    <p:set>
                                      <p:cBhvr>
                                        <p:cTn id="25" dur="500" fill="hold"/>
                                        <p:tgtEl>
                                          <p:spTgt spid="28"/>
                                        </p:tgtEl>
                                        <p:attrNameLst>
                                          <p:attrName>fill.type</p:attrName>
                                        </p:attrNameLst>
                                      </p:cBhvr>
                                      <p:to>
                                        <p:strVal val="solid"/>
                                      </p:to>
                                    </p:set>
                                    <p:set>
                                      <p:cBhvr>
                                        <p:cTn id="26" dur="500" fill="hold"/>
                                        <p:tgtEl>
                                          <p:spTgt spid="28"/>
                                        </p:tgtEl>
                                        <p:attrNameLst>
                                          <p:attrName>fill.on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500" fill="hold"/>
                                        <p:tgtEl>
                                          <p:spTgt spid="2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76200" y="1672431"/>
            <a:ext cx="10768501" cy="1087285"/>
          </a:xfrm>
          <a:prstGeom prst="rect">
            <a:avLst/>
          </a:prstGeom>
          <a:noFill/>
        </p:spPr>
        <p:txBody>
          <a:bodyPr wrap="square" lIns="91440" tIns="45720" rIns="91440" bIns="45720" anchor="t">
            <a:spAutoFit/>
          </a:bodyPr>
          <a:lstStyle/>
          <a:p>
            <a:pPr marL="457200" algn="just">
              <a:lnSpc>
                <a:spcPct val="120000"/>
              </a:lnSpc>
            </a:pPr>
            <a:r>
              <a:rPr lang="en-US" sz="2800" dirty="0">
                <a:solidFill>
                  <a:schemeClr val="tx1">
                    <a:lumMod val="65000"/>
                    <a:lumOff val="35000"/>
                  </a:schemeClr>
                </a:solidFill>
                <a:latin typeface="+mj-lt"/>
              </a:rPr>
              <a:t>At the end of this session, you will be able to </a:t>
            </a:r>
            <a:r>
              <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rPr>
              <a:t>define </a:t>
            </a:r>
          </a:p>
          <a:p>
            <a:pPr marL="457200" algn="just">
              <a:lnSpc>
                <a:spcPct val="120000"/>
              </a:lnSpc>
            </a:pPr>
            <a:r>
              <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rPr>
              <a:t>and recognize two vertical angles</a:t>
            </a:r>
            <a:r>
              <a:rPr lang="en-US" sz="2800" i="1" dirty="0">
                <a:solidFill>
                  <a:schemeClr val="tx1">
                    <a:lumMod val="65000"/>
                    <a:lumOff val="35000"/>
                  </a:schemeClr>
                </a:solidFill>
                <a:latin typeface="+mj-lt"/>
              </a:rPr>
              <a:t>.</a:t>
            </a:r>
            <a:endParaRPr lang="en-GB" sz="2800" dirty="0">
              <a:solidFill>
                <a:schemeClr val="tx1">
                  <a:lumMod val="65000"/>
                  <a:lumOff val="35000"/>
                </a:schemeClr>
              </a:solidFill>
              <a:latin typeface="+mj-lt"/>
            </a:endParaRPr>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365760" lvl="1">
              <a:buSzPts val="6000"/>
              <a:buFont typeface="Comic Sans MS"/>
            </a:pPr>
            <a:r>
              <a:rPr lang="en-US" sz="3200" b="1" dirty="0">
                <a:solidFill>
                  <a:schemeClr val="bg1"/>
                </a:solidFill>
                <a:latin typeface="Comic Sans MS"/>
                <a:sym typeface="Comic Sans MS"/>
              </a:rPr>
              <a:t> Specific Learning Objective 2:</a:t>
            </a:r>
            <a:endParaRPr lang="en-GB" sz="3200"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FA290FC-7C1C-4D03-861C-1738BF1C4262}"/>
                  </a:ext>
                </a:extLst>
              </p:cNvPr>
              <p:cNvSpPr txBox="1"/>
              <p:nvPr/>
            </p:nvSpPr>
            <p:spPr>
              <a:xfrm>
                <a:off x="79658" y="1532686"/>
                <a:ext cx="11598442" cy="537583"/>
              </a:xfrm>
              <a:prstGeom prst="rect">
                <a:avLst/>
              </a:prstGeom>
              <a:noFill/>
            </p:spPr>
            <p:txBody>
              <a:bodyPr wrap="square">
                <a:spAutoFit/>
              </a:bodyPr>
              <a:lstStyle>
                <a:defPPr marR="0" lvl="0" algn="l" rtl="0">
                  <a:lnSpc>
                    <a:spcPct val="100000"/>
                  </a:lnSpc>
                  <a:spcBef>
                    <a:spcPts val="0"/>
                  </a:spcBef>
                  <a:spcAft>
                    <a:spcPts val="0"/>
                  </a:spcAft>
                  <a:defRPr/>
                </a:defPPr>
                <a:lvl1pPr marL="457200">
                  <a:defRPr sz="3200" b="1">
                    <a:solidFill>
                      <a:schemeClr val="tx1">
                        <a:lumMod val="65000"/>
                        <a:lumOff val="35000"/>
                      </a:schemeClr>
                    </a:solidFill>
                    <a:latin typeface="+mn-lt"/>
                    <a:cs typeface="Calibri" panose="020F0502020204030204" pitchFamily="34" charset="0"/>
                  </a:defRPr>
                </a:lvl1pPr>
              </a:lstStyle>
              <a:p>
                <a:r>
                  <a:rPr lang="en-US" sz="2800" dirty="0"/>
                  <a:t>Which angle is vertically opposite to angle </a:t>
                </a:r>
                <a14:m>
                  <m:oMath xmlns:m="http://schemas.openxmlformats.org/officeDocument/2006/math">
                    <m:acc>
                      <m:accPr>
                        <m:chr m:val="̂"/>
                        <m:ctrlPr>
                          <a:rPr lang="en-US" sz="2800" i="1">
                            <a:latin typeface="Cambria Math" panose="02040503050406030204" pitchFamily="18" charset="0"/>
                          </a:rPr>
                        </m:ctrlPr>
                      </m:accPr>
                      <m:e>
                        <m:r>
                          <a:rPr lang="en-US" sz="2800" b="1" i="1">
                            <a:latin typeface="Cambria Math" panose="02040503050406030204" pitchFamily="18" charset="0"/>
                          </a:rPr>
                          <m:t>𝑬𝑶𝑫</m:t>
                        </m:r>
                      </m:e>
                    </m:acc>
                  </m:oMath>
                </a14:m>
                <a:r>
                  <a:rPr lang="en-US" sz="2800" dirty="0"/>
                  <a:t>?</a:t>
                </a:r>
              </a:p>
            </p:txBody>
          </p:sp>
        </mc:Choice>
        <mc:Fallback xmlns="">
          <p:sp>
            <p:nvSpPr>
              <p:cNvPr id="17" name="TextBox 16">
                <a:extLst>
                  <a:ext uri="{FF2B5EF4-FFF2-40B4-BE49-F238E27FC236}">
                    <a16:creationId xmlns:a16="http://schemas.microsoft.com/office/drawing/2014/main" id="{6FA290FC-7C1C-4D03-861C-1738BF1C4262}"/>
                  </a:ext>
                </a:extLst>
              </p:cNvPr>
              <p:cNvSpPr txBox="1">
                <a:spLocks noRot="1" noChangeAspect="1" noMove="1" noResize="1" noEditPoints="1" noAdjustHandles="1" noChangeArrowheads="1" noChangeShapeType="1" noTextEdit="1"/>
              </p:cNvSpPr>
              <p:nvPr/>
            </p:nvSpPr>
            <p:spPr>
              <a:xfrm>
                <a:off x="79658" y="1532686"/>
                <a:ext cx="11598442" cy="537583"/>
              </a:xfrm>
              <a:prstGeom prst="rect">
                <a:avLst/>
              </a:prstGeom>
              <a:blipFill>
                <a:blip r:embed="rId4"/>
                <a:stretch>
                  <a:fillRect t="-7865" b="-303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ctangle: Rounded Corners 30">
                <a:extLst>
                  <a:ext uri="{FF2B5EF4-FFF2-40B4-BE49-F238E27FC236}">
                    <a16:creationId xmlns:a16="http://schemas.microsoft.com/office/drawing/2014/main" id="{5AFCB750-30D1-4FD3-9EE7-CCC1AF5520B5}"/>
                  </a:ext>
                </a:extLst>
              </p:cNvPr>
              <p:cNvSpPr/>
              <p:nvPr/>
            </p:nvSpPr>
            <p:spPr>
              <a:xfrm>
                <a:off x="8258688" y="4610791"/>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rgbClr val="595959"/>
                              </a:solidFill>
                              <a:latin typeface="Cambria Math" panose="02040503050406030204" pitchFamily="18" charset="0"/>
                            </a:rPr>
                          </m:ctrlPr>
                        </m:accPr>
                        <m:e>
                          <m:r>
                            <a:rPr lang="en-US" sz="3200" b="1" i="0">
                              <a:solidFill>
                                <a:srgbClr val="595959"/>
                              </a:solidFill>
                              <a:latin typeface="Cambria Math" panose="02040503050406030204" pitchFamily="18" charset="0"/>
                            </a:rPr>
                            <m:t>𝐀𝐎𝐄</m:t>
                          </m:r>
                        </m:e>
                      </m:acc>
                    </m:oMath>
                  </m:oMathPara>
                </a14:m>
                <a:endParaRPr lang="en-US" sz="3200" b="1" dirty="0">
                  <a:solidFill>
                    <a:srgbClr val="595959"/>
                  </a:solidFill>
                  <a:latin typeface="+mj-lt"/>
                </a:endParaRPr>
              </a:p>
            </p:txBody>
          </p:sp>
        </mc:Choice>
        <mc:Fallback xmlns="">
          <p:sp>
            <p:nvSpPr>
              <p:cNvPr id="31" name="Rectangle: Rounded Corners 30">
                <a:extLst>
                  <a:ext uri="{FF2B5EF4-FFF2-40B4-BE49-F238E27FC236}">
                    <a16:creationId xmlns:a16="http://schemas.microsoft.com/office/drawing/2014/main" id="{5AFCB750-30D1-4FD3-9EE7-CCC1AF5520B5}"/>
                  </a:ext>
                </a:extLst>
              </p:cNvPr>
              <p:cNvSpPr>
                <a:spLocks noRot="1" noChangeAspect="1" noMove="1" noResize="1" noEditPoints="1" noAdjustHandles="1" noChangeArrowheads="1" noChangeShapeType="1" noTextEdit="1"/>
              </p:cNvSpPr>
              <p:nvPr/>
            </p:nvSpPr>
            <p:spPr>
              <a:xfrm>
                <a:off x="8258688" y="4610791"/>
                <a:ext cx="2743200" cy="640080"/>
              </a:xfrm>
              <a:prstGeom prst="roundRect">
                <a:avLst>
                  <a:gd name="adj" fmla="val 50000"/>
                </a:avLst>
              </a:prstGeom>
              <a:blipFill>
                <a:blip r:embed="rId5"/>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Rectangle: Rounded Corners 31">
                <a:extLst>
                  <a:ext uri="{FF2B5EF4-FFF2-40B4-BE49-F238E27FC236}">
                    <a16:creationId xmlns:a16="http://schemas.microsoft.com/office/drawing/2014/main" id="{847C9A34-7996-47AA-8DF2-B75704A3440C}"/>
                  </a:ext>
                </a:extLst>
              </p:cNvPr>
              <p:cNvSpPr/>
              <p:nvPr/>
            </p:nvSpPr>
            <p:spPr>
              <a:xfrm>
                <a:off x="8258688" y="3700545"/>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rgbClr val="595959"/>
                              </a:solidFill>
                              <a:latin typeface="Cambria Math" panose="02040503050406030204" pitchFamily="18" charset="0"/>
                            </a:rPr>
                          </m:ctrlPr>
                        </m:accPr>
                        <m:e>
                          <m:r>
                            <a:rPr lang="en-US" sz="3200" b="1" i="0">
                              <a:solidFill>
                                <a:srgbClr val="595959"/>
                              </a:solidFill>
                              <a:latin typeface="Cambria Math" panose="02040503050406030204" pitchFamily="18" charset="0"/>
                            </a:rPr>
                            <m:t>𝐂𝐎𝐄</m:t>
                          </m:r>
                        </m:e>
                      </m:acc>
                    </m:oMath>
                  </m:oMathPara>
                </a14:m>
                <a:endParaRPr lang="en-US" sz="3200" b="1" dirty="0">
                  <a:solidFill>
                    <a:srgbClr val="595959"/>
                  </a:solidFill>
                  <a:latin typeface="+mj-lt"/>
                </a:endParaRPr>
              </a:p>
            </p:txBody>
          </p:sp>
        </mc:Choice>
        <mc:Fallback xmlns="">
          <p:sp>
            <p:nvSpPr>
              <p:cNvPr id="32" name="Rectangle: Rounded Corners 31">
                <a:extLst>
                  <a:ext uri="{FF2B5EF4-FFF2-40B4-BE49-F238E27FC236}">
                    <a16:creationId xmlns:a16="http://schemas.microsoft.com/office/drawing/2014/main" id="{847C9A34-7996-47AA-8DF2-B75704A3440C}"/>
                  </a:ext>
                </a:extLst>
              </p:cNvPr>
              <p:cNvSpPr>
                <a:spLocks noRot="1" noChangeAspect="1" noMove="1" noResize="1" noEditPoints="1" noAdjustHandles="1" noChangeArrowheads="1" noChangeShapeType="1" noTextEdit="1"/>
              </p:cNvSpPr>
              <p:nvPr/>
            </p:nvSpPr>
            <p:spPr>
              <a:xfrm>
                <a:off x="8258688" y="3700545"/>
                <a:ext cx="2743200" cy="640080"/>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Rounded Corners 32">
                <a:extLst>
                  <a:ext uri="{FF2B5EF4-FFF2-40B4-BE49-F238E27FC236}">
                    <a16:creationId xmlns:a16="http://schemas.microsoft.com/office/drawing/2014/main" id="{9C6ED51C-3587-42D8-A833-4244C0FD3AB4}"/>
                  </a:ext>
                </a:extLst>
              </p:cNvPr>
              <p:cNvSpPr/>
              <p:nvPr/>
            </p:nvSpPr>
            <p:spPr>
              <a:xfrm>
                <a:off x="8258688" y="2790299"/>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rgbClr val="595959"/>
                              </a:solidFill>
                              <a:latin typeface="Cambria Math" panose="02040503050406030204" pitchFamily="18" charset="0"/>
                            </a:rPr>
                          </m:ctrlPr>
                        </m:accPr>
                        <m:e>
                          <m:r>
                            <a:rPr lang="en-US" sz="3200" b="1" i="0">
                              <a:solidFill>
                                <a:srgbClr val="595959"/>
                              </a:solidFill>
                              <a:latin typeface="Cambria Math" panose="02040503050406030204" pitchFamily="18" charset="0"/>
                            </a:rPr>
                            <m:t>𝐀𝐎𝐁</m:t>
                          </m:r>
                        </m:e>
                      </m:acc>
                    </m:oMath>
                  </m:oMathPara>
                </a14:m>
                <a:endParaRPr lang="en-US" sz="3200" b="1" dirty="0">
                  <a:solidFill>
                    <a:srgbClr val="595959"/>
                  </a:solidFill>
                  <a:latin typeface="+mj-lt"/>
                </a:endParaRPr>
              </a:p>
            </p:txBody>
          </p:sp>
        </mc:Choice>
        <mc:Fallback xmlns="">
          <p:sp>
            <p:nvSpPr>
              <p:cNvPr id="33" name="Rectangle: Rounded Corners 32">
                <a:extLst>
                  <a:ext uri="{FF2B5EF4-FFF2-40B4-BE49-F238E27FC236}">
                    <a16:creationId xmlns:a16="http://schemas.microsoft.com/office/drawing/2014/main" id="{9C6ED51C-3587-42D8-A833-4244C0FD3AB4}"/>
                  </a:ext>
                </a:extLst>
              </p:cNvPr>
              <p:cNvSpPr>
                <a:spLocks noRot="1" noChangeAspect="1" noMove="1" noResize="1" noEditPoints="1" noAdjustHandles="1" noChangeArrowheads="1" noChangeShapeType="1" noTextEdit="1"/>
              </p:cNvSpPr>
              <p:nvPr/>
            </p:nvSpPr>
            <p:spPr>
              <a:xfrm>
                <a:off x="8258688" y="2790299"/>
                <a:ext cx="2743200" cy="640080"/>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Rectangle: Rounded Corners 33">
                <a:extLst>
                  <a:ext uri="{FF2B5EF4-FFF2-40B4-BE49-F238E27FC236}">
                    <a16:creationId xmlns:a16="http://schemas.microsoft.com/office/drawing/2014/main" id="{80C4EF1A-BCDA-4B71-A825-F0EB668E013C}"/>
                  </a:ext>
                </a:extLst>
              </p:cNvPr>
              <p:cNvSpPr/>
              <p:nvPr/>
            </p:nvSpPr>
            <p:spPr>
              <a:xfrm>
                <a:off x="8258688" y="5521036"/>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rgbClr val="595959"/>
                              </a:solidFill>
                              <a:latin typeface="Cambria Math" panose="02040503050406030204" pitchFamily="18" charset="0"/>
                            </a:rPr>
                          </m:ctrlPr>
                        </m:accPr>
                        <m:e>
                          <m:r>
                            <a:rPr lang="en-US" sz="3200" b="1" i="0">
                              <a:solidFill>
                                <a:srgbClr val="595959"/>
                              </a:solidFill>
                              <a:latin typeface="Cambria Math" panose="02040503050406030204" pitchFamily="18" charset="0"/>
                            </a:rPr>
                            <m:t>𝐁𝐎𝐂</m:t>
                          </m:r>
                        </m:e>
                      </m:acc>
                    </m:oMath>
                  </m:oMathPara>
                </a14:m>
                <a:endParaRPr lang="en-US" sz="3200" b="1" dirty="0">
                  <a:solidFill>
                    <a:srgbClr val="595959"/>
                  </a:solidFill>
                  <a:latin typeface="+mj-lt"/>
                </a:endParaRPr>
              </a:p>
            </p:txBody>
          </p:sp>
        </mc:Choice>
        <mc:Fallback xmlns="">
          <p:sp>
            <p:nvSpPr>
              <p:cNvPr id="34" name="Rectangle: Rounded Corners 33">
                <a:extLst>
                  <a:ext uri="{FF2B5EF4-FFF2-40B4-BE49-F238E27FC236}">
                    <a16:creationId xmlns:a16="http://schemas.microsoft.com/office/drawing/2014/main" id="{80C4EF1A-BCDA-4B71-A825-F0EB668E013C}"/>
                  </a:ext>
                </a:extLst>
              </p:cNvPr>
              <p:cNvSpPr>
                <a:spLocks noRot="1" noChangeAspect="1" noMove="1" noResize="1" noEditPoints="1" noAdjustHandles="1" noChangeArrowheads="1" noChangeShapeType="1" noTextEdit="1"/>
              </p:cNvSpPr>
              <p:nvPr/>
            </p:nvSpPr>
            <p:spPr>
              <a:xfrm>
                <a:off x="8258688" y="5521036"/>
                <a:ext cx="2743200" cy="640080"/>
              </a:xfrm>
              <a:prstGeom prst="roundRect">
                <a:avLst>
                  <a:gd name="adj" fmla="val 50000"/>
                </a:avLst>
              </a:prstGeom>
              <a:blipFill>
                <a:blip r:embed="rId8"/>
                <a:stretch>
                  <a:fillRect/>
                </a:stretch>
              </a:blipFill>
              <a:ln w="12700">
                <a:solidFill>
                  <a:schemeClr val="tx1">
                    <a:lumMod val="65000"/>
                    <a:lumOff val="35000"/>
                  </a:schemeClr>
                </a:solidFill>
              </a:ln>
            </p:spPr>
            <p:txBody>
              <a:bodyPr/>
              <a:lstStyle/>
              <a:p>
                <a:r>
                  <a:rPr lang="en-US">
                    <a:noFill/>
                  </a:rPr>
                  <a:t> </a:t>
                </a:r>
              </a:p>
            </p:txBody>
          </p:sp>
        </mc:Fallback>
      </mc:AlternateContent>
      <p:pic>
        <p:nvPicPr>
          <p:cNvPr id="35" name="Graphic 34">
            <a:extLst>
              <a:ext uri="{FF2B5EF4-FFF2-40B4-BE49-F238E27FC236}">
                <a16:creationId xmlns:a16="http://schemas.microsoft.com/office/drawing/2014/main" id="{243F1540-686E-461F-BD27-BBA72962BBBB}"/>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l="31757" t="23332" r="22446" b="23890"/>
          <a:stretch/>
        </p:blipFill>
        <p:spPr>
          <a:xfrm>
            <a:off x="1498600" y="2688858"/>
            <a:ext cx="4837658" cy="3840480"/>
          </a:xfrm>
          <a:prstGeom prst="rect">
            <a:avLst/>
          </a:prstGeom>
        </p:spPr>
      </p:pic>
      <p:sp>
        <p:nvSpPr>
          <p:cNvPr id="36" name="Subtitle 2">
            <a:extLst>
              <a:ext uri="{FF2B5EF4-FFF2-40B4-BE49-F238E27FC236}">
                <a16:creationId xmlns:a16="http://schemas.microsoft.com/office/drawing/2014/main" id="{0326F6B9-F806-438D-8293-0533D32D3957}"/>
              </a:ext>
            </a:extLst>
          </p:cNvPr>
          <p:cNvSpPr txBox="1">
            <a:spLocks/>
          </p:cNvSpPr>
          <p:nvPr/>
        </p:nvSpPr>
        <p:spPr>
          <a:xfrm>
            <a:off x="1660566" y="4604391"/>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B</a:t>
            </a:r>
          </a:p>
        </p:txBody>
      </p:sp>
      <p:sp>
        <p:nvSpPr>
          <p:cNvPr id="37" name="Subtitle 2">
            <a:extLst>
              <a:ext uri="{FF2B5EF4-FFF2-40B4-BE49-F238E27FC236}">
                <a16:creationId xmlns:a16="http://schemas.microsoft.com/office/drawing/2014/main" id="{97B6AF2E-CC4D-459E-8744-C29F93C7B579}"/>
              </a:ext>
            </a:extLst>
          </p:cNvPr>
          <p:cNvSpPr txBox="1">
            <a:spLocks/>
          </p:cNvSpPr>
          <p:nvPr/>
        </p:nvSpPr>
        <p:spPr>
          <a:xfrm>
            <a:off x="3192928" y="4038743"/>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O</a:t>
            </a:r>
          </a:p>
        </p:txBody>
      </p:sp>
      <p:sp>
        <p:nvSpPr>
          <p:cNvPr id="38" name="Subtitle 2">
            <a:extLst>
              <a:ext uri="{FF2B5EF4-FFF2-40B4-BE49-F238E27FC236}">
                <a16:creationId xmlns:a16="http://schemas.microsoft.com/office/drawing/2014/main" id="{8CEE2427-6876-42D9-BA38-B3A8F097B9BB}"/>
              </a:ext>
            </a:extLst>
          </p:cNvPr>
          <p:cNvSpPr txBox="1">
            <a:spLocks/>
          </p:cNvSpPr>
          <p:nvPr/>
        </p:nvSpPr>
        <p:spPr>
          <a:xfrm>
            <a:off x="4970673" y="4037153"/>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E</a:t>
            </a:r>
          </a:p>
        </p:txBody>
      </p:sp>
      <p:sp>
        <p:nvSpPr>
          <p:cNvPr id="39" name="Subtitle 2">
            <a:extLst>
              <a:ext uri="{FF2B5EF4-FFF2-40B4-BE49-F238E27FC236}">
                <a16:creationId xmlns:a16="http://schemas.microsoft.com/office/drawing/2014/main" id="{C473FCB8-77E4-48E0-AF3F-62164FE0911B}"/>
              </a:ext>
            </a:extLst>
          </p:cNvPr>
          <p:cNvSpPr txBox="1">
            <a:spLocks/>
          </p:cNvSpPr>
          <p:nvPr/>
        </p:nvSpPr>
        <p:spPr>
          <a:xfrm>
            <a:off x="4959627" y="5237048"/>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D</a:t>
            </a:r>
          </a:p>
        </p:txBody>
      </p:sp>
      <p:sp>
        <p:nvSpPr>
          <p:cNvPr id="40" name="Subtitle 2">
            <a:extLst>
              <a:ext uri="{FF2B5EF4-FFF2-40B4-BE49-F238E27FC236}">
                <a16:creationId xmlns:a16="http://schemas.microsoft.com/office/drawing/2014/main" id="{52A69DEE-C62F-4EFF-A1D9-49748E3B6272}"/>
              </a:ext>
            </a:extLst>
          </p:cNvPr>
          <p:cNvSpPr txBox="1">
            <a:spLocks/>
          </p:cNvSpPr>
          <p:nvPr/>
        </p:nvSpPr>
        <p:spPr>
          <a:xfrm>
            <a:off x="4000817" y="5674856"/>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C</a:t>
            </a:r>
          </a:p>
        </p:txBody>
      </p:sp>
      <p:sp>
        <p:nvSpPr>
          <p:cNvPr id="41" name="Subtitle 2">
            <a:extLst>
              <a:ext uri="{FF2B5EF4-FFF2-40B4-BE49-F238E27FC236}">
                <a16:creationId xmlns:a16="http://schemas.microsoft.com/office/drawing/2014/main" id="{01AA2CE5-9C62-4463-BF8A-2C6061239C4E}"/>
              </a:ext>
            </a:extLst>
          </p:cNvPr>
          <p:cNvSpPr txBox="1">
            <a:spLocks/>
          </p:cNvSpPr>
          <p:nvPr/>
        </p:nvSpPr>
        <p:spPr>
          <a:xfrm>
            <a:off x="1943417" y="3120105"/>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A</a:t>
            </a:r>
          </a:p>
        </p:txBody>
      </p:sp>
      <p:sp>
        <p:nvSpPr>
          <p:cNvPr id="15" name="Freeform: Shape 14">
            <a:extLst>
              <a:ext uri="{FF2B5EF4-FFF2-40B4-BE49-F238E27FC236}">
                <a16:creationId xmlns:a16="http://schemas.microsoft.com/office/drawing/2014/main" id="{4160457B-EE04-443D-A69D-17F7B4725B1C}"/>
              </a:ext>
            </a:extLst>
          </p:cNvPr>
          <p:cNvSpPr/>
          <p:nvPr/>
        </p:nvSpPr>
        <p:spPr>
          <a:xfrm>
            <a:off x="3275745" y="4159797"/>
            <a:ext cx="702774" cy="439706"/>
          </a:xfrm>
          <a:custGeom>
            <a:avLst/>
            <a:gdLst>
              <a:gd name="connsiteX0" fmla="*/ 0 w 1104900"/>
              <a:gd name="connsiteY0" fmla="*/ 12700 h 660400"/>
              <a:gd name="connsiteX1" fmla="*/ 850900 w 1104900"/>
              <a:gd name="connsiteY1" fmla="*/ 0 h 660400"/>
              <a:gd name="connsiteX2" fmla="*/ 1104900 w 1104900"/>
              <a:gd name="connsiteY2" fmla="*/ 660400 h 660400"/>
              <a:gd name="connsiteX3" fmla="*/ 0 w 1104900"/>
              <a:gd name="connsiteY3" fmla="*/ 12700 h 660400"/>
              <a:gd name="connsiteX0" fmla="*/ 0 w 902081"/>
              <a:gd name="connsiteY0" fmla="*/ 0 h 1122088"/>
              <a:gd name="connsiteX1" fmla="*/ 648081 w 902081"/>
              <a:gd name="connsiteY1" fmla="*/ 461688 h 1122088"/>
              <a:gd name="connsiteX2" fmla="*/ 902081 w 902081"/>
              <a:gd name="connsiteY2" fmla="*/ 1122088 h 1122088"/>
              <a:gd name="connsiteX3" fmla="*/ 0 w 902081"/>
              <a:gd name="connsiteY3" fmla="*/ 0 h 1122088"/>
              <a:gd name="connsiteX0" fmla="*/ 81071 w 729152"/>
              <a:gd name="connsiteY0" fmla="*/ 0 h 468945"/>
              <a:gd name="connsiteX1" fmla="*/ 729152 w 729152"/>
              <a:gd name="connsiteY1" fmla="*/ 461688 h 468945"/>
              <a:gd name="connsiteX2" fmla="*/ 0 w 729152"/>
              <a:gd name="connsiteY2" fmla="*/ 468945 h 468945"/>
              <a:gd name="connsiteX3" fmla="*/ 81071 w 729152"/>
              <a:gd name="connsiteY3" fmla="*/ 0 h 468945"/>
              <a:gd name="connsiteX0" fmla="*/ 76674 w 724755"/>
              <a:gd name="connsiteY0" fmla="*/ 0 h 461688"/>
              <a:gd name="connsiteX1" fmla="*/ 724755 w 724755"/>
              <a:gd name="connsiteY1" fmla="*/ 461688 h 461688"/>
              <a:gd name="connsiteX2" fmla="*/ 0 w 724755"/>
              <a:gd name="connsiteY2" fmla="*/ 446964 h 461688"/>
              <a:gd name="connsiteX3" fmla="*/ 76674 w 724755"/>
              <a:gd name="connsiteY3" fmla="*/ 0 h 461688"/>
              <a:gd name="connsiteX0" fmla="*/ 76674 w 724755"/>
              <a:gd name="connsiteY0" fmla="*/ 0 h 446964"/>
              <a:gd name="connsiteX1" fmla="*/ 724755 w 724755"/>
              <a:gd name="connsiteY1" fmla="*/ 444103 h 446964"/>
              <a:gd name="connsiteX2" fmla="*/ 0 w 724755"/>
              <a:gd name="connsiteY2" fmla="*/ 446964 h 446964"/>
              <a:gd name="connsiteX3" fmla="*/ 76674 w 724755"/>
              <a:gd name="connsiteY3" fmla="*/ 0 h 446964"/>
              <a:gd name="connsiteX0" fmla="*/ 76674 w 724755"/>
              <a:gd name="connsiteY0" fmla="*/ 0 h 460152"/>
              <a:gd name="connsiteX1" fmla="*/ 724755 w 724755"/>
              <a:gd name="connsiteY1" fmla="*/ 444103 h 460152"/>
              <a:gd name="connsiteX2" fmla="*/ 0 w 724755"/>
              <a:gd name="connsiteY2" fmla="*/ 460152 h 460152"/>
              <a:gd name="connsiteX3" fmla="*/ 76674 w 724755"/>
              <a:gd name="connsiteY3" fmla="*/ 0 h 460152"/>
              <a:gd name="connsiteX0" fmla="*/ 76674 w 724755"/>
              <a:gd name="connsiteY0" fmla="*/ 0 h 460152"/>
              <a:gd name="connsiteX1" fmla="*/ 724755 w 724755"/>
              <a:gd name="connsiteY1" fmla="*/ 444103 h 460152"/>
              <a:gd name="connsiteX2" fmla="*/ 0 w 724755"/>
              <a:gd name="connsiteY2" fmla="*/ 460152 h 460152"/>
              <a:gd name="connsiteX3" fmla="*/ 76674 w 724755"/>
              <a:gd name="connsiteY3" fmla="*/ 0 h 460152"/>
              <a:gd name="connsiteX0" fmla="*/ 76674 w 724755"/>
              <a:gd name="connsiteY0" fmla="*/ 0 h 460152"/>
              <a:gd name="connsiteX1" fmla="*/ 724755 w 724755"/>
              <a:gd name="connsiteY1" fmla="*/ 444103 h 460152"/>
              <a:gd name="connsiteX2" fmla="*/ 0 w 724755"/>
              <a:gd name="connsiteY2" fmla="*/ 460152 h 460152"/>
              <a:gd name="connsiteX3" fmla="*/ 76674 w 724755"/>
              <a:gd name="connsiteY3" fmla="*/ 0 h 460152"/>
              <a:gd name="connsiteX0" fmla="*/ 94258 w 724755"/>
              <a:gd name="connsiteY0" fmla="*/ 0 h 442567"/>
              <a:gd name="connsiteX1" fmla="*/ 724755 w 724755"/>
              <a:gd name="connsiteY1" fmla="*/ 426518 h 442567"/>
              <a:gd name="connsiteX2" fmla="*/ 0 w 724755"/>
              <a:gd name="connsiteY2" fmla="*/ 442567 h 442567"/>
              <a:gd name="connsiteX3" fmla="*/ 94258 w 724755"/>
              <a:gd name="connsiteY3" fmla="*/ 0 h 442567"/>
              <a:gd name="connsiteX0" fmla="*/ 94258 w 698378"/>
              <a:gd name="connsiteY0" fmla="*/ 0 h 442567"/>
              <a:gd name="connsiteX1" fmla="*/ 698378 w 698378"/>
              <a:gd name="connsiteY1" fmla="*/ 422122 h 442567"/>
              <a:gd name="connsiteX2" fmla="*/ 0 w 698378"/>
              <a:gd name="connsiteY2" fmla="*/ 442567 h 442567"/>
              <a:gd name="connsiteX3" fmla="*/ 94258 w 698378"/>
              <a:gd name="connsiteY3" fmla="*/ 0 h 442567"/>
              <a:gd name="connsiteX0" fmla="*/ 94258 w 698378"/>
              <a:gd name="connsiteY0" fmla="*/ 0 h 442567"/>
              <a:gd name="connsiteX1" fmla="*/ 698378 w 698378"/>
              <a:gd name="connsiteY1" fmla="*/ 422122 h 442567"/>
              <a:gd name="connsiteX2" fmla="*/ 0 w 698378"/>
              <a:gd name="connsiteY2" fmla="*/ 442567 h 442567"/>
              <a:gd name="connsiteX3" fmla="*/ 94258 w 698378"/>
              <a:gd name="connsiteY3" fmla="*/ 0 h 442567"/>
              <a:gd name="connsiteX0" fmla="*/ 103050 w 698378"/>
              <a:gd name="connsiteY0" fmla="*/ 0 h 438171"/>
              <a:gd name="connsiteX1" fmla="*/ 698378 w 698378"/>
              <a:gd name="connsiteY1" fmla="*/ 417726 h 438171"/>
              <a:gd name="connsiteX2" fmla="*/ 0 w 698378"/>
              <a:gd name="connsiteY2" fmla="*/ 438171 h 438171"/>
              <a:gd name="connsiteX3" fmla="*/ 103050 w 698378"/>
              <a:gd name="connsiteY3" fmla="*/ 0 h 438171"/>
              <a:gd name="connsiteX0" fmla="*/ 103050 w 685190"/>
              <a:gd name="connsiteY0" fmla="*/ 0 h 438171"/>
              <a:gd name="connsiteX1" fmla="*/ 685190 w 685190"/>
              <a:gd name="connsiteY1" fmla="*/ 435310 h 438171"/>
              <a:gd name="connsiteX2" fmla="*/ 0 w 685190"/>
              <a:gd name="connsiteY2" fmla="*/ 438171 h 438171"/>
              <a:gd name="connsiteX3" fmla="*/ 103050 w 685190"/>
              <a:gd name="connsiteY3" fmla="*/ 0 h 438171"/>
              <a:gd name="connsiteX0" fmla="*/ 103050 w 702774"/>
              <a:gd name="connsiteY0" fmla="*/ 0 h 439706"/>
              <a:gd name="connsiteX1" fmla="*/ 702774 w 702774"/>
              <a:gd name="connsiteY1" fmla="*/ 439706 h 439706"/>
              <a:gd name="connsiteX2" fmla="*/ 0 w 702774"/>
              <a:gd name="connsiteY2" fmla="*/ 438171 h 439706"/>
              <a:gd name="connsiteX3" fmla="*/ 103050 w 702774"/>
              <a:gd name="connsiteY3" fmla="*/ 0 h 439706"/>
              <a:gd name="connsiteX0" fmla="*/ 103050 w 702774"/>
              <a:gd name="connsiteY0" fmla="*/ 0 h 439706"/>
              <a:gd name="connsiteX1" fmla="*/ 702774 w 702774"/>
              <a:gd name="connsiteY1" fmla="*/ 439706 h 439706"/>
              <a:gd name="connsiteX2" fmla="*/ 0 w 702774"/>
              <a:gd name="connsiteY2" fmla="*/ 438171 h 439706"/>
              <a:gd name="connsiteX3" fmla="*/ 103050 w 702774"/>
              <a:gd name="connsiteY3" fmla="*/ 0 h 439706"/>
              <a:gd name="connsiteX0" fmla="*/ 103050 w 702774"/>
              <a:gd name="connsiteY0" fmla="*/ 0 h 439706"/>
              <a:gd name="connsiteX1" fmla="*/ 702774 w 702774"/>
              <a:gd name="connsiteY1" fmla="*/ 439706 h 439706"/>
              <a:gd name="connsiteX2" fmla="*/ 0 w 702774"/>
              <a:gd name="connsiteY2" fmla="*/ 429379 h 439706"/>
              <a:gd name="connsiteX3" fmla="*/ 103050 w 702774"/>
              <a:gd name="connsiteY3" fmla="*/ 0 h 439706"/>
              <a:gd name="connsiteX0" fmla="*/ 103050 w 702774"/>
              <a:gd name="connsiteY0" fmla="*/ 0 h 439706"/>
              <a:gd name="connsiteX1" fmla="*/ 702774 w 702774"/>
              <a:gd name="connsiteY1" fmla="*/ 439706 h 439706"/>
              <a:gd name="connsiteX2" fmla="*/ 0 w 702774"/>
              <a:gd name="connsiteY2" fmla="*/ 433775 h 439706"/>
              <a:gd name="connsiteX3" fmla="*/ 103050 w 702774"/>
              <a:gd name="connsiteY3" fmla="*/ 0 h 439706"/>
              <a:gd name="connsiteX0" fmla="*/ 103050 w 702774"/>
              <a:gd name="connsiteY0" fmla="*/ 0 h 439706"/>
              <a:gd name="connsiteX1" fmla="*/ 702774 w 702774"/>
              <a:gd name="connsiteY1" fmla="*/ 439706 h 439706"/>
              <a:gd name="connsiteX2" fmla="*/ 0 w 702774"/>
              <a:gd name="connsiteY2" fmla="*/ 438171 h 439706"/>
              <a:gd name="connsiteX3" fmla="*/ 103050 w 702774"/>
              <a:gd name="connsiteY3" fmla="*/ 0 h 439706"/>
              <a:gd name="connsiteX0" fmla="*/ 103050 w 702774"/>
              <a:gd name="connsiteY0" fmla="*/ 0 h 444102"/>
              <a:gd name="connsiteX1" fmla="*/ 702774 w 702774"/>
              <a:gd name="connsiteY1" fmla="*/ 444102 h 444102"/>
              <a:gd name="connsiteX2" fmla="*/ 0 w 702774"/>
              <a:gd name="connsiteY2" fmla="*/ 438171 h 444102"/>
              <a:gd name="connsiteX3" fmla="*/ 103050 w 702774"/>
              <a:gd name="connsiteY3" fmla="*/ 0 h 444102"/>
              <a:gd name="connsiteX0" fmla="*/ 103050 w 702774"/>
              <a:gd name="connsiteY0" fmla="*/ 0 h 444102"/>
              <a:gd name="connsiteX1" fmla="*/ 702774 w 702774"/>
              <a:gd name="connsiteY1" fmla="*/ 444102 h 444102"/>
              <a:gd name="connsiteX2" fmla="*/ 0 w 702774"/>
              <a:gd name="connsiteY2" fmla="*/ 438171 h 444102"/>
              <a:gd name="connsiteX3" fmla="*/ 103050 w 702774"/>
              <a:gd name="connsiteY3" fmla="*/ 0 h 444102"/>
              <a:gd name="connsiteX0" fmla="*/ 103050 w 702774"/>
              <a:gd name="connsiteY0" fmla="*/ 0 h 439706"/>
              <a:gd name="connsiteX1" fmla="*/ 702774 w 702774"/>
              <a:gd name="connsiteY1" fmla="*/ 439706 h 439706"/>
              <a:gd name="connsiteX2" fmla="*/ 0 w 702774"/>
              <a:gd name="connsiteY2" fmla="*/ 438171 h 439706"/>
              <a:gd name="connsiteX3" fmla="*/ 103050 w 702774"/>
              <a:gd name="connsiteY3" fmla="*/ 0 h 439706"/>
            </a:gdLst>
            <a:ahLst/>
            <a:cxnLst>
              <a:cxn ang="0">
                <a:pos x="connsiteX0" y="connsiteY0"/>
              </a:cxn>
              <a:cxn ang="0">
                <a:pos x="connsiteX1" y="connsiteY1"/>
              </a:cxn>
              <a:cxn ang="0">
                <a:pos x="connsiteX2" y="connsiteY2"/>
              </a:cxn>
              <a:cxn ang="0">
                <a:pos x="connsiteX3" y="connsiteY3"/>
              </a:cxn>
            </a:cxnLst>
            <a:rect l="l" t="t" r="r" b="b"/>
            <a:pathLst>
              <a:path w="702774" h="439706">
                <a:moveTo>
                  <a:pt x="103050" y="0"/>
                </a:moveTo>
                <a:cubicBezTo>
                  <a:pt x="319077" y="148034"/>
                  <a:pt x="508728" y="304860"/>
                  <a:pt x="702774" y="439706"/>
                </a:cubicBezTo>
                <a:cubicBezTo>
                  <a:pt x="468516" y="426006"/>
                  <a:pt x="234258" y="438683"/>
                  <a:pt x="0" y="438171"/>
                </a:cubicBezTo>
                <a:lnTo>
                  <a:pt x="103050" y="0"/>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61A8E2E-E055-46E7-B9AD-52B42C010D53}"/>
              </a:ext>
            </a:extLst>
          </p:cNvPr>
          <p:cNvSpPr/>
          <p:nvPr/>
        </p:nvSpPr>
        <p:spPr>
          <a:xfrm>
            <a:off x="4027566" y="4605276"/>
            <a:ext cx="845717" cy="388164"/>
          </a:xfrm>
          <a:custGeom>
            <a:avLst/>
            <a:gdLst>
              <a:gd name="connsiteX0" fmla="*/ 596900 w 596900"/>
              <a:gd name="connsiteY0" fmla="*/ 469900 h 673100"/>
              <a:gd name="connsiteX1" fmla="*/ 0 w 596900"/>
              <a:gd name="connsiteY1" fmla="*/ 0 h 673100"/>
              <a:gd name="connsiteX2" fmla="*/ 241300 w 596900"/>
              <a:gd name="connsiteY2" fmla="*/ 673100 h 673100"/>
              <a:gd name="connsiteX3" fmla="*/ 596900 w 596900"/>
              <a:gd name="connsiteY3" fmla="*/ 469900 h 673100"/>
              <a:gd name="connsiteX0" fmla="*/ 596900 w 596900"/>
              <a:gd name="connsiteY0" fmla="*/ 469900 h 673100"/>
              <a:gd name="connsiteX1" fmla="*/ 0 w 596900"/>
              <a:gd name="connsiteY1" fmla="*/ 0 h 673100"/>
              <a:gd name="connsiteX2" fmla="*/ 252384 w 596900"/>
              <a:gd name="connsiteY2" fmla="*/ 673100 h 673100"/>
              <a:gd name="connsiteX3" fmla="*/ 596900 w 596900"/>
              <a:gd name="connsiteY3" fmla="*/ 469900 h 673100"/>
              <a:gd name="connsiteX0" fmla="*/ 602441 w 602441"/>
              <a:gd name="connsiteY0" fmla="*/ 450503 h 673100"/>
              <a:gd name="connsiteX1" fmla="*/ 0 w 602441"/>
              <a:gd name="connsiteY1" fmla="*/ 0 h 673100"/>
              <a:gd name="connsiteX2" fmla="*/ 252384 w 602441"/>
              <a:gd name="connsiteY2" fmla="*/ 673100 h 673100"/>
              <a:gd name="connsiteX3" fmla="*/ 602441 w 602441"/>
              <a:gd name="connsiteY3" fmla="*/ 450503 h 673100"/>
              <a:gd name="connsiteX0" fmla="*/ 880886 w 880886"/>
              <a:gd name="connsiteY0" fmla="*/ 0 h 690110"/>
              <a:gd name="connsiteX1" fmla="*/ 0 w 880886"/>
              <a:gd name="connsiteY1" fmla="*/ 17010 h 690110"/>
              <a:gd name="connsiteX2" fmla="*/ 252384 w 880886"/>
              <a:gd name="connsiteY2" fmla="*/ 690110 h 690110"/>
              <a:gd name="connsiteX3" fmla="*/ 880886 w 880886"/>
              <a:gd name="connsiteY3" fmla="*/ 0 h 690110"/>
              <a:gd name="connsiteX0" fmla="*/ 880886 w 880886"/>
              <a:gd name="connsiteY0" fmla="*/ 0 h 401352"/>
              <a:gd name="connsiteX1" fmla="*/ 0 w 880886"/>
              <a:gd name="connsiteY1" fmla="*/ 17010 h 401352"/>
              <a:gd name="connsiteX2" fmla="*/ 527391 w 880886"/>
              <a:gd name="connsiteY2" fmla="*/ 401352 h 401352"/>
              <a:gd name="connsiteX3" fmla="*/ 880886 w 880886"/>
              <a:gd name="connsiteY3" fmla="*/ 0 h 401352"/>
              <a:gd name="connsiteX0" fmla="*/ 867698 w 867698"/>
              <a:gd name="connsiteY0" fmla="*/ 574 h 384342"/>
              <a:gd name="connsiteX1" fmla="*/ 0 w 867698"/>
              <a:gd name="connsiteY1" fmla="*/ 0 h 384342"/>
              <a:gd name="connsiteX2" fmla="*/ 527391 w 867698"/>
              <a:gd name="connsiteY2" fmla="*/ 384342 h 384342"/>
              <a:gd name="connsiteX3" fmla="*/ 867698 w 867698"/>
              <a:gd name="connsiteY3" fmla="*/ 574 h 384342"/>
              <a:gd name="connsiteX0" fmla="*/ 867698 w 867698"/>
              <a:gd name="connsiteY0" fmla="*/ 574 h 384342"/>
              <a:gd name="connsiteX1" fmla="*/ 0 w 867698"/>
              <a:gd name="connsiteY1" fmla="*/ 0 h 384342"/>
              <a:gd name="connsiteX2" fmla="*/ 531787 w 867698"/>
              <a:gd name="connsiteY2" fmla="*/ 384342 h 384342"/>
              <a:gd name="connsiteX3" fmla="*/ 867698 w 867698"/>
              <a:gd name="connsiteY3" fmla="*/ 574 h 384342"/>
              <a:gd name="connsiteX0" fmla="*/ 872094 w 872094"/>
              <a:gd name="connsiteY0" fmla="*/ 4970 h 384342"/>
              <a:gd name="connsiteX1" fmla="*/ 0 w 872094"/>
              <a:gd name="connsiteY1" fmla="*/ 0 h 384342"/>
              <a:gd name="connsiteX2" fmla="*/ 531787 w 872094"/>
              <a:gd name="connsiteY2" fmla="*/ 384342 h 384342"/>
              <a:gd name="connsiteX3" fmla="*/ 872094 w 872094"/>
              <a:gd name="connsiteY3" fmla="*/ 4970 h 384342"/>
              <a:gd name="connsiteX0" fmla="*/ 863302 w 863302"/>
              <a:gd name="connsiteY0" fmla="*/ 574 h 379946"/>
              <a:gd name="connsiteX1" fmla="*/ 0 w 863302"/>
              <a:gd name="connsiteY1" fmla="*/ 0 h 379946"/>
              <a:gd name="connsiteX2" fmla="*/ 522995 w 863302"/>
              <a:gd name="connsiteY2" fmla="*/ 379946 h 379946"/>
              <a:gd name="connsiteX3" fmla="*/ 863302 w 863302"/>
              <a:gd name="connsiteY3" fmla="*/ 574 h 379946"/>
              <a:gd name="connsiteX0" fmla="*/ 845717 w 845717"/>
              <a:gd name="connsiteY0" fmla="*/ 0 h 388164"/>
              <a:gd name="connsiteX1" fmla="*/ 0 w 845717"/>
              <a:gd name="connsiteY1" fmla="*/ 8218 h 388164"/>
              <a:gd name="connsiteX2" fmla="*/ 522995 w 845717"/>
              <a:gd name="connsiteY2" fmla="*/ 388164 h 388164"/>
              <a:gd name="connsiteX3" fmla="*/ 845717 w 845717"/>
              <a:gd name="connsiteY3" fmla="*/ 0 h 388164"/>
            </a:gdLst>
            <a:ahLst/>
            <a:cxnLst>
              <a:cxn ang="0">
                <a:pos x="connsiteX0" y="connsiteY0"/>
              </a:cxn>
              <a:cxn ang="0">
                <a:pos x="connsiteX1" y="connsiteY1"/>
              </a:cxn>
              <a:cxn ang="0">
                <a:pos x="connsiteX2" y="connsiteY2"/>
              </a:cxn>
              <a:cxn ang="0">
                <a:pos x="connsiteX3" y="connsiteY3"/>
              </a:cxn>
            </a:cxnLst>
            <a:rect l="l" t="t" r="r" b="b"/>
            <a:pathLst>
              <a:path w="845717" h="388164">
                <a:moveTo>
                  <a:pt x="845717" y="0"/>
                </a:moveTo>
                <a:lnTo>
                  <a:pt x="0" y="8218"/>
                </a:lnTo>
                <a:lnTo>
                  <a:pt x="522995" y="388164"/>
                </a:lnTo>
                <a:lnTo>
                  <a:pt x="845717" y="0"/>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Google Shape;222;p10">
            <a:extLst>
              <a:ext uri="{FF2B5EF4-FFF2-40B4-BE49-F238E27FC236}">
                <a16:creationId xmlns:a16="http://schemas.microsoft.com/office/drawing/2014/main" id="{32FC5D4C-1142-4AC4-8619-2A505CCBB3E1}"/>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Choose the correct answer</a:t>
            </a:r>
            <a:endParaRPr lang="en-GB" dirty="0">
              <a:sym typeface="Comic Sans MS"/>
            </a:endParaRPr>
          </a:p>
        </p:txBody>
      </p:sp>
    </p:spTree>
    <p:custDataLst>
      <p:tags r:id="rId1"/>
    </p:custDataLst>
    <p:extLst>
      <p:ext uri="{BB962C8B-B14F-4D97-AF65-F5344CB8AC3E}">
        <p14:creationId xmlns:p14="http://schemas.microsoft.com/office/powerpoint/2010/main" val="122127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mph" presetSubtype="2" fill="hold" nodeType="clickEffect">
                                  <p:stCondLst>
                                    <p:cond delay="0"/>
                                  </p:stCondLst>
                                  <p:childTnLst>
                                    <p:animClr clrSpc="rgb" dir="cw">
                                      <p:cBhvr>
                                        <p:cTn id="16" dur="500" fill="hold"/>
                                        <p:tgtEl>
                                          <p:spTgt spid="33"/>
                                        </p:tgtEl>
                                        <p:attrNameLst>
                                          <p:attrName>stroke.color</p:attrName>
                                        </p:attrNameLst>
                                      </p:cBhvr>
                                      <p:to>
                                        <a:srgbClr val="FFFFFF"/>
                                      </p:to>
                                    </p:animClr>
                                    <p:set>
                                      <p:cBhvr>
                                        <p:cTn id="17" dur="500" fill="hold"/>
                                        <p:tgtEl>
                                          <p:spTgt spid="33"/>
                                        </p:tgtEl>
                                        <p:attrNameLst>
                                          <p:attrName>stroke.on</p:attrName>
                                        </p:attrNameLst>
                                      </p:cBhvr>
                                      <p:to>
                                        <p:strVal val="true"/>
                                      </p:to>
                                    </p:set>
                                  </p:childTnLst>
                                </p:cTn>
                              </p:par>
                              <p:par>
                                <p:cTn id="18" presetID="1" presetClass="emph" presetSubtype="2" fill="hold" nodeType="withEffect">
                                  <p:stCondLst>
                                    <p:cond delay="0"/>
                                  </p:stCondLst>
                                  <p:childTnLst>
                                    <p:animClr clrSpc="rgb" dir="cw">
                                      <p:cBhvr>
                                        <p:cTn id="19" dur="500" fill="hold"/>
                                        <p:tgtEl>
                                          <p:spTgt spid="33"/>
                                        </p:tgtEl>
                                        <p:attrNameLst>
                                          <p:attrName>fillcolor</p:attrName>
                                        </p:attrNameLst>
                                      </p:cBhvr>
                                      <p:to>
                                        <a:srgbClr val="74C274"/>
                                      </p:to>
                                    </p:animClr>
                                    <p:set>
                                      <p:cBhvr>
                                        <p:cTn id="20" dur="500" fill="hold"/>
                                        <p:tgtEl>
                                          <p:spTgt spid="33"/>
                                        </p:tgtEl>
                                        <p:attrNameLst>
                                          <p:attrName>fill.type</p:attrName>
                                        </p:attrNameLst>
                                      </p:cBhvr>
                                      <p:to>
                                        <p:strVal val="solid"/>
                                      </p:to>
                                    </p:set>
                                    <p:set>
                                      <p:cBhvr>
                                        <p:cTn id="21" dur="500" fill="hold"/>
                                        <p:tgtEl>
                                          <p:spTgt spid="33"/>
                                        </p:tgtEl>
                                        <p:attrNameLst>
                                          <p:attrName>fill.on</p:attrName>
                                        </p:attrNameLst>
                                      </p:cBhvr>
                                      <p:to>
                                        <p:strVal val="true"/>
                                      </p:to>
                                    </p:set>
                                  </p:childTnLst>
                                </p:cTn>
                              </p:par>
                              <p:par>
                                <p:cTn id="22" presetID="3" presetClass="emph" presetSubtype="2" fill="hold" grpId="0" nodeType="withEffect">
                                  <p:stCondLst>
                                    <p:cond delay="0"/>
                                  </p:stCondLst>
                                  <p:childTnLst>
                                    <p:animClr clrSpc="rgb" dir="cw">
                                      <p:cBhvr override="childStyle">
                                        <p:cTn id="23" dur="500" fill="hold"/>
                                        <p:tgtEl>
                                          <p:spTgt spid="33"/>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FA290FC-7C1C-4D03-861C-1738BF1C4262}"/>
                  </a:ext>
                </a:extLst>
              </p:cNvPr>
              <p:cNvSpPr txBox="1"/>
              <p:nvPr/>
            </p:nvSpPr>
            <p:spPr>
              <a:xfrm>
                <a:off x="79256" y="1486870"/>
                <a:ext cx="11598442" cy="1102674"/>
              </a:xfrm>
              <a:prstGeom prst="rect">
                <a:avLst/>
              </a:prstGeom>
              <a:noFill/>
            </p:spPr>
            <p:txBody>
              <a:bodyPr wrap="square">
                <a:spAutoFit/>
              </a:bodyPr>
              <a:lstStyle>
                <a:defPPr marR="0" lvl="0" algn="l" rtl="0">
                  <a:lnSpc>
                    <a:spcPct val="100000"/>
                  </a:lnSpc>
                  <a:spcBef>
                    <a:spcPts val="0"/>
                  </a:spcBef>
                  <a:spcAft>
                    <a:spcPts val="0"/>
                  </a:spcAft>
                  <a:defRPr/>
                </a:defPPr>
                <a:lvl1pPr marL="457200">
                  <a:defRPr sz="3200" b="1">
                    <a:solidFill>
                      <a:schemeClr val="tx1">
                        <a:lumMod val="65000"/>
                        <a:lumOff val="35000"/>
                      </a:schemeClr>
                    </a:solidFill>
                    <a:latin typeface="+mn-lt"/>
                    <a:cs typeface="Calibri" panose="020F0502020204030204" pitchFamily="34" charset="0"/>
                  </a:defRPr>
                </a:lvl1pPr>
              </a:lstStyle>
              <a:p>
                <a:pPr>
                  <a:lnSpc>
                    <a:spcPct val="120000"/>
                  </a:lnSpc>
                </a:pPr>
                <a:r>
                  <a:rPr lang="en-US" sz="2800" dirty="0"/>
                  <a:t>Angles </a:t>
                </a:r>
                <a14:m>
                  <m:oMath xmlns:m="http://schemas.openxmlformats.org/officeDocument/2006/math">
                    <m:acc>
                      <m:accPr>
                        <m:chr m:val="̂"/>
                        <m:ctrlPr>
                          <a:rPr lang="en-US" sz="2800" i="1">
                            <a:latin typeface="Cambria Math" panose="02040503050406030204" pitchFamily="18" charset="0"/>
                          </a:rPr>
                        </m:ctrlPr>
                      </m:accPr>
                      <m:e>
                        <m:r>
                          <a:rPr lang="en-US" sz="2800">
                            <a:latin typeface="Cambria Math" panose="02040503050406030204" pitchFamily="18" charset="0"/>
                          </a:rPr>
                          <m:t>𝑬𝑨𝑩</m:t>
                        </m:r>
                      </m:e>
                    </m:acc>
                  </m:oMath>
                </a14:m>
                <a:r>
                  <a:rPr lang="en-US" sz="2800" dirty="0"/>
                  <a:t>  and </a:t>
                </a:r>
                <a14:m>
                  <m:oMath xmlns:m="http://schemas.openxmlformats.org/officeDocument/2006/math">
                    <m:acc>
                      <m:accPr>
                        <m:chr m:val="̂"/>
                        <m:ctrlPr>
                          <a:rPr lang="en-US" sz="2800" i="1">
                            <a:latin typeface="Cambria Math" panose="02040503050406030204" pitchFamily="18" charset="0"/>
                          </a:rPr>
                        </m:ctrlPr>
                      </m:accPr>
                      <m:e>
                        <m:r>
                          <a:rPr lang="en-US" sz="2800">
                            <a:latin typeface="Cambria Math" panose="02040503050406030204" pitchFamily="18" charset="0"/>
                          </a:rPr>
                          <m:t>𝑩𝑨𝑵</m:t>
                        </m:r>
                      </m:e>
                    </m:acc>
                    <m:r>
                      <a:rPr lang="en-US" sz="2800">
                        <a:latin typeface="Cambria Math" panose="02040503050406030204" pitchFamily="18" charset="0"/>
                      </a:rPr>
                      <m:t> </m:t>
                    </m:r>
                  </m:oMath>
                </a14:m>
                <a:r>
                  <a:rPr lang="en-US" sz="2800" dirty="0"/>
                  <a:t> are adjacent angles. </a:t>
                </a:r>
              </a:p>
              <a:p>
                <a:pPr>
                  <a:lnSpc>
                    <a:spcPct val="120000"/>
                  </a:lnSpc>
                </a:pPr>
                <a:r>
                  <a:rPr lang="en-US" sz="2800" dirty="0"/>
                  <a:t>What is their common side?</a:t>
                </a:r>
              </a:p>
            </p:txBody>
          </p:sp>
        </mc:Choice>
        <mc:Fallback xmlns="">
          <p:sp>
            <p:nvSpPr>
              <p:cNvPr id="17" name="TextBox 16">
                <a:extLst>
                  <a:ext uri="{FF2B5EF4-FFF2-40B4-BE49-F238E27FC236}">
                    <a16:creationId xmlns:a16="http://schemas.microsoft.com/office/drawing/2014/main" id="{6FA290FC-7C1C-4D03-861C-1738BF1C4262}"/>
                  </a:ext>
                </a:extLst>
              </p:cNvPr>
              <p:cNvSpPr txBox="1">
                <a:spLocks noRot="1" noChangeAspect="1" noMove="1" noResize="1" noEditPoints="1" noAdjustHandles="1" noChangeArrowheads="1" noChangeShapeType="1" noTextEdit="1"/>
              </p:cNvSpPr>
              <p:nvPr/>
            </p:nvSpPr>
            <p:spPr>
              <a:xfrm>
                <a:off x="79256" y="1486870"/>
                <a:ext cx="11598442" cy="1102674"/>
              </a:xfrm>
              <a:prstGeom prst="rect">
                <a:avLst/>
              </a:prstGeom>
              <a:blipFill>
                <a:blip r:embed="rId4"/>
                <a:stretch>
                  <a:fillRect t="-552" b="-14917"/>
                </a:stretch>
              </a:blipFill>
            </p:spPr>
            <p:txBody>
              <a:bodyPr/>
              <a:lstStyle/>
              <a:p>
                <a:r>
                  <a:rPr lang="en-US">
                    <a:noFill/>
                  </a:rPr>
                  <a:t> </a:t>
                </a:r>
              </a:p>
            </p:txBody>
          </p:sp>
        </mc:Fallback>
      </mc:AlternateContent>
      <p:pic>
        <p:nvPicPr>
          <p:cNvPr id="3" name="Graphic 2">
            <a:extLst>
              <a:ext uri="{FF2B5EF4-FFF2-40B4-BE49-F238E27FC236}">
                <a16:creationId xmlns:a16="http://schemas.microsoft.com/office/drawing/2014/main" id="{851AAB3F-F647-4478-9385-A7D59FB6E31F}"/>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16449" t="26662" r="34224" b="23172"/>
          <a:stretch/>
        </p:blipFill>
        <p:spPr>
          <a:xfrm>
            <a:off x="1165614" y="2863732"/>
            <a:ext cx="4910726" cy="3440381"/>
          </a:xfrm>
          <a:prstGeom prst="rect">
            <a:avLst/>
          </a:prstGeom>
        </p:spPr>
      </p:pic>
      <p:sp>
        <p:nvSpPr>
          <p:cNvPr id="32" name="Subtitle 2">
            <a:extLst>
              <a:ext uri="{FF2B5EF4-FFF2-40B4-BE49-F238E27FC236}">
                <a16:creationId xmlns:a16="http://schemas.microsoft.com/office/drawing/2014/main" id="{57F8355C-51AE-484D-847D-69EE0542DEF8}"/>
              </a:ext>
            </a:extLst>
          </p:cNvPr>
          <p:cNvSpPr txBox="1">
            <a:spLocks/>
          </p:cNvSpPr>
          <p:nvPr/>
        </p:nvSpPr>
        <p:spPr>
          <a:xfrm>
            <a:off x="1353215" y="5772856"/>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M</a:t>
            </a:r>
          </a:p>
        </p:txBody>
      </p:sp>
      <p:sp>
        <p:nvSpPr>
          <p:cNvPr id="33" name="Subtitle 2">
            <a:extLst>
              <a:ext uri="{FF2B5EF4-FFF2-40B4-BE49-F238E27FC236}">
                <a16:creationId xmlns:a16="http://schemas.microsoft.com/office/drawing/2014/main" id="{A7781792-580C-4012-851D-1240A874BCDC}"/>
              </a:ext>
            </a:extLst>
          </p:cNvPr>
          <p:cNvSpPr txBox="1">
            <a:spLocks/>
          </p:cNvSpPr>
          <p:nvPr/>
        </p:nvSpPr>
        <p:spPr>
          <a:xfrm>
            <a:off x="1165614" y="4360594"/>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F</a:t>
            </a:r>
          </a:p>
        </p:txBody>
      </p:sp>
      <p:sp>
        <p:nvSpPr>
          <p:cNvPr id="34" name="Subtitle 2">
            <a:extLst>
              <a:ext uri="{FF2B5EF4-FFF2-40B4-BE49-F238E27FC236}">
                <a16:creationId xmlns:a16="http://schemas.microsoft.com/office/drawing/2014/main" id="{07F61A72-140B-4338-B4BF-5E33718105F8}"/>
              </a:ext>
            </a:extLst>
          </p:cNvPr>
          <p:cNvSpPr txBox="1">
            <a:spLocks/>
          </p:cNvSpPr>
          <p:nvPr/>
        </p:nvSpPr>
        <p:spPr>
          <a:xfrm>
            <a:off x="2529553" y="4721099"/>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A</a:t>
            </a:r>
          </a:p>
        </p:txBody>
      </p:sp>
      <p:sp>
        <p:nvSpPr>
          <p:cNvPr id="35" name="Subtitle 2">
            <a:extLst>
              <a:ext uri="{FF2B5EF4-FFF2-40B4-BE49-F238E27FC236}">
                <a16:creationId xmlns:a16="http://schemas.microsoft.com/office/drawing/2014/main" id="{C6D79F1A-7FD0-49F5-A6B6-87D9E93BB268}"/>
              </a:ext>
            </a:extLst>
          </p:cNvPr>
          <p:cNvSpPr txBox="1">
            <a:spLocks/>
          </p:cNvSpPr>
          <p:nvPr/>
        </p:nvSpPr>
        <p:spPr>
          <a:xfrm>
            <a:off x="4208667" y="4488533"/>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N</a:t>
            </a:r>
          </a:p>
        </p:txBody>
      </p:sp>
      <p:sp>
        <p:nvSpPr>
          <p:cNvPr id="36" name="Subtitle 2">
            <a:extLst>
              <a:ext uri="{FF2B5EF4-FFF2-40B4-BE49-F238E27FC236}">
                <a16:creationId xmlns:a16="http://schemas.microsoft.com/office/drawing/2014/main" id="{81B95D44-902A-4A64-BA8F-CCCF1DFDFB8B}"/>
              </a:ext>
            </a:extLst>
          </p:cNvPr>
          <p:cNvSpPr txBox="1">
            <a:spLocks/>
          </p:cNvSpPr>
          <p:nvPr/>
        </p:nvSpPr>
        <p:spPr>
          <a:xfrm>
            <a:off x="4075932" y="3315410"/>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B</a:t>
            </a:r>
          </a:p>
        </p:txBody>
      </p:sp>
      <p:sp>
        <p:nvSpPr>
          <p:cNvPr id="37" name="Subtitle 2">
            <a:extLst>
              <a:ext uri="{FF2B5EF4-FFF2-40B4-BE49-F238E27FC236}">
                <a16:creationId xmlns:a16="http://schemas.microsoft.com/office/drawing/2014/main" id="{708E257C-2CEC-4BEB-9932-3E8635203AD9}"/>
              </a:ext>
            </a:extLst>
          </p:cNvPr>
          <p:cNvSpPr txBox="1">
            <a:spLocks/>
          </p:cNvSpPr>
          <p:nvPr/>
        </p:nvSpPr>
        <p:spPr>
          <a:xfrm>
            <a:off x="2714169" y="2666063"/>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E</a:t>
            </a:r>
          </a:p>
        </p:txBody>
      </p:sp>
      <p:sp>
        <p:nvSpPr>
          <p:cNvPr id="38" name="Rectangle: Rounded Corners 37">
            <a:extLst>
              <a:ext uri="{FF2B5EF4-FFF2-40B4-BE49-F238E27FC236}">
                <a16:creationId xmlns:a16="http://schemas.microsoft.com/office/drawing/2014/main" id="{7A5D0A29-3DEA-417B-91F7-E0391C6B464B}"/>
              </a:ext>
            </a:extLst>
          </p:cNvPr>
          <p:cNvSpPr/>
          <p:nvPr/>
        </p:nvSpPr>
        <p:spPr>
          <a:xfrm>
            <a:off x="8258688" y="4610791"/>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595959"/>
                </a:solidFill>
                <a:latin typeface="+mj-lt"/>
              </a:rPr>
              <a:t>[AN)</a:t>
            </a:r>
          </a:p>
        </p:txBody>
      </p:sp>
      <p:sp>
        <p:nvSpPr>
          <p:cNvPr id="39" name="Rectangle: Rounded Corners 38">
            <a:extLst>
              <a:ext uri="{FF2B5EF4-FFF2-40B4-BE49-F238E27FC236}">
                <a16:creationId xmlns:a16="http://schemas.microsoft.com/office/drawing/2014/main" id="{0B01D404-3107-4949-83E8-F969BFCEBA68}"/>
              </a:ext>
            </a:extLst>
          </p:cNvPr>
          <p:cNvSpPr/>
          <p:nvPr/>
        </p:nvSpPr>
        <p:spPr>
          <a:xfrm>
            <a:off x="8258688" y="3700545"/>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595959"/>
                </a:solidFill>
                <a:latin typeface="+mj-lt"/>
              </a:rPr>
              <a:t>[AE)</a:t>
            </a:r>
          </a:p>
        </p:txBody>
      </p:sp>
      <p:sp>
        <p:nvSpPr>
          <p:cNvPr id="40" name="Rectangle: Rounded Corners 39">
            <a:extLst>
              <a:ext uri="{FF2B5EF4-FFF2-40B4-BE49-F238E27FC236}">
                <a16:creationId xmlns:a16="http://schemas.microsoft.com/office/drawing/2014/main" id="{07B5492D-23D7-4F87-A42F-4A9783C1FBB8}"/>
              </a:ext>
            </a:extLst>
          </p:cNvPr>
          <p:cNvSpPr/>
          <p:nvPr/>
        </p:nvSpPr>
        <p:spPr>
          <a:xfrm>
            <a:off x="8258688" y="2790299"/>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595959"/>
                </a:solidFill>
                <a:latin typeface="+mj-lt"/>
              </a:rPr>
              <a:t>[AB)</a:t>
            </a:r>
          </a:p>
        </p:txBody>
      </p:sp>
      <p:sp>
        <p:nvSpPr>
          <p:cNvPr id="41" name="Rectangle: Rounded Corners 40">
            <a:extLst>
              <a:ext uri="{FF2B5EF4-FFF2-40B4-BE49-F238E27FC236}">
                <a16:creationId xmlns:a16="http://schemas.microsoft.com/office/drawing/2014/main" id="{7FC1ACCA-071C-47B0-A88F-A85DCE068902}"/>
              </a:ext>
            </a:extLst>
          </p:cNvPr>
          <p:cNvSpPr/>
          <p:nvPr/>
        </p:nvSpPr>
        <p:spPr>
          <a:xfrm>
            <a:off x="8258688" y="5521036"/>
            <a:ext cx="2743200" cy="640080"/>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595959"/>
                </a:solidFill>
                <a:latin typeface="+mj-lt"/>
              </a:rPr>
              <a:t>[AM)</a:t>
            </a:r>
          </a:p>
        </p:txBody>
      </p:sp>
      <p:sp>
        <p:nvSpPr>
          <p:cNvPr id="15" name="Freeform: Shape 14">
            <a:extLst>
              <a:ext uri="{FF2B5EF4-FFF2-40B4-BE49-F238E27FC236}">
                <a16:creationId xmlns:a16="http://schemas.microsoft.com/office/drawing/2014/main" id="{4FD83E08-A5D5-4F5F-B21B-21865165E926}"/>
              </a:ext>
            </a:extLst>
          </p:cNvPr>
          <p:cNvSpPr/>
          <p:nvPr/>
        </p:nvSpPr>
        <p:spPr>
          <a:xfrm>
            <a:off x="3210282" y="3972838"/>
            <a:ext cx="659946" cy="761544"/>
          </a:xfrm>
          <a:custGeom>
            <a:avLst/>
            <a:gdLst>
              <a:gd name="connsiteX0" fmla="*/ 0 w 1104900"/>
              <a:gd name="connsiteY0" fmla="*/ 12700 h 660400"/>
              <a:gd name="connsiteX1" fmla="*/ 850900 w 1104900"/>
              <a:gd name="connsiteY1" fmla="*/ 0 h 660400"/>
              <a:gd name="connsiteX2" fmla="*/ 1104900 w 1104900"/>
              <a:gd name="connsiteY2" fmla="*/ 660400 h 660400"/>
              <a:gd name="connsiteX3" fmla="*/ 0 w 1104900"/>
              <a:gd name="connsiteY3" fmla="*/ 12700 h 660400"/>
              <a:gd name="connsiteX0" fmla="*/ 0 w 1104900"/>
              <a:gd name="connsiteY0" fmla="*/ 0 h 647700"/>
              <a:gd name="connsiteX1" fmla="*/ 837711 w 1104900"/>
              <a:gd name="connsiteY1" fmla="*/ 488 h 647700"/>
              <a:gd name="connsiteX2" fmla="*/ 1104900 w 1104900"/>
              <a:gd name="connsiteY2" fmla="*/ 647700 h 647700"/>
              <a:gd name="connsiteX3" fmla="*/ 0 w 1104900"/>
              <a:gd name="connsiteY3" fmla="*/ 0 h 647700"/>
              <a:gd name="connsiteX0" fmla="*/ 0 w 1091712"/>
              <a:gd name="connsiteY0" fmla="*/ 3909 h 647212"/>
              <a:gd name="connsiteX1" fmla="*/ 824523 w 1091712"/>
              <a:gd name="connsiteY1" fmla="*/ 0 h 647212"/>
              <a:gd name="connsiteX2" fmla="*/ 1091712 w 1091712"/>
              <a:gd name="connsiteY2" fmla="*/ 647212 h 647212"/>
              <a:gd name="connsiteX3" fmla="*/ 0 w 1091712"/>
              <a:gd name="connsiteY3" fmla="*/ 3909 h 647212"/>
              <a:gd name="connsiteX0" fmla="*/ 0 w 1091712"/>
              <a:gd name="connsiteY0" fmla="*/ 12701 h 656004"/>
              <a:gd name="connsiteX1" fmla="*/ 833316 w 1091712"/>
              <a:gd name="connsiteY1" fmla="*/ 0 h 656004"/>
              <a:gd name="connsiteX2" fmla="*/ 1091712 w 1091712"/>
              <a:gd name="connsiteY2" fmla="*/ 656004 h 656004"/>
              <a:gd name="connsiteX3" fmla="*/ 0 w 1091712"/>
              <a:gd name="connsiteY3" fmla="*/ 12701 h 656004"/>
              <a:gd name="connsiteX0" fmla="*/ 0 w 1206012"/>
              <a:gd name="connsiteY0" fmla="*/ 12701 h 1294507"/>
              <a:gd name="connsiteX1" fmla="*/ 833316 w 1206012"/>
              <a:gd name="connsiteY1" fmla="*/ 0 h 1294507"/>
              <a:gd name="connsiteX2" fmla="*/ 1206012 w 1206012"/>
              <a:gd name="connsiteY2" fmla="*/ 1294507 h 1294507"/>
              <a:gd name="connsiteX3" fmla="*/ 0 w 1206012"/>
              <a:gd name="connsiteY3" fmla="*/ 12701 h 1294507"/>
              <a:gd name="connsiteX0" fmla="*/ 0 w 1854134"/>
              <a:gd name="connsiteY0" fmla="*/ 0 h 1281806"/>
              <a:gd name="connsiteX1" fmla="*/ 1854134 w 1854134"/>
              <a:gd name="connsiteY1" fmla="*/ 716454 h 1281806"/>
              <a:gd name="connsiteX2" fmla="*/ 1206012 w 1854134"/>
              <a:gd name="connsiteY2" fmla="*/ 1281806 h 1281806"/>
              <a:gd name="connsiteX3" fmla="*/ 0 w 1854134"/>
              <a:gd name="connsiteY3" fmla="*/ 0 h 1281806"/>
              <a:gd name="connsiteX0" fmla="*/ 240475 w 648122"/>
              <a:gd name="connsiteY0" fmla="*/ 0 h 741837"/>
              <a:gd name="connsiteX1" fmla="*/ 648122 w 648122"/>
              <a:gd name="connsiteY1" fmla="*/ 176485 h 741837"/>
              <a:gd name="connsiteX2" fmla="*/ 0 w 648122"/>
              <a:gd name="connsiteY2" fmla="*/ 741837 h 741837"/>
              <a:gd name="connsiteX3" fmla="*/ 240475 w 648122"/>
              <a:gd name="connsiteY3" fmla="*/ 0 h 741837"/>
              <a:gd name="connsiteX0" fmla="*/ 236534 w 648122"/>
              <a:gd name="connsiteY0" fmla="*/ 0 h 741837"/>
              <a:gd name="connsiteX1" fmla="*/ 648122 w 648122"/>
              <a:gd name="connsiteY1" fmla="*/ 176485 h 741837"/>
              <a:gd name="connsiteX2" fmla="*/ 0 w 648122"/>
              <a:gd name="connsiteY2" fmla="*/ 741837 h 741837"/>
              <a:gd name="connsiteX3" fmla="*/ 236534 w 648122"/>
              <a:gd name="connsiteY3" fmla="*/ 0 h 741837"/>
              <a:gd name="connsiteX0" fmla="*/ 248358 w 659946"/>
              <a:gd name="connsiteY0" fmla="*/ 0 h 761544"/>
              <a:gd name="connsiteX1" fmla="*/ 659946 w 659946"/>
              <a:gd name="connsiteY1" fmla="*/ 176485 h 761544"/>
              <a:gd name="connsiteX2" fmla="*/ 0 w 659946"/>
              <a:gd name="connsiteY2" fmla="*/ 761544 h 761544"/>
              <a:gd name="connsiteX3" fmla="*/ 248358 w 659946"/>
              <a:gd name="connsiteY3" fmla="*/ 0 h 761544"/>
            </a:gdLst>
            <a:ahLst/>
            <a:cxnLst>
              <a:cxn ang="0">
                <a:pos x="connsiteX0" y="connsiteY0"/>
              </a:cxn>
              <a:cxn ang="0">
                <a:pos x="connsiteX1" y="connsiteY1"/>
              </a:cxn>
              <a:cxn ang="0">
                <a:pos x="connsiteX2" y="connsiteY2"/>
              </a:cxn>
              <a:cxn ang="0">
                <a:pos x="connsiteX3" y="connsiteY3"/>
              </a:cxn>
            </a:cxnLst>
            <a:rect l="l" t="t" r="r" b="b"/>
            <a:pathLst>
              <a:path w="659946" h="761544">
                <a:moveTo>
                  <a:pt x="248358" y="0"/>
                </a:moveTo>
                <a:lnTo>
                  <a:pt x="659946" y="176485"/>
                </a:lnTo>
                <a:lnTo>
                  <a:pt x="0" y="761544"/>
                </a:lnTo>
                <a:lnTo>
                  <a:pt x="248358" y="0"/>
                </a:lnTo>
                <a:close/>
              </a:path>
            </a:pathLst>
          </a:custGeom>
          <a:solidFill>
            <a:srgbClr val="59B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DDECE9C4-6D03-45A9-9863-7417451E643E}"/>
              </a:ext>
            </a:extLst>
          </p:cNvPr>
          <p:cNvSpPr/>
          <p:nvPr/>
        </p:nvSpPr>
        <p:spPr>
          <a:xfrm>
            <a:off x="3239087" y="4173187"/>
            <a:ext cx="1142680" cy="571677"/>
          </a:xfrm>
          <a:custGeom>
            <a:avLst/>
            <a:gdLst>
              <a:gd name="connsiteX0" fmla="*/ 596900 w 596900"/>
              <a:gd name="connsiteY0" fmla="*/ 469900 h 673100"/>
              <a:gd name="connsiteX1" fmla="*/ 0 w 596900"/>
              <a:gd name="connsiteY1" fmla="*/ 0 h 673100"/>
              <a:gd name="connsiteX2" fmla="*/ 241300 w 596900"/>
              <a:gd name="connsiteY2" fmla="*/ 673100 h 673100"/>
              <a:gd name="connsiteX3" fmla="*/ 596900 w 596900"/>
              <a:gd name="connsiteY3" fmla="*/ 469900 h 673100"/>
              <a:gd name="connsiteX0" fmla="*/ 596900 w 596900"/>
              <a:gd name="connsiteY0" fmla="*/ 469900 h 673100"/>
              <a:gd name="connsiteX1" fmla="*/ 0 w 596900"/>
              <a:gd name="connsiteY1" fmla="*/ 0 h 673100"/>
              <a:gd name="connsiteX2" fmla="*/ 252384 w 596900"/>
              <a:gd name="connsiteY2" fmla="*/ 673100 h 673100"/>
              <a:gd name="connsiteX3" fmla="*/ 596900 w 596900"/>
              <a:gd name="connsiteY3" fmla="*/ 469900 h 673100"/>
              <a:gd name="connsiteX0" fmla="*/ 602441 w 602441"/>
              <a:gd name="connsiteY0" fmla="*/ 450503 h 673100"/>
              <a:gd name="connsiteX1" fmla="*/ 0 w 602441"/>
              <a:gd name="connsiteY1" fmla="*/ 0 h 673100"/>
              <a:gd name="connsiteX2" fmla="*/ 252384 w 602441"/>
              <a:gd name="connsiteY2" fmla="*/ 673100 h 673100"/>
              <a:gd name="connsiteX3" fmla="*/ 602441 w 602441"/>
              <a:gd name="connsiteY3" fmla="*/ 450503 h 673100"/>
              <a:gd name="connsiteX0" fmla="*/ 589252 w 589252"/>
              <a:gd name="connsiteY0" fmla="*/ 468088 h 673100"/>
              <a:gd name="connsiteX1" fmla="*/ 0 w 589252"/>
              <a:gd name="connsiteY1" fmla="*/ 0 h 673100"/>
              <a:gd name="connsiteX2" fmla="*/ 252384 w 589252"/>
              <a:gd name="connsiteY2" fmla="*/ 673100 h 673100"/>
              <a:gd name="connsiteX3" fmla="*/ 589252 w 589252"/>
              <a:gd name="connsiteY3" fmla="*/ 468088 h 673100"/>
              <a:gd name="connsiteX0" fmla="*/ 611233 w 611233"/>
              <a:gd name="connsiteY0" fmla="*/ 468088 h 673100"/>
              <a:gd name="connsiteX1" fmla="*/ 0 w 611233"/>
              <a:gd name="connsiteY1" fmla="*/ 0 h 673100"/>
              <a:gd name="connsiteX2" fmla="*/ 252384 w 611233"/>
              <a:gd name="connsiteY2" fmla="*/ 673100 h 673100"/>
              <a:gd name="connsiteX3" fmla="*/ 611233 w 611233"/>
              <a:gd name="connsiteY3" fmla="*/ 468088 h 673100"/>
              <a:gd name="connsiteX0" fmla="*/ 611233 w 611233"/>
              <a:gd name="connsiteY0" fmla="*/ 468088 h 673100"/>
              <a:gd name="connsiteX1" fmla="*/ 0 w 611233"/>
              <a:gd name="connsiteY1" fmla="*/ 0 h 673100"/>
              <a:gd name="connsiteX2" fmla="*/ 261176 w 611233"/>
              <a:gd name="connsiteY2" fmla="*/ 673100 h 673100"/>
              <a:gd name="connsiteX3" fmla="*/ 611233 w 611233"/>
              <a:gd name="connsiteY3" fmla="*/ 468088 h 673100"/>
              <a:gd name="connsiteX0" fmla="*/ 598044 w 598044"/>
              <a:gd name="connsiteY0" fmla="*/ 437315 h 642327"/>
              <a:gd name="connsiteX1" fmla="*/ 0 w 598044"/>
              <a:gd name="connsiteY1" fmla="*/ 0 h 642327"/>
              <a:gd name="connsiteX2" fmla="*/ 247987 w 598044"/>
              <a:gd name="connsiteY2" fmla="*/ 642327 h 642327"/>
              <a:gd name="connsiteX3" fmla="*/ 598044 w 598044"/>
              <a:gd name="connsiteY3" fmla="*/ 437315 h 642327"/>
              <a:gd name="connsiteX0" fmla="*/ 1567623 w 1567623"/>
              <a:gd name="connsiteY0" fmla="*/ 0 h 224836"/>
              <a:gd name="connsiteX1" fmla="*/ 0 w 1567623"/>
              <a:gd name="connsiteY1" fmla="*/ 224836 h 224836"/>
              <a:gd name="connsiteX2" fmla="*/ 1217566 w 1567623"/>
              <a:gd name="connsiteY2" fmla="*/ 205012 h 224836"/>
              <a:gd name="connsiteX3" fmla="*/ 1567623 w 1567623"/>
              <a:gd name="connsiteY3" fmla="*/ 0 h 224836"/>
              <a:gd name="connsiteX0" fmla="*/ 1567623 w 1567623"/>
              <a:gd name="connsiteY0" fmla="*/ 0 h 224836"/>
              <a:gd name="connsiteX1" fmla="*/ 0 w 1567623"/>
              <a:gd name="connsiteY1" fmla="*/ 224836 h 224836"/>
              <a:gd name="connsiteX2" fmla="*/ 1142680 w 1567623"/>
              <a:gd name="connsiteY2" fmla="*/ 23709 h 224836"/>
              <a:gd name="connsiteX3" fmla="*/ 1567623 w 1567623"/>
              <a:gd name="connsiteY3" fmla="*/ 0 h 224836"/>
              <a:gd name="connsiteX0" fmla="*/ 645340 w 1142680"/>
              <a:gd name="connsiteY0" fmla="*/ 0 h 571677"/>
              <a:gd name="connsiteX1" fmla="*/ 0 w 1142680"/>
              <a:gd name="connsiteY1" fmla="*/ 571677 h 571677"/>
              <a:gd name="connsiteX2" fmla="*/ 1142680 w 1142680"/>
              <a:gd name="connsiteY2" fmla="*/ 370550 h 571677"/>
              <a:gd name="connsiteX3" fmla="*/ 645340 w 1142680"/>
              <a:gd name="connsiteY3" fmla="*/ 0 h 571677"/>
            </a:gdLst>
            <a:ahLst/>
            <a:cxnLst>
              <a:cxn ang="0">
                <a:pos x="connsiteX0" y="connsiteY0"/>
              </a:cxn>
              <a:cxn ang="0">
                <a:pos x="connsiteX1" y="connsiteY1"/>
              </a:cxn>
              <a:cxn ang="0">
                <a:pos x="connsiteX2" y="connsiteY2"/>
              </a:cxn>
              <a:cxn ang="0">
                <a:pos x="connsiteX3" y="connsiteY3"/>
              </a:cxn>
            </a:cxnLst>
            <a:rect l="l" t="t" r="r" b="b"/>
            <a:pathLst>
              <a:path w="1142680" h="571677">
                <a:moveTo>
                  <a:pt x="645340" y="0"/>
                </a:moveTo>
                <a:lnTo>
                  <a:pt x="0" y="571677"/>
                </a:lnTo>
                <a:lnTo>
                  <a:pt x="1142680" y="370550"/>
                </a:lnTo>
                <a:lnTo>
                  <a:pt x="645340" y="0"/>
                </a:lnTo>
                <a:close/>
              </a:path>
            </a:pathLst>
          </a:custGeom>
          <a:solidFill>
            <a:srgbClr val="E7B7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6E7C3CD6-9E05-452A-8719-D207AB98AAC1}"/>
              </a:ext>
            </a:extLst>
          </p:cNvPr>
          <p:cNvCxnSpPr>
            <a:cxnSpLocks/>
          </p:cNvCxnSpPr>
          <p:nvPr/>
        </p:nvCxnSpPr>
        <p:spPr>
          <a:xfrm flipV="1">
            <a:off x="3183202" y="2863732"/>
            <a:ext cx="2136228" cy="1917519"/>
          </a:xfrm>
          <a:prstGeom prst="line">
            <a:avLst/>
          </a:prstGeom>
          <a:ln w="38100">
            <a:solidFill>
              <a:srgbClr val="74C274"/>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9" name="Google Shape;222;p10">
            <a:extLst>
              <a:ext uri="{FF2B5EF4-FFF2-40B4-BE49-F238E27FC236}">
                <a16:creationId xmlns:a16="http://schemas.microsoft.com/office/drawing/2014/main" id="{65E82B1C-8164-4F6A-BB5C-59B03FB630A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Choose the correct answer</a:t>
            </a:r>
            <a:endParaRPr lang="en-GB" dirty="0">
              <a:sym typeface="Comic Sans MS"/>
            </a:endParaRPr>
          </a:p>
        </p:txBody>
      </p:sp>
    </p:spTree>
    <p:custDataLst>
      <p:tags r:id="rId1"/>
    </p:custDataLst>
    <p:extLst>
      <p:ext uri="{BB962C8B-B14F-4D97-AF65-F5344CB8AC3E}">
        <p14:creationId xmlns:p14="http://schemas.microsoft.com/office/powerpoint/2010/main" val="445944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7" presetClass="emph" presetSubtype="2" fill="hold" nodeType="clickEffect">
                                  <p:stCondLst>
                                    <p:cond delay="0"/>
                                  </p:stCondLst>
                                  <p:childTnLst>
                                    <p:animClr clrSpc="rgb" dir="cw">
                                      <p:cBhvr>
                                        <p:cTn id="21" dur="500" fill="hold"/>
                                        <p:tgtEl>
                                          <p:spTgt spid="40"/>
                                        </p:tgtEl>
                                        <p:attrNameLst>
                                          <p:attrName>stroke.color</p:attrName>
                                        </p:attrNameLst>
                                      </p:cBhvr>
                                      <p:to>
                                        <a:srgbClr val="FFFFFF"/>
                                      </p:to>
                                    </p:animClr>
                                    <p:set>
                                      <p:cBhvr>
                                        <p:cTn id="22" dur="500" fill="hold"/>
                                        <p:tgtEl>
                                          <p:spTgt spid="40"/>
                                        </p:tgtEl>
                                        <p:attrNameLst>
                                          <p:attrName>stroke.on</p:attrName>
                                        </p:attrNameLst>
                                      </p:cBhvr>
                                      <p:to>
                                        <p:strVal val="true"/>
                                      </p:to>
                                    </p:set>
                                  </p:childTnLst>
                                </p:cTn>
                              </p:par>
                              <p:par>
                                <p:cTn id="23" presetID="1" presetClass="emph" presetSubtype="2" fill="hold" nodeType="withEffect">
                                  <p:stCondLst>
                                    <p:cond delay="0"/>
                                  </p:stCondLst>
                                  <p:childTnLst>
                                    <p:animClr clrSpc="rgb" dir="cw">
                                      <p:cBhvr>
                                        <p:cTn id="24" dur="500" fill="hold"/>
                                        <p:tgtEl>
                                          <p:spTgt spid="40"/>
                                        </p:tgtEl>
                                        <p:attrNameLst>
                                          <p:attrName>fillcolor</p:attrName>
                                        </p:attrNameLst>
                                      </p:cBhvr>
                                      <p:to>
                                        <a:srgbClr val="74C274"/>
                                      </p:to>
                                    </p:animClr>
                                    <p:set>
                                      <p:cBhvr>
                                        <p:cTn id="25" dur="500" fill="hold"/>
                                        <p:tgtEl>
                                          <p:spTgt spid="40"/>
                                        </p:tgtEl>
                                        <p:attrNameLst>
                                          <p:attrName>fill.type</p:attrName>
                                        </p:attrNameLst>
                                      </p:cBhvr>
                                      <p:to>
                                        <p:strVal val="solid"/>
                                      </p:to>
                                    </p:set>
                                    <p:set>
                                      <p:cBhvr>
                                        <p:cTn id="26" dur="500" fill="hold"/>
                                        <p:tgtEl>
                                          <p:spTgt spid="40"/>
                                        </p:tgtEl>
                                        <p:attrNameLst>
                                          <p:attrName>fill.on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500" fill="hold"/>
                                        <p:tgtEl>
                                          <p:spTgt spid="40"/>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15"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36FEB90C-3AA9-4D27-807C-F05557114DB8}"/>
                  </a:ext>
                </a:extLst>
              </p:cNvPr>
              <p:cNvSpPr/>
              <p:nvPr/>
            </p:nvSpPr>
            <p:spPr>
              <a:xfrm>
                <a:off x="6771738" y="2097505"/>
                <a:ext cx="4930528" cy="751413"/>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a:rPr lang="en-US" sz="2400" b="1" i="1" smtClean="0">
                        <a:solidFill>
                          <a:srgbClr val="595959"/>
                        </a:solidFill>
                        <a:latin typeface="Cambria Math" panose="02040503050406030204" pitchFamily="18" charset="0"/>
                      </a:rPr>
                      <m:t>𝒂</m:t>
                    </m:r>
                    <m:r>
                      <a:rPr lang="en-US" sz="2400" b="0" i="1" smtClean="0">
                        <a:solidFill>
                          <a:srgbClr val="595959"/>
                        </a:solidFill>
                        <a:latin typeface="Cambria Math" panose="02040503050406030204" pitchFamily="18" charset="0"/>
                      </a:rPr>
                      <m:t> </m:t>
                    </m:r>
                  </m:oMath>
                </a14:m>
                <a:r>
                  <a:rPr lang="en-US" sz="2400" dirty="0">
                    <a:solidFill>
                      <a:srgbClr val="595959"/>
                    </a:solidFill>
                    <a:latin typeface="+mj-lt"/>
                  </a:rPr>
                  <a:t>and </a:t>
                </a:r>
                <a14:m>
                  <m:oMath xmlns:m="http://schemas.openxmlformats.org/officeDocument/2006/math">
                    <m:r>
                      <a:rPr lang="en-US" sz="2400" b="1" i="1" smtClean="0">
                        <a:solidFill>
                          <a:srgbClr val="595959"/>
                        </a:solidFill>
                        <a:latin typeface="Cambria Math" panose="02040503050406030204" pitchFamily="18" charset="0"/>
                      </a:rPr>
                      <m:t>𝒄</m:t>
                    </m:r>
                    <m:r>
                      <a:rPr lang="en-US" sz="2400" b="0" i="1" smtClean="0">
                        <a:solidFill>
                          <a:srgbClr val="595959"/>
                        </a:solidFill>
                        <a:latin typeface="Cambria Math" panose="02040503050406030204" pitchFamily="18" charset="0"/>
                      </a:rPr>
                      <m:t> </m:t>
                    </m:r>
                  </m:oMath>
                </a14:m>
                <a:r>
                  <a:rPr lang="en-US" sz="2400" dirty="0">
                    <a:solidFill>
                      <a:srgbClr val="595959"/>
                    </a:solidFill>
                    <a:latin typeface="+mj-lt"/>
                  </a:rPr>
                  <a:t>are adjacent</a:t>
                </a:r>
              </a:p>
            </p:txBody>
          </p:sp>
        </mc:Choice>
        <mc:Fallback xmlns="">
          <p:sp>
            <p:nvSpPr>
              <p:cNvPr id="25" name="Rectangle: Rounded Corners 24">
                <a:extLst>
                  <a:ext uri="{FF2B5EF4-FFF2-40B4-BE49-F238E27FC236}">
                    <a16:creationId xmlns:a16="http://schemas.microsoft.com/office/drawing/2014/main" id="{36FEB90C-3AA9-4D27-807C-F05557114DB8}"/>
                  </a:ext>
                </a:extLst>
              </p:cNvPr>
              <p:cNvSpPr>
                <a:spLocks noRot="1" noChangeAspect="1" noMove="1" noResize="1" noEditPoints="1" noAdjustHandles="1" noChangeArrowheads="1" noChangeShapeType="1" noTextEdit="1"/>
              </p:cNvSpPr>
              <p:nvPr/>
            </p:nvSpPr>
            <p:spPr>
              <a:xfrm>
                <a:off x="6771738" y="2097505"/>
                <a:ext cx="4930528" cy="751413"/>
              </a:xfrm>
              <a:prstGeom prst="roundRect">
                <a:avLst>
                  <a:gd name="adj" fmla="val 50000"/>
                </a:avLst>
              </a:prstGeom>
              <a:blipFill>
                <a:blip r:embed="rId4"/>
                <a:stretch>
                  <a:fillRect/>
                </a:stretch>
              </a:blipFill>
              <a:ln w="12700">
                <a:solidFill>
                  <a:schemeClr val="tx1">
                    <a:lumMod val="65000"/>
                    <a:lumOff val="3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3" name="Rectangle: Rounded Corners 32">
                <a:extLst>
                  <a:ext uri="{FF2B5EF4-FFF2-40B4-BE49-F238E27FC236}">
                    <a16:creationId xmlns:a16="http://schemas.microsoft.com/office/drawing/2014/main" id="{C700A263-231E-4BA5-A1C8-86D1CE971516}"/>
                  </a:ext>
                </a:extLst>
              </p:cNvPr>
              <p:cNvSpPr/>
              <p:nvPr/>
            </p:nvSpPr>
            <p:spPr>
              <a:xfrm>
                <a:off x="6771738" y="3049539"/>
                <a:ext cx="4930528" cy="751413"/>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a:rPr lang="en-US" sz="2400" b="1" i="1" smtClean="0">
                        <a:solidFill>
                          <a:srgbClr val="595959"/>
                        </a:solidFill>
                        <a:latin typeface="Cambria Math" panose="02040503050406030204" pitchFamily="18" charset="0"/>
                      </a:rPr>
                      <m:t>𝒂</m:t>
                    </m:r>
                    <m:r>
                      <a:rPr lang="en-US" sz="2400" b="1" i="1" smtClean="0">
                        <a:solidFill>
                          <a:srgbClr val="595959"/>
                        </a:solidFill>
                        <a:latin typeface="Cambria Math" panose="02040503050406030204" pitchFamily="18" charset="0"/>
                      </a:rPr>
                      <m:t> </m:t>
                    </m:r>
                  </m:oMath>
                </a14:m>
                <a:r>
                  <a:rPr lang="en-US" sz="2400" dirty="0">
                    <a:solidFill>
                      <a:srgbClr val="595959"/>
                    </a:solidFill>
                    <a:latin typeface="+mj-lt"/>
                  </a:rPr>
                  <a:t>and </a:t>
                </a:r>
                <a14:m>
                  <m:oMath xmlns:m="http://schemas.openxmlformats.org/officeDocument/2006/math">
                    <m:r>
                      <a:rPr lang="en-US" sz="2400" b="1" i="1" smtClean="0">
                        <a:solidFill>
                          <a:srgbClr val="595959"/>
                        </a:solidFill>
                        <a:latin typeface="Cambria Math" panose="02040503050406030204" pitchFamily="18" charset="0"/>
                      </a:rPr>
                      <m:t>𝒅</m:t>
                    </m:r>
                    <m:r>
                      <a:rPr lang="en-US" sz="2400" b="1" i="1">
                        <a:solidFill>
                          <a:srgbClr val="595959"/>
                        </a:solidFill>
                        <a:latin typeface="Cambria Math" panose="02040503050406030204" pitchFamily="18" charset="0"/>
                      </a:rPr>
                      <m:t> </m:t>
                    </m:r>
                  </m:oMath>
                </a14:m>
                <a:r>
                  <a:rPr lang="en-US" sz="2400" dirty="0">
                    <a:solidFill>
                      <a:srgbClr val="595959"/>
                    </a:solidFill>
                    <a:latin typeface="+mj-lt"/>
                  </a:rPr>
                  <a:t>are vertically opposite</a:t>
                </a:r>
              </a:p>
            </p:txBody>
          </p:sp>
        </mc:Choice>
        <mc:Fallback xmlns="">
          <p:sp>
            <p:nvSpPr>
              <p:cNvPr id="33" name="Rectangle: Rounded Corners 32">
                <a:extLst>
                  <a:ext uri="{FF2B5EF4-FFF2-40B4-BE49-F238E27FC236}">
                    <a16:creationId xmlns:a16="http://schemas.microsoft.com/office/drawing/2014/main" id="{C700A263-231E-4BA5-A1C8-86D1CE971516}"/>
                  </a:ext>
                </a:extLst>
              </p:cNvPr>
              <p:cNvSpPr>
                <a:spLocks noRot="1" noChangeAspect="1" noMove="1" noResize="1" noEditPoints="1" noAdjustHandles="1" noChangeArrowheads="1" noChangeShapeType="1" noTextEdit="1"/>
              </p:cNvSpPr>
              <p:nvPr/>
            </p:nvSpPr>
            <p:spPr>
              <a:xfrm>
                <a:off x="6771738" y="3049539"/>
                <a:ext cx="4930528" cy="751413"/>
              </a:xfrm>
              <a:prstGeom prst="roundRect">
                <a:avLst>
                  <a:gd name="adj" fmla="val 50000"/>
                </a:avLst>
              </a:prstGeom>
              <a:blipFill>
                <a:blip r:embed="rId5"/>
                <a:stretch>
                  <a:fillRect/>
                </a:stretch>
              </a:blipFill>
              <a:ln w="12700">
                <a:solidFill>
                  <a:schemeClr val="tx1">
                    <a:lumMod val="65000"/>
                    <a:lumOff val="3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6" name="Rectangle: Rounded Corners 35">
                <a:extLst>
                  <a:ext uri="{FF2B5EF4-FFF2-40B4-BE49-F238E27FC236}">
                    <a16:creationId xmlns:a16="http://schemas.microsoft.com/office/drawing/2014/main" id="{9CF63DC7-0C28-44C2-9D98-7A9660DFD08D}"/>
                  </a:ext>
                </a:extLst>
              </p:cNvPr>
              <p:cNvSpPr/>
              <p:nvPr/>
            </p:nvSpPr>
            <p:spPr>
              <a:xfrm>
                <a:off x="6771738" y="4001573"/>
                <a:ext cx="4930528" cy="751413"/>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a:rPr lang="en-US" sz="2400" b="1" i="1" smtClean="0">
                        <a:solidFill>
                          <a:srgbClr val="595959"/>
                        </a:solidFill>
                        <a:latin typeface="Cambria Math" panose="02040503050406030204" pitchFamily="18" charset="0"/>
                      </a:rPr>
                      <m:t>𝒄</m:t>
                    </m:r>
                    <m:r>
                      <a:rPr lang="en-US" sz="2400" b="1" i="1" smtClean="0">
                        <a:solidFill>
                          <a:srgbClr val="595959"/>
                        </a:solidFill>
                        <a:latin typeface="Cambria Math" panose="02040503050406030204" pitchFamily="18" charset="0"/>
                      </a:rPr>
                      <m:t> </m:t>
                    </m:r>
                  </m:oMath>
                </a14:m>
                <a:r>
                  <a:rPr lang="en-US" sz="2400" dirty="0">
                    <a:solidFill>
                      <a:srgbClr val="595959"/>
                    </a:solidFill>
                    <a:latin typeface="+mj-lt"/>
                  </a:rPr>
                  <a:t>and </a:t>
                </a:r>
                <a14:m>
                  <m:oMath xmlns:m="http://schemas.openxmlformats.org/officeDocument/2006/math">
                    <m:r>
                      <a:rPr lang="en-US" sz="2400" b="1" i="1" smtClean="0">
                        <a:solidFill>
                          <a:srgbClr val="595959"/>
                        </a:solidFill>
                        <a:latin typeface="Cambria Math" panose="02040503050406030204" pitchFamily="18" charset="0"/>
                      </a:rPr>
                      <m:t>𝒇</m:t>
                    </m:r>
                    <m:r>
                      <a:rPr lang="en-US" sz="2400" b="1" i="1">
                        <a:solidFill>
                          <a:srgbClr val="595959"/>
                        </a:solidFill>
                        <a:latin typeface="Cambria Math" panose="02040503050406030204" pitchFamily="18" charset="0"/>
                      </a:rPr>
                      <m:t> </m:t>
                    </m:r>
                  </m:oMath>
                </a14:m>
                <a:r>
                  <a:rPr lang="en-US" sz="2400" dirty="0">
                    <a:solidFill>
                      <a:srgbClr val="595959"/>
                    </a:solidFill>
                    <a:latin typeface="+mj-lt"/>
                  </a:rPr>
                  <a:t>are adjacent</a:t>
                </a:r>
              </a:p>
            </p:txBody>
          </p:sp>
        </mc:Choice>
        <mc:Fallback xmlns="">
          <p:sp>
            <p:nvSpPr>
              <p:cNvPr id="36" name="Rectangle: Rounded Corners 35">
                <a:extLst>
                  <a:ext uri="{FF2B5EF4-FFF2-40B4-BE49-F238E27FC236}">
                    <a16:creationId xmlns:a16="http://schemas.microsoft.com/office/drawing/2014/main" id="{9CF63DC7-0C28-44C2-9D98-7A9660DFD08D}"/>
                  </a:ext>
                </a:extLst>
              </p:cNvPr>
              <p:cNvSpPr>
                <a:spLocks noRot="1" noChangeAspect="1" noMove="1" noResize="1" noEditPoints="1" noAdjustHandles="1" noChangeArrowheads="1" noChangeShapeType="1" noTextEdit="1"/>
              </p:cNvSpPr>
              <p:nvPr/>
            </p:nvSpPr>
            <p:spPr>
              <a:xfrm>
                <a:off x="6771738" y="4001573"/>
                <a:ext cx="4930528" cy="751413"/>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9" name="Rectangle: Rounded Corners 38">
                <a:extLst>
                  <a:ext uri="{FF2B5EF4-FFF2-40B4-BE49-F238E27FC236}">
                    <a16:creationId xmlns:a16="http://schemas.microsoft.com/office/drawing/2014/main" id="{7C125C09-02F1-4E01-B295-9ECECB2ABBF6}"/>
                  </a:ext>
                </a:extLst>
              </p:cNvPr>
              <p:cNvSpPr/>
              <p:nvPr/>
            </p:nvSpPr>
            <p:spPr>
              <a:xfrm>
                <a:off x="6771738" y="4953608"/>
                <a:ext cx="4930528" cy="751413"/>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a:rPr lang="en-US" sz="2400" b="1" i="1" smtClean="0">
                        <a:solidFill>
                          <a:srgbClr val="595959"/>
                        </a:solidFill>
                        <a:latin typeface="Cambria Math" panose="02040503050406030204" pitchFamily="18" charset="0"/>
                      </a:rPr>
                      <m:t>𝒂</m:t>
                    </m:r>
                    <m:r>
                      <a:rPr lang="en-US" sz="2400" b="1" i="1" smtClean="0">
                        <a:solidFill>
                          <a:srgbClr val="595959"/>
                        </a:solidFill>
                        <a:latin typeface="Cambria Math" panose="02040503050406030204" pitchFamily="18" charset="0"/>
                      </a:rPr>
                      <m:t> </m:t>
                    </m:r>
                  </m:oMath>
                </a14:m>
                <a:r>
                  <a:rPr lang="en-US" sz="2400" dirty="0">
                    <a:solidFill>
                      <a:srgbClr val="595959"/>
                    </a:solidFill>
                    <a:latin typeface="+mj-lt"/>
                  </a:rPr>
                  <a:t>and </a:t>
                </a:r>
                <a14:m>
                  <m:oMath xmlns:m="http://schemas.openxmlformats.org/officeDocument/2006/math">
                    <m:r>
                      <a:rPr lang="en-US" sz="2400" b="1" i="1" smtClean="0">
                        <a:solidFill>
                          <a:srgbClr val="595959"/>
                        </a:solidFill>
                        <a:latin typeface="Cambria Math" panose="02040503050406030204" pitchFamily="18" charset="0"/>
                      </a:rPr>
                      <m:t>𝒆</m:t>
                    </m:r>
                    <m:r>
                      <a:rPr lang="en-US" sz="2400" b="0" i="1" smtClean="0">
                        <a:solidFill>
                          <a:srgbClr val="595959"/>
                        </a:solidFill>
                        <a:latin typeface="Cambria Math" panose="02040503050406030204" pitchFamily="18" charset="0"/>
                      </a:rPr>
                      <m:t> </m:t>
                    </m:r>
                  </m:oMath>
                </a14:m>
                <a:r>
                  <a:rPr lang="en-US" sz="2400" dirty="0">
                    <a:solidFill>
                      <a:srgbClr val="595959"/>
                    </a:solidFill>
                    <a:latin typeface="+mj-lt"/>
                  </a:rPr>
                  <a:t>are adjacent</a:t>
                </a:r>
              </a:p>
            </p:txBody>
          </p:sp>
        </mc:Choice>
        <mc:Fallback xmlns="">
          <p:sp>
            <p:nvSpPr>
              <p:cNvPr id="39" name="Rectangle: Rounded Corners 38">
                <a:extLst>
                  <a:ext uri="{FF2B5EF4-FFF2-40B4-BE49-F238E27FC236}">
                    <a16:creationId xmlns:a16="http://schemas.microsoft.com/office/drawing/2014/main" id="{7C125C09-02F1-4E01-B295-9ECECB2ABBF6}"/>
                  </a:ext>
                </a:extLst>
              </p:cNvPr>
              <p:cNvSpPr>
                <a:spLocks noRot="1" noChangeAspect="1" noMove="1" noResize="1" noEditPoints="1" noAdjustHandles="1" noChangeArrowheads="1" noChangeShapeType="1" noTextEdit="1"/>
              </p:cNvSpPr>
              <p:nvPr/>
            </p:nvSpPr>
            <p:spPr>
              <a:xfrm>
                <a:off x="6771738" y="4953608"/>
                <a:ext cx="4930528" cy="751413"/>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fr-FR">
                    <a:noFill/>
                  </a:rPr>
                  <a:t> </a:t>
                </a:r>
              </a:p>
            </p:txBody>
          </p:sp>
        </mc:Fallback>
      </mc:AlternateContent>
      <p:pic>
        <p:nvPicPr>
          <p:cNvPr id="3" name="Graphic 2">
            <a:extLst>
              <a:ext uri="{FF2B5EF4-FFF2-40B4-BE49-F238E27FC236}">
                <a16:creationId xmlns:a16="http://schemas.microsoft.com/office/drawing/2014/main" id="{19EF6609-853D-49CB-B854-C0C2A7A748E8}"/>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l="22201" t="21669" r="16261" b="13066"/>
          <a:stretch/>
        </p:blipFill>
        <p:spPr>
          <a:xfrm>
            <a:off x="588504" y="1447800"/>
            <a:ext cx="5632310" cy="4114800"/>
          </a:xfrm>
          <a:prstGeom prst="rect">
            <a:avLst/>
          </a:prstGeom>
        </p:spPr>
      </p:pic>
      <p:sp>
        <p:nvSpPr>
          <p:cNvPr id="21" name="Subtitle 2">
            <a:extLst>
              <a:ext uri="{FF2B5EF4-FFF2-40B4-BE49-F238E27FC236}">
                <a16:creationId xmlns:a16="http://schemas.microsoft.com/office/drawing/2014/main" id="{99D48EDC-3312-4329-8770-41E6ED6CFC52}"/>
              </a:ext>
            </a:extLst>
          </p:cNvPr>
          <p:cNvSpPr txBox="1">
            <a:spLocks/>
          </p:cNvSpPr>
          <p:nvPr/>
        </p:nvSpPr>
        <p:spPr>
          <a:xfrm flipH="1">
            <a:off x="1500728" y="3876620"/>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d</a:t>
            </a:r>
          </a:p>
        </p:txBody>
      </p:sp>
      <p:sp>
        <p:nvSpPr>
          <p:cNvPr id="27" name="Subtitle 2">
            <a:extLst>
              <a:ext uri="{FF2B5EF4-FFF2-40B4-BE49-F238E27FC236}">
                <a16:creationId xmlns:a16="http://schemas.microsoft.com/office/drawing/2014/main" id="{E3EA0D1A-6D64-4D55-AB48-77C32FDEF8FB}"/>
              </a:ext>
            </a:extLst>
          </p:cNvPr>
          <p:cNvSpPr txBox="1">
            <a:spLocks/>
          </p:cNvSpPr>
          <p:nvPr/>
        </p:nvSpPr>
        <p:spPr>
          <a:xfrm flipH="1">
            <a:off x="3975857" y="3115805"/>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a</a:t>
            </a:r>
          </a:p>
        </p:txBody>
      </p:sp>
      <p:sp>
        <p:nvSpPr>
          <p:cNvPr id="28" name="Subtitle 2">
            <a:extLst>
              <a:ext uri="{FF2B5EF4-FFF2-40B4-BE49-F238E27FC236}">
                <a16:creationId xmlns:a16="http://schemas.microsoft.com/office/drawing/2014/main" id="{387A4064-C346-4477-91B2-99463026E8E3}"/>
              </a:ext>
            </a:extLst>
          </p:cNvPr>
          <p:cNvSpPr txBox="1">
            <a:spLocks/>
          </p:cNvSpPr>
          <p:nvPr/>
        </p:nvSpPr>
        <p:spPr>
          <a:xfrm flipH="1">
            <a:off x="3205824" y="2559397"/>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b</a:t>
            </a:r>
          </a:p>
        </p:txBody>
      </p:sp>
      <p:sp>
        <p:nvSpPr>
          <p:cNvPr id="29" name="Subtitle 2">
            <a:extLst>
              <a:ext uri="{FF2B5EF4-FFF2-40B4-BE49-F238E27FC236}">
                <a16:creationId xmlns:a16="http://schemas.microsoft.com/office/drawing/2014/main" id="{43942EA5-DF84-42CF-9DF2-901AF3C183CB}"/>
              </a:ext>
            </a:extLst>
          </p:cNvPr>
          <p:cNvSpPr txBox="1">
            <a:spLocks/>
          </p:cNvSpPr>
          <p:nvPr/>
        </p:nvSpPr>
        <p:spPr>
          <a:xfrm flipH="1">
            <a:off x="2047067" y="2848918"/>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c</a:t>
            </a:r>
          </a:p>
        </p:txBody>
      </p:sp>
      <p:sp>
        <p:nvSpPr>
          <p:cNvPr id="30" name="Subtitle 2">
            <a:extLst>
              <a:ext uri="{FF2B5EF4-FFF2-40B4-BE49-F238E27FC236}">
                <a16:creationId xmlns:a16="http://schemas.microsoft.com/office/drawing/2014/main" id="{15ADA4B8-F811-413A-8F88-B154FC541765}"/>
              </a:ext>
            </a:extLst>
          </p:cNvPr>
          <p:cNvSpPr txBox="1">
            <a:spLocks/>
          </p:cNvSpPr>
          <p:nvPr/>
        </p:nvSpPr>
        <p:spPr>
          <a:xfrm flipH="1">
            <a:off x="3346679" y="3926466"/>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f</a:t>
            </a:r>
          </a:p>
        </p:txBody>
      </p:sp>
      <mc:AlternateContent xmlns:mc="http://schemas.openxmlformats.org/markup-compatibility/2006" xmlns:a14="http://schemas.microsoft.com/office/drawing/2010/main">
        <mc:Choice Requires="a14">
          <p:sp>
            <p:nvSpPr>
              <p:cNvPr id="41" name="Subtitle 2">
                <a:extLst>
                  <a:ext uri="{FF2B5EF4-FFF2-40B4-BE49-F238E27FC236}">
                    <a16:creationId xmlns:a16="http://schemas.microsoft.com/office/drawing/2014/main" id="{575CF173-5338-4453-8F31-46BCA3643C6C}"/>
                  </a:ext>
                </a:extLst>
              </p:cNvPr>
              <p:cNvSpPr txBox="1">
                <a:spLocks/>
              </p:cNvSpPr>
              <p:nvPr/>
            </p:nvSpPr>
            <p:spPr>
              <a:xfrm flipH="1">
                <a:off x="2410152" y="4172395"/>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𝒆</m:t>
                      </m:r>
                    </m:oMath>
                  </m:oMathPara>
                </a14:m>
                <a:endParaRPr lang="en-US" dirty="0"/>
              </a:p>
            </p:txBody>
          </p:sp>
        </mc:Choice>
        <mc:Fallback xmlns="">
          <p:sp>
            <p:nvSpPr>
              <p:cNvPr id="41" name="Subtitle 2">
                <a:extLst>
                  <a:ext uri="{FF2B5EF4-FFF2-40B4-BE49-F238E27FC236}">
                    <a16:creationId xmlns:a16="http://schemas.microsoft.com/office/drawing/2014/main" id="{575CF173-5338-4453-8F31-46BCA3643C6C}"/>
                  </a:ext>
                </a:extLst>
              </p:cNvPr>
              <p:cNvSpPr txBox="1">
                <a:spLocks noRot="1" noChangeAspect="1" noMove="1" noResize="1" noEditPoints="1" noAdjustHandles="1" noChangeArrowheads="1" noChangeShapeType="1" noTextEdit="1"/>
              </p:cNvSpPr>
              <p:nvPr/>
            </p:nvSpPr>
            <p:spPr>
              <a:xfrm flipH="1">
                <a:off x="2410152" y="4172395"/>
                <a:ext cx="1615779" cy="947891"/>
              </a:xfrm>
              <a:prstGeom prst="rect">
                <a:avLst/>
              </a:prstGeom>
              <a:blipFill>
                <a:blip r:embed="rId10"/>
                <a:stretch>
                  <a:fillRect/>
                </a:stretch>
              </a:blipFill>
            </p:spPr>
            <p:txBody>
              <a:bodyPr/>
              <a:lstStyle/>
              <a:p>
                <a:r>
                  <a:rPr lang="fr-FR">
                    <a:noFill/>
                  </a:rPr>
                  <a:t> </a:t>
                </a:r>
              </a:p>
            </p:txBody>
          </p:sp>
        </mc:Fallback>
      </mc:AlternateContent>
      <p:sp>
        <p:nvSpPr>
          <p:cNvPr id="15" name="Google Shape;222;p10">
            <a:extLst>
              <a:ext uri="{FF2B5EF4-FFF2-40B4-BE49-F238E27FC236}">
                <a16:creationId xmlns:a16="http://schemas.microsoft.com/office/drawing/2014/main" id="{CA14028A-BE3A-44DE-905B-647E70F5170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a:t>
            </a:r>
            <a:r>
              <a:rPr lang="en-US" sz="3200" dirty="0"/>
              <a:t>Which statement is correct about these pairs of angles?</a:t>
            </a:r>
          </a:p>
        </p:txBody>
      </p:sp>
      <p:sp>
        <p:nvSpPr>
          <p:cNvPr id="16" name="Subtitle 2">
            <a:extLst>
              <a:ext uri="{FF2B5EF4-FFF2-40B4-BE49-F238E27FC236}">
                <a16:creationId xmlns:a16="http://schemas.microsoft.com/office/drawing/2014/main" id="{A337F55C-57F3-4AEE-843F-C2246132D0A6}"/>
              </a:ext>
            </a:extLst>
          </p:cNvPr>
          <p:cNvSpPr txBox="1">
            <a:spLocks/>
          </p:cNvSpPr>
          <p:nvPr/>
        </p:nvSpPr>
        <p:spPr>
          <a:xfrm flipH="1">
            <a:off x="1504985" y="3876619"/>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b="1" i="0" dirty="0">
                <a:solidFill>
                  <a:srgbClr val="74C274"/>
                </a:solidFill>
                <a:latin typeface="+mj-lt"/>
              </a:rPr>
              <a:t>d</a:t>
            </a:r>
            <a:endParaRPr lang="en-US" dirty="0"/>
          </a:p>
        </p:txBody>
      </p:sp>
      <p:sp>
        <p:nvSpPr>
          <p:cNvPr id="19" name="Subtitle 2">
            <a:extLst>
              <a:ext uri="{FF2B5EF4-FFF2-40B4-BE49-F238E27FC236}">
                <a16:creationId xmlns:a16="http://schemas.microsoft.com/office/drawing/2014/main" id="{884CBB33-F6DB-4A37-9630-DC71C9DDCE5F}"/>
              </a:ext>
            </a:extLst>
          </p:cNvPr>
          <p:cNvSpPr txBox="1">
            <a:spLocks/>
          </p:cNvSpPr>
          <p:nvPr/>
        </p:nvSpPr>
        <p:spPr>
          <a:xfrm flipH="1">
            <a:off x="3975857" y="3115805"/>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endParaRPr lang="en-US" dirty="0"/>
          </a:p>
        </p:txBody>
      </p:sp>
      <p:sp>
        <p:nvSpPr>
          <p:cNvPr id="20" name="Freeform: Shape 19">
            <a:extLst>
              <a:ext uri="{FF2B5EF4-FFF2-40B4-BE49-F238E27FC236}">
                <a16:creationId xmlns:a16="http://schemas.microsoft.com/office/drawing/2014/main" id="{33B2CFB9-1DA0-4B88-9ABF-A6FBD8A8352A}"/>
              </a:ext>
            </a:extLst>
          </p:cNvPr>
          <p:cNvSpPr/>
          <p:nvPr/>
        </p:nvSpPr>
        <p:spPr>
          <a:xfrm>
            <a:off x="3486385" y="3543395"/>
            <a:ext cx="487136" cy="223370"/>
          </a:xfrm>
          <a:custGeom>
            <a:avLst/>
            <a:gdLst>
              <a:gd name="connsiteX0" fmla="*/ 596900 w 596900"/>
              <a:gd name="connsiteY0" fmla="*/ 469900 h 673100"/>
              <a:gd name="connsiteX1" fmla="*/ 0 w 596900"/>
              <a:gd name="connsiteY1" fmla="*/ 0 h 673100"/>
              <a:gd name="connsiteX2" fmla="*/ 241300 w 596900"/>
              <a:gd name="connsiteY2" fmla="*/ 673100 h 673100"/>
              <a:gd name="connsiteX3" fmla="*/ 596900 w 596900"/>
              <a:gd name="connsiteY3" fmla="*/ 469900 h 673100"/>
              <a:gd name="connsiteX0" fmla="*/ 596900 w 596900"/>
              <a:gd name="connsiteY0" fmla="*/ 469900 h 673100"/>
              <a:gd name="connsiteX1" fmla="*/ 0 w 596900"/>
              <a:gd name="connsiteY1" fmla="*/ 0 h 673100"/>
              <a:gd name="connsiteX2" fmla="*/ 252384 w 596900"/>
              <a:gd name="connsiteY2" fmla="*/ 673100 h 673100"/>
              <a:gd name="connsiteX3" fmla="*/ 596900 w 596900"/>
              <a:gd name="connsiteY3" fmla="*/ 469900 h 673100"/>
              <a:gd name="connsiteX0" fmla="*/ 602441 w 602441"/>
              <a:gd name="connsiteY0" fmla="*/ 450503 h 673100"/>
              <a:gd name="connsiteX1" fmla="*/ 0 w 602441"/>
              <a:gd name="connsiteY1" fmla="*/ 0 h 673100"/>
              <a:gd name="connsiteX2" fmla="*/ 252384 w 602441"/>
              <a:gd name="connsiteY2" fmla="*/ 673100 h 673100"/>
              <a:gd name="connsiteX3" fmla="*/ 602441 w 602441"/>
              <a:gd name="connsiteY3" fmla="*/ 450503 h 673100"/>
              <a:gd name="connsiteX0" fmla="*/ 880886 w 880886"/>
              <a:gd name="connsiteY0" fmla="*/ 0 h 690110"/>
              <a:gd name="connsiteX1" fmla="*/ 0 w 880886"/>
              <a:gd name="connsiteY1" fmla="*/ 17010 h 690110"/>
              <a:gd name="connsiteX2" fmla="*/ 252384 w 880886"/>
              <a:gd name="connsiteY2" fmla="*/ 690110 h 690110"/>
              <a:gd name="connsiteX3" fmla="*/ 880886 w 880886"/>
              <a:gd name="connsiteY3" fmla="*/ 0 h 690110"/>
              <a:gd name="connsiteX0" fmla="*/ 880886 w 880886"/>
              <a:gd name="connsiteY0" fmla="*/ 0 h 401352"/>
              <a:gd name="connsiteX1" fmla="*/ 0 w 880886"/>
              <a:gd name="connsiteY1" fmla="*/ 17010 h 401352"/>
              <a:gd name="connsiteX2" fmla="*/ 527391 w 880886"/>
              <a:gd name="connsiteY2" fmla="*/ 401352 h 401352"/>
              <a:gd name="connsiteX3" fmla="*/ 880886 w 880886"/>
              <a:gd name="connsiteY3" fmla="*/ 0 h 401352"/>
              <a:gd name="connsiteX0" fmla="*/ 867698 w 867698"/>
              <a:gd name="connsiteY0" fmla="*/ 574 h 384342"/>
              <a:gd name="connsiteX1" fmla="*/ 0 w 867698"/>
              <a:gd name="connsiteY1" fmla="*/ 0 h 384342"/>
              <a:gd name="connsiteX2" fmla="*/ 527391 w 867698"/>
              <a:gd name="connsiteY2" fmla="*/ 384342 h 384342"/>
              <a:gd name="connsiteX3" fmla="*/ 867698 w 867698"/>
              <a:gd name="connsiteY3" fmla="*/ 574 h 384342"/>
              <a:gd name="connsiteX0" fmla="*/ 867698 w 867698"/>
              <a:gd name="connsiteY0" fmla="*/ 574 h 384342"/>
              <a:gd name="connsiteX1" fmla="*/ 0 w 867698"/>
              <a:gd name="connsiteY1" fmla="*/ 0 h 384342"/>
              <a:gd name="connsiteX2" fmla="*/ 531787 w 867698"/>
              <a:gd name="connsiteY2" fmla="*/ 384342 h 384342"/>
              <a:gd name="connsiteX3" fmla="*/ 867698 w 867698"/>
              <a:gd name="connsiteY3" fmla="*/ 574 h 384342"/>
              <a:gd name="connsiteX0" fmla="*/ 872094 w 872094"/>
              <a:gd name="connsiteY0" fmla="*/ 4970 h 384342"/>
              <a:gd name="connsiteX1" fmla="*/ 0 w 872094"/>
              <a:gd name="connsiteY1" fmla="*/ 0 h 384342"/>
              <a:gd name="connsiteX2" fmla="*/ 531787 w 872094"/>
              <a:gd name="connsiteY2" fmla="*/ 384342 h 384342"/>
              <a:gd name="connsiteX3" fmla="*/ 872094 w 872094"/>
              <a:gd name="connsiteY3" fmla="*/ 4970 h 384342"/>
              <a:gd name="connsiteX0" fmla="*/ 863302 w 863302"/>
              <a:gd name="connsiteY0" fmla="*/ 574 h 379946"/>
              <a:gd name="connsiteX1" fmla="*/ 0 w 863302"/>
              <a:gd name="connsiteY1" fmla="*/ 0 h 379946"/>
              <a:gd name="connsiteX2" fmla="*/ 522995 w 863302"/>
              <a:gd name="connsiteY2" fmla="*/ 379946 h 379946"/>
              <a:gd name="connsiteX3" fmla="*/ 863302 w 863302"/>
              <a:gd name="connsiteY3" fmla="*/ 574 h 379946"/>
              <a:gd name="connsiteX0" fmla="*/ 845717 w 845717"/>
              <a:gd name="connsiteY0" fmla="*/ 0 h 388164"/>
              <a:gd name="connsiteX1" fmla="*/ 0 w 845717"/>
              <a:gd name="connsiteY1" fmla="*/ 8218 h 388164"/>
              <a:gd name="connsiteX2" fmla="*/ 522995 w 845717"/>
              <a:gd name="connsiteY2" fmla="*/ 388164 h 388164"/>
              <a:gd name="connsiteX3" fmla="*/ 845717 w 845717"/>
              <a:gd name="connsiteY3" fmla="*/ 0 h 388164"/>
              <a:gd name="connsiteX0" fmla="*/ 802687 w 802687"/>
              <a:gd name="connsiteY0" fmla="*/ 0 h 388164"/>
              <a:gd name="connsiteX1" fmla="*/ 0 w 802687"/>
              <a:gd name="connsiteY1" fmla="*/ 366806 h 388164"/>
              <a:gd name="connsiteX2" fmla="*/ 479965 w 802687"/>
              <a:gd name="connsiteY2" fmla="*/ 388164 h 388164"/>
              <a:gd name="connsiteX3" fmla="*/ 802687 w 802687"/>
              <a:gd name="connsiteY3" fmla="*/ 0 h 388164"/>
              <a:gd name="connsiteX0" fmla="*/ 802687 w 802687"/>
              <a:gd name="connsiteY0" fmla="*/ 0 h 366806"/>
              <a:gd name="connsiteX1" fmla="*/ 0 w 802687"/>
              <a:gd name="connsiteY1" fmla="*/ 366806 h 366806"/>
              <a:gd name="connsiteX2" fmla="*/ 487136 w 802687"/>
              <a:gd name="connsiteY2" fmla="*/ 363063 h 366806"/>
              <a:gd name="connsiteX3" fmla="*/ 802687 w 802687"/>
              <a:gd name="connsiteY3" fmla="*/ 0 h 366806"/>
              <a:gd name="connsiteX0" fmla="*/ 379553 w 487136"/>
              <a:gd name="connsiteY0" fmla="*/ 0 h 223370"/>
              <a:gd name="connsiteX1" fmla="*/ 0 w 487136"/>
              <a:gd name="connsiteY1" fmla="*/ 223370 h 223370"/>
              <a:gd name="connsiteX2" fmla="*/ 487136 w 487136"/>
              <a:gd name="connsiteY2" fmla="*/ 219627 h 223370"/>
              <a:gd name="connsiteX3" fmla="*/ 379553 w 487136"/>
              <a:gd name="connsiteY3" fmla="*/ 0 h 223370"/>
            </a:gdLst>
            <a:ahLst/>
            <a:cxnLst>
              <a:cxn ang="0">
                <a:pos x="connsiteX0" y="connsiteY0"/>
              </a:cxn>
              <a:cxn ang="0">
                <a:pos x="connsiteX1" y="connsiteY1"/>
              </a:cxn>
              <a:cxn ang="0">
                <a:pos x="connsiteX2" y="connsiteY2"/>
              </a:cxn>
              <a:cxn ang="0">
                <a:pos x="connsiteX3" y="connsiteY3"/>
              </a:cxn>
            </a:cxnLst>
            <a:rect l="l" t="t" r="r" b="b"/>
            <a:pathLst>
              <a:path w="487136" h="223370">
                <a:moveTo>
                  <a:pt x="379553" y="0"/>
                </a:moveTo>
                <a:lnTo>
                  <a:pt x="0" y="223370"/>
                </a:lnTo>
                <a:lnTo>
                  <a:pt x="487136" y="219627"/>
                </a:lnTo>
                <a:lnTo>
                  <a:pt x="379553" y="0"/>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11711484-DEE4-40FC-A597-6970D1816F40}"/>
              </a:ext>
            </a:extLst>
          </p:cNvPr>
          <p:cNvSpPr/>
          <p:nvPr/>
        </p:nvSpPr>
        <p:spPr>
          <a:xfrm rot="10800000">
            <a:off x="2937797" y="3793823"/>
            <a:ext cx="487136" cy="223370"/>
          </a:xfrm>
          <a:custGeom>
            <a:avLst/>
            <a:gdLst>
              <a:gd name="connsiteX0" fmla="*/ 596900 w 596900"/>
              <a:gd name="connsiteY0" fmla="*/ 469900 h 673100"/>
              <a:gd name="connsiteX1" fmla="*/ 0 w 596900"/>
              <a:gd name="connsiteY1" fmla="*/ 0 h 673100"/>
              <a:gd name="connsiteX2" fmla="*/ 241300 w 596900"/>
              <a:gd name="connsiteY2" fmla="*/ 673100 h 673100"/>
              <a:gd name="connsiteX3" fmla="*/ 596900 w 596900"/>
              <a:gd name="connsiteY3" fmla="*/ 469900 h 673100"/>
              <a:gd name="connsiteX0" fmla="*/ 596900 w 596900"/>
              <a:gd name="connsiteY0" fmla="*/ 469900 h 673100"/>
              <a:gd name="connsiteX1" fmla="*/ 0 w 596900"/>
              <a:gd name="connsiteY1" fmla="*/ 0 h 673100"/>
              <a:gd name="connsiteX2" fmla="*/ 252384 w 596900"/>
              <a:gd name="connsiteY2" fmla="*/ 673100 h 673100"/>
              <a:gd name="connsiteX3" fmla="*/ 596900 w 596900"/>
              <a:gd name="connsiteY3" fmla="*/ 469900 h 673100"/>
              <a:gd name="connsiteX0" fmla="*/ 602441 w 602441"/>
              <a:gd name="connsiteY0" fmla="*/ 450503 h 673100"/>
              <a:gd name="connsiteX1" fmla="*/ 0 w 602441"/>
              <a:gd name="connsiteY1" fmla="*/ 0 h 673100"/>
              <a:gd name="connsiteX2" fmla="*/ 252384 w 602441"/>
              <a:gd name="connsiteY2" fmla="*/ 673100 h 673100"/>
              <a:gd name="connsiteX3" fmla="*/ 602441 w 602441"/>
              <a:gd name="connsiteY3" fmla="*/ 450503 h 673100"/>
              <a:gd name="connsiteX0" fmla="*/ 880886 w 880886"/>
              <a:gd name="connsiteY0" fmla="*/ 0 h 690110"/>
              <a:gd name="connsiteX1" fmla="*/ 0 w 880886"/>
              <a:gd name="connsiteY1" fmla="*/ 17010 h 690110"/>
              <a:gd name="connsiteX2" fmla="*/ 252384 w 880886"/>
              <a:gd name="connsiteY2" fmla="*/ 690110 h 690110"/>
              <a:gd name="connsiteX3" fmla="*/ 880886 w 880886"/>
              <a:gd name="connsiteY3" fmla="*/ 0 h 690110"/>
              <a:gd name="connsiteX0" fmla="*/ 880886 w 880886"/>
              <a:gd name="connsiteY0" fmla="*/ 0 h 401352"/>
              <a:gd name="connsiteX1" fmla="*/ 0 w 880886"/>
              <a:gd name="connsiteY1" fmla="*/ 17010 h 401352"/>
              <a:gd name="connsiteX2" fmla="*/ 527391 w 880886"/>
              <a:gd name="connsiteY2" fmla="*/ 401352 h 401352"/>
              <a:gd name="connsiteX3" fmla="*/ 880886 w 880886"/>
              <a:gd name="connsiteY3" fmla="*/ 0 h 401352"/>
              <a:gd name="connsiteX0" fmla="*/ 867698 w 867698"/>
              <a:gd name="connsiteY0" fmla="*/ 574 h 384342"/>
              <a:gd name="connsiteX1" fmla="*/ 0 w 867698"/>
              <a:gd name="connsiteY1" fmla="*/ 0 h 384342"/>
              <a:gd name="connsiteX2" fmla="*/ 527391 w 867698"/>
              <a:gd name="connsiteY2" fmla="*/ 384342 h 384342"/>
              <a:gd name="connsiteX3" fmla="*/ 867698 w 867698"/>
              <a:gd name="connsiteY3" fmla="*/ 574 h 384342"/>
              <a:gd name="connsiteX0" fmla="*/ 867698 w 867698"/>
              <a:gd name="connsiteY0" fmla="*/ 574 h 384342"/>
              <a:gd name="connsiteX1" fmla="*/ 0 w 867698"/>
              <a:gd name="connsiteY1" fmla="*/ 0 h 384342"/>
              <a:gd name="connsiteX2" fmla="*/ 531787 w 867698"/>
              <a:gd name="connsiteY2" fmla="*/ 384342 h 384342"/>
              <a:gd name="connsiteX3" fmla="*/ 867698 w 867698"/>
              <a:gd name="connsiteY3" fmla="*/ 574 h 384342"/>
              <a:gd name="connsiteX0" fmla="*/ 872094 w 872094"/>
              <a:gd name="connsiteY0" fmla="*/ 4970 h 384342"/>
              <a:gd name="connsiteX1" fmla="*/ 0 w 872094"/>
              <a:gd name="connsiteY1" fmla="*/ 0 h 384342"/>
              <a:gd name="connsiteX2" fmla="*/ 531787 w 872094"/>
              <a:gd name="connsiteY2" fmla="*/ 384342 h 384342"/>
              <a:gd name="connsiteX3" fmla="*/ 872094 w 872094"/>
              <a:gd name="connsiteY3" fmla="*/ 4970 h 384342"/>
              <a:gd name="connsiteX0" fmla="*/ 863302 w 863302"/>
              <a:gd name="connsiteY0" fmla="*/ 574 h 379946"/>
              <a:gd name="connsiteX1" fmla="*/ 0 w 863302"/>
              <a:gd name="connsiteY1" fmla="*/ 0 h 379946"/>
              <a:gd name="connsiteX2" fmla="*/ 522995 w 863302"/>
              <a:gd name="connsiteY2" fmla="*/ 379946 h 379946"/>
              <a:gd name="connsiteX3" fmla="*/ 863302 w 863302"/>
              <a:gd name="connsiteY3" fmla="*/ 574 h 379946"/>
              <a:gd name="connsiteX0" fmla="*/ 845717 w 845717"/>
              <a:gd name="connsiteY0" fmla="*/ 0 h 388164"/>
              <a:gd name="connsiteX1" fmla="*/ 0 w 845717"/>
              <a:gd name="connsiteY1" fmla="*/ 8218 h 388164"/>
              <a:gd name="connsiteX2" fmla="*/ 522995 w 845717"/>
              <a:gd name="connsiteY2" fmla="*/ 388164 h 388164"/>
              <a:gd name="connsiteX3" fmla="*/ 845717 w 845717"/>
              <a:gd name="connsiteY3" fmla="*/ 0 h 388164"/>
              <a:gd name="connsiteX0" fmla="*/ 802687 w 802687"/>
              <a:gd name="connsiteY0" fmla="*/ 0 h 388164"/>
              <a:gd name="connsiteX1" fmla="*/ 0 w 802687"/>
              <a:gd name="connsiteY1" fmla="*/ 366806 h 388164"/>
              <a:gd name="connsiteX2" fmla="*/ 479965 w 802687"/>
              <a:gd name="connsiteY2" fmla="*/ 388164 h 388164"/>
              <a:gd name="connsiteX3" fmla="*/ 802687 w 802687"/>
              <a:gd name="connsiteY3" fmla="*/ 0 h 388164"/>
              <a:gd name="connsiteX0" fmla="*/ 802687 w 802687"/>
              <a:gd name="connsiteY0" fmla="*/ 0 h 366806"/>
              <a:gd name="connsiteX1" fmla="*/ 0 w 802687"/>
              <a:gd name="connsiteY1" fmla="*/ 366806 h 366806"/>
              <a:gd name="connsiteX2" fmla="*/ 487136 w 802687"/>
              <a:gd name="connsiteY2" fmla="*/ 363063 h 366806"/>
              <a:gd name="connsiteX3" fmla="*/ 802687 w 802687"/>
              <a:gd name="connsiteY3" fmla="*/ 0 h 366806"/>
              <a:gd name="connsiteX0" fmla="*/ 379553 w 487136"/>
              <a:gd name="connsiteY0" fmla="*/ 0 h 223370"/>
              <a:gd name="connsiteX1" fmla="*/ 0 w 487136"/>
              <a:gd name="connsiteY1" fmla="*/ 223370 h 223370"/>
              <a:gd name="connsiteX2" fmla="*/ 487136 w 487136"/>
              <a:gd name="connsiteY2" fmla="*/ 219627 h 223370"/>
              <a:gd name="connsiteX3" fmla="*/ 379553 w 487136"/>
              <a:gd name="connsiteY3" fmla="*/ 0 h 223370"/>
            </a:gdLst>
            <a:ahLst/>
            <a:cxnLst>
              <a:cxn ang="0">
                <a:pos x="connsiteX0" y="connsiteY0"/>
              </a:cxn>
              <a:cxn ang="0">
                <a:pos x="connsiteX1" y="connsiteY1"/>
              </a:cxn>
              <a:cxn ang="0">
                <a:pos x="connsiteX2" y="connsiteY2"/>
              </a:cxn>
              <a:cxn ang="0">
                <a:pos x="connsiteX3" y="connsiteY3"/>
              </a:cxn>
            </a:cxnLst>
            <a:rect l="l" t="t" r="r" b="b"/>
            <a:pathLst>
              <a:path w="487136" h="223370">
                <a:moveTo>
                  <a:pt x="379553" y="0"/>
                </a:moveTo>
                <a:lnTo>
                  <a:pt x="0" y="223370"/>
                </a:lnTo>
                <a:lnTo>
                  <a:pt x="487136" y="219627"/>
                </a:lnTo>
                <a:lnTo>
                  <a:pt x="379553" y="0"/>
                </a:lnTo>
                <a:close/>
              </a:path>
            </a:pathLst>
          </a:cu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376229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7" presetClass="emph" presetSubtype="2" fill="hold" nodeType="clickEffect">
                                  <p:stCondLst>
                                    <p:cond delay="0"/>
                                  </p:stCondLst>
                                  <p:childTnLst>
                                    <p:animClr clrSpc="rgb" dir="cw">
                                      <p:cBhvr>
                                        <p:cTn id="26" dur="500" fill="hold"/>
                                        <p:tgtEl>
                                          <p:spTgt spid="33"/>
                                        </p:tgtEl>
                                        <p:attrNameLst>
                                          <p:attrName>stroke.color</p:attrName>
                                        </p:attrNameLst>
                                      </p:cBhvr>
                                      <p:to>
                                        <a:srgbClr val="FFFFFF"/>
                                      </p:to>
                                    </p:animClr>
                                    <p:set>
                                      <p:cBhvr>
                                        <p:cTn id="27" dur="500" fill="hold"/>
                                        <p:tgtEl>
                                          <p:spTgt spid="33"/>
                                        </p:tgtEl>
                                        <p:attrNameLst>
                                          <p:attrName>stroke.on</p:attrName>
                                        </p:attrNameLst>
                                      </p:cBhvr>
                                      <p:to>
                                        <p:strVal val="true"/>
                                      </p:to>
                                    </p:set>
                                  </p:childTnLst>
                                </p:cTn>
                              </p:par>
                              <p:par>
                                <p:cTn id="28" presetID="1" presetClass="emph" presetSubtype="2" fill="hold" nodeType="withEffect">
                                  <p:stCondLst>
                                    <p:cond delay="0"/>
                                  </p:stCondLst>
                                  <p:childTnLst>
                                    <p:animClr clrSpc="rgb" dir="cw">
                                      <p:cBhvr>
                                        <p:cTn id="29" dur="500" fill="hold"/>
                                        <p:tgtEl>
                                          <p:spTgt spid="33"/>
                                        </p:tgtEl>
                                        <p:attrNameLst>
                                          <p:attrName>fillcolor</p:attrName>
                                        </p:attrNameLst>
                                      </p:cBhvr>
                                      <p:to>
                                        <a:srgbClr val="74C274"/>
                                      </p:to>
                                    </p:animClr>
                                    <p:set>
                                      <p:cBhvr>
                                        <p:cTn id="30" dur="500" fill="hold"/>
                                        <p:tgtEl>
                                          <p:spTgt spid="33"/>
                                        </p:tgtEl>
                                        <p:attrNameLst>
                                          <p:attrName>fill.type</p:attrName>
                                        </p:attrNameLst>
                                      </p:cBhvr>
                                      <p:to>
                                        <p:strVal val="solid"/>
                                      </p:to>
                                    </p:set>
                                    <p:set>
                                      <p:cBhvr>
                                        <p:cTn id="31" dur="500" fill="hold"/>
                                        <p:tgtEl>
                                          <p:spTgt spid="33"/>
                                        </p:tgtEl>
                                        <p:attrNameLst>
                                          <p:attrName>fill.on</p:attrName>
                                        </p:attrNameLst>
                                      </p:cBhvr>
                                      <p:to>
                                        <p:strVal val="true"/>
                                      </p:to>
                                    </p:set>
                                  </p:childTnLst>
                                </p:cTn>
                              </p:par>
                              <p:par>
                                <p:cTn id="32" presetID="3" presetClass="emph" presetSubtype="2" fill="hold" grpId="0" nodeType="withEffect">
                                  <p:stCondLst>
                                    <p:cond delay="0"/>
                                  </p:stCondLst>
                                  <p:childTnLst>
                                    <p:animClr clrSpc="rgb" dir="cw">
                                      <p:cBhvr override="childStyle">
                                        <p:cTn id="33" dur="500" fill="hold"/>
                                        <p:tgtEl>
                                          <p:spTgt spid="33"/>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6" grpId="0"/>
      <p:bldP spid="19" grpId="0"/>
      <p:bldP spid="20"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Graphic 19">
            <a:extLst>
              <a:ext uri="{FF2B5EF4-FFF2-40B4-BE49-F238E27FC236}">
                <a16:creationId xmlns:a16="http://schemas.microsoft.com/office/drawing/2014/main" id="{5184587D-1FA0-4B35-8738-DF5662784A1B}"/>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22201" t="21669" r="16261" b="13066"/>
          <a:stretch/>
        </p:blipFill>
        <p:spPr>
          <a:xfrm>
            <a:off x="761235" y="1447800"/>
            <a:ext cx="5632310" cy="4114800"/>
          </a:xfrm>
          <a:prstGeom prst="rect">
            <a:avLst/>
          </a:prstGeom>
        </p:spPr>
      </p:pic>
      <p:sp>
        <p:nvSpPr>
          <p:cNvPr id="21" name="Subtitle 2">
            <a:extLst>
              <a:ext uri="{FF2B5EF4-FFF2-40B4-BE49-F238E27FC236}">
                <a16:creationId xmlns:a16="http://schemas.microsoft.com/office/drawing/2014/main" id="{D539E921-13AF-4E7A-8CA5-35A0F4595DFD}"/>
              </a:ext>
            </a:extLst>
          </p:cNvPr>
          <p:cNvSpPr txBox="1">
            <a:spLocks/>
          </p:cNvSpPr>
          <p:nvPr/>
        </p:nvSpPr>
        <p:spPr>
          <a:xfrm flipH="1">
            <a:off x="1653246" y="3905508"/>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d</a:t>
            </a:r>
          </a:p>
        </p:txBody>
      </p:sp>
      <p:sp>
        <p:nvSpPr>
          <p:cNvPr id="22" name="Subtitle 2">
            <a:extLst>
              <a:ext uri="{FF2B5EF4-FFF2-40B4-BE49-F238E27FC236}">
                <a16:creationId xmlns:a16="http://schemas.microsoft.com/office/drawing/2014/main" id="{A094B4DE-4379-48E8-AA01-E8F0E0A47616}"/>
              </a:ext>
            </a:extLst>
          </p:cNvPr>
          <p:cNvSpPr txBox="1">
            <a:spLocks/>
          </p:cNvSpPr>
          <p:nvPr/>
        </p:nvSpPr>
        <p:spPr>
          <a:xfrm flipH="1">
            <a:off x="4148588" y="3115805"/>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a</a:t>
            </a:r>
          </a:p>
        </p:txBody>
      </p:sp>
      <p:sp>
        <p:nvSpPr>
          <p:cNvPr id="23" name="Subtitle 2">
            <a:extLst>
              <a:ext uri="{FF2B5EF4-FFF2-40B4-BE49-F238E27FC236}">
                <a16:creationId xmlns:a16="http://schemas.microsoft.com/office/drawing/2014/main" id="{BE269D3A-E165-4B49-88C0-6C1AF2BE15DF}"/>
              </a:ext>
            </a:extLst>
          </p:cNvPr>
          <p:cNvSpPr txBox="1">
            <a:spLocks/>
          </p:cNvSpPr>
          <p:nvPr/>
        </p:nvSpPr>
        <p:spPr>
          <a:xfrm flipH="1">
            <a:off x="3378555" y="2559397"/>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b</a:t>
            </a:r>
          </a:p>
        </p:txBody>
      </p:sp>
      <p:sp>
        <p:nvSpPr>
          <p:cNvPr id="27" name="Subtitle 2">
            <a:extLst>
              <a:ext uri="{FF2B5EF4-FFF2-40B4-BE49-F238E27FC236}">
                <a16:creationId xmlns:a16="http://schemas.microsoft.com/office/drawing/2014/main" id="{EDC87E2A-18DE-40D5-B231-1A510FDE9DFF}"/>
              </a:ext>
            </a:extLst>
          </p:cNvPr>
          <p:cNvSpPr txBox="1">
            <a:spLocks/>
          </p:cNvSpPr>
          <p:nvPr/>
        </p:nvSpPr>
        <p:spPr>
          <a:xfrm flipH="1">
            <a:off x="2219798" y="2848918"/>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c</a:t>
            </a:r>
          </a:p>
        </p:txBody>
      </p:sp>
      <p:sp>
        <p:nvSpPr>
          <p:cNvPr id="28" name="Subtitle 2">
            <a:extLst>
              <a:ext uri="{FF2B5EF4-FFF2-40B4-BE49-F238E27FC236}">
                <a16:creationId xmlns:a16="http://schemas.microsoft.com/office/drawing/2014/main" id="{642E5281-A794-483E-9373-5ABBF37A2F79}"/>
              </a:ext>
            </a:extLst>
          </p:cNvPr>
          <p:cNvSpPr txBox="1">
            <a:spLocks/>
          </p:cNvSpPr>
          <p:nvPr/>
        </p:nvSpPr>
        <p:spPr>
          <a:xfrm flipH="1">
            <a:off x="3519410" y="3926466"/>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f</a:t>
            </a:r>
          </a:p>
        </p:txBody>
      </p:sp>
      <p:sp>
        <p:nvSpPr>
          <p:cNvPr id="29" name="Subtitle 2">
            <a:extLst>
              <a:ext uri="{FF2B5EF4-FFF2-40B4-BE49-F238E27FC236}">
                <a16:creationId xmlns:a16="http://schemas.microsoft.com/office/drawing/2014/main" id="{47E0EF67-DA4D-40F5-82F6-1C30349AF80D}"/>
              </a:ext>
            </a:extLst>
          </p:cNvPr>
          <p:cNvSpPr txBox="1">
            <a:spLocks/>
          </p:cNvSpPr>
          <p:nvPr/>
        </p:nvSpPr>
        <p:spPr>
          <a:xfrm flipH="1">
            <a:off x="2582883" y="4172395"/>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e</a:t>
            </a:r>
          </a:p>
        </p:txBody>
      </p:sp>
      <mc:AlternateContent xmlns:mc="http://schemas.openxmlformats.org/markup-compatibility/2006" xmlns:a14="http://schemas.microsoft.com/office/drawing/2010/main">
        <mc:Choice Requires="a14">
          <p:sp>
            <p:nvSpPr>
              <p:cNvPr id="30" name="Rectangle: Rounded Corners 29">
                <a:extLst>
                  <a:ext uri="{FF2B5EF4-FFF2-40B4-BE49-F238E27FC236}">
                    <a16:creationId xmlns:a16="http://schemas.microsoft.com/office/drawing/2014/main" id="{3F16A35B-D883-46A2-A812-C56D342A9A39}"/>
                  </a:ext>
                </a:extLst>
              </p:cNvPr>
              <p:cNvSpPr/>
              <p:nvPr/>
            </p:nvSpPr>
            <p:spPr>
              <a:xfrm>
                <a:off x="6785502" y="2103741"/>
                <a:ext cx="4831080" cy="749808"/>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a:rPr lang="en-US" sz="2400" b="1" i="1" smtClean="0">
                        <a:solidFill>
                          <a:srgbClr val="595959"/>
                        </a:solidFill>
                        <a:latin typeface="Cambria Math" panose="02040503050406030204" pitchFamily="18" charset="0"/>
                      </a:rPr>
                      <m:t>𝒂</m:t>
                    </m:r>
                    <m:r>
                      <a:rPr lang="en-US" sz="2400" b="0" i="1" smtClean="0">
                        <a:solidFill>
                          <a:srgbClr val="595959"/>
                        </a:solidFill>
                        <a:latin typeface="Cambria Math" panose="02040503050406030204" pitchFamily="18" charset="0"/>
                      </a:rPr>
                      <m:t> </m:t>
                    </m:r>
                  </m:oMath>
                </a14:m>
                <a:r>
                  <a:rPr lang="en-US" sz="2400" dirty="0">
                    <a:solidFill>
                      <a:srgbClr val="595959"/>
                    </a:solidFill>
                    <a:latin typeface="+mj-lt"/>
                  </a:rPr>
                  <a:t>and </a:t>
                </a:r>
                <a14:m>
                  <m:oMath xmlns:m="http://schemas.openxmlformats.org/officeDocument/2006/math">
                    <m:r>
                      <a:rPr lang="en-US" sz="2400" b="1" i="1" smtClean="0">
                        <a:solidFill>
                          <a:srgbClr val="595959"/>
                        </a:solidFill>
                        <a:latin typeface="Cambria Math" panose="02040503050406030204" pitchFamily="18" charset="0"/>
                      </a:rPr>
                      <m:t>𝒆</m:t>
                    </m:r>
                  </m:oMath>
                </a14:m>
                <a:r>
                  <a:rPr lang="en-US" sz="2400" b="1" dirty="0">
                    <a:solidFill>
                      <a:srgbClr val="595959"/>
                    </a:solidFill>
                    <a:latin typeface="+mj-lt"/>
                  </a:rPr>
                  <a:t> </a:t>
                </a:r>
                <a:r>
                  <a:rPr lang="en-US" sz="2400" dirty="0">
                    <a:solidFill>
                      <a:srgbClr val="595959"/>
                    </a:solidFill>
                    <a:latin typeface="+mj-lt"/>
                  </a:rPr>
                  <a:t>are adjacent</a:t>
                </a:r>
              </a:p>
            </p:txBody>
          </p:sp>
        </mc:Choice>
        <mc:Fallback xmlns="">
          <p:sp>
            <p:nvSpPr>
              <p:cNvPr id="30" name="Rectangle: Rounded Corners 29">
                <a:extLst>
                  <a:ext uri="{FF2B5EF4-FFF2-40B4-BE49-F238E27FC236}">
                    <a16:creationId xmlns:a16="http://schemas.microsoft.com/office/drawing/2014/main" id="{3F16A35B-D883-46A2-A812-C56D342A9A39}"/>
                  </a:ext>
                </a:extLst>
              </p:cNvPr>
              <p:cNvSpPr>
                <a:spLocks noRot="1" noChangeAspect="1" noMove="1" noResize="1" noEditPoints="1" noAdjustHandles="1" noChangeArrowheads="1" noChangeShapeType="1" noTextEdit="1"/>
              </p:cNvSpPr>
              <p:nvPr/>
            </p:nvSpPr>
            <p:spPr>
              <a:xfrm>
                <a:off x="6785502" y="2103741"/>
                <a:ext cx="4831080" cy="749808"/>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1" name="Rectangle: Rounded Corners 40">
                <a:extLst>
                  <a:ext uri="{FF2B5EF4-FFF2-40B4-BE49-F238E27FC236}">
                    <a16:creationId xmlns:a16="http://schemas.microsoft.com/office/drawing/2014/main" id="{D044F671-3B4B-4EE2-9CBD-51ECBD590F75}"/>
                  </a:ext>
                </a:extLst>
              </p:cNvPr>
              <p:cNvSpPr/>
              <p:nvPr/>
            </p:nvSpPr>
            <p:spPr>
              <a:xfrm>
                <a:off x="6785502" y="3044858"/>
                <a:ext cx="4831080" cy="749808"/>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a:rPr lang="en-US" sz="2400" b="1" i="1" smtClean="0">
                        <a:solidFill>
                          <a:srgbClr val="595959"/>
                        </a:solidFill>
                        <a:latin typeface="Cambria Math" panose="02040503050406030204" pitchFamily="18" charset="0"/>
                      </a:rPr>
                      <m:t>𝒂</m:t>
                    </m:r>
                    <m:r>
                      <a:rPr lang="en-US" sz="2400" b="0" i="1" smtClean="0">
                        <a:solidFill>
                          <a:srgbClr val="595959"/>
                        </a:solidFill>
                        <a:latin typeface="Cambria Math" panose="02040503050406030204" pitchFamily="18" charset="0"/>
                      </a:rPr>
                      <m:t> </m:t>
                    </m:r>
                  </m:oMath>
                </a14:m>
                <a:r>
                  <a:rPr lang="en-US" sz="2400" dirty="0">
                    <a:solidFill>
                      <a:srgbClr val="595959"/>
                    </a:solidFill>
                    <a:latin typeface="+mj-lt"/>
                  </a:rPr>
                  <a:t>and </a:t>
                </a:r>
                <a:r>
                  <a:rPr lang="en-US" sz="2400" b="1" i="0" dirty="0">
                    <a:solidFill>
                      <a:srgbClr val="595959"/>
                    </a:solidFill>
                    <a:latin typeface="+mj-lt"/>
                  </a:rPr>
                  <a:t>c </a:t>
                </a:r>
                <a:r>
                  <a:rPr lang="en-US" sz="2400" dirty="0">
                    <a:solidFill>
                      <a:srgbClr val="595959"/>
                    </a:solidFill>
                    <a:latin typeface="+mj-lt"/>
                  </a:rPr>
                  <a:t>are vertically opposite</a:t>
                </a:r>
              </a:p>
            </p:txBody>
          </p:sp>
        </mc:Choice>
        <mc:Fallback xmlns="">
          <p:sp>
            <p:nvSpPr>
              <p:cNvPr id="41" name="Rectangle: Rounded Corners 40">
                <a:extLst>
                  <a:ext uri="{FF2B5EF4-FFF2-40B4-BE49-F238E27FC236}">
                    <a16:creationId xmlns:a16="http://schemas.microsoft.com/office/drawing/2014/main" id="{D044F671-3B4B-4EE2-9CBD-51ECBD590F75}"/>
                  </a:ext>
                </a:extLst>
              </p:cNvPr>
              <p:cNvSpPr>
                <a:spLocks noRot="1" noChangeAspect="1" noMove="1" noResize="1" noEditPoints="1" noAdjustHandles="1" noChangeArrowheads="1" noChangeShapeType="1" noTextEdit="1"/>
              </p:cNvSpPr>
              <p:nvPr/>
            </p:nvSpPr>
            <p:spPr>
              <a:xfrm>
                <a:off x="6785502" y="3044858"/>
                <a:ext cx="4831080" cy="749808"/>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2" name="Rectangle: Rounded Corners 41">
                <a:extLst>
                  <a:ext uri="{FF2B5EF4-FFF2-40B4-BE49-F238E27FC236}">
                    <a16:creationId xmlns:a16="http://schemas.microsoft.com/office/drawing/2014/main" id="{98776A74-6CD5-4AFC-9E60-34DAC4AB2E2E}"/>
                  </a:ext>
                </a:extLst>
              </p:cNvPr>
              <p:cNvSpPr/>
              <p:nvPr/>
            </p:nvSpPr>
            <p:spPr>
              <a:xfrm>
                <a:off x="6785502" y="3985975"/>
                <a:ext cx="4831080" cy="749808"/>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a:rPr lang="en-US" sz="2400" b="1" i="1">
                        <a:solidFill>
                          <a:srgbClr val="595959"/>
                        </a:solidFill>
                        <a:latin typeface="Cambria Math" panose="02040503050406030204" pitchFamily="18" charset="0"/>
                      </a:rPr>
                      <m:t>𝒂</m:t>
                    </m:r>
                    <m:r>
                      <a:rPr lang="en-US" sz="2400" b="1" i="1">
                        <a:solidFill>
                          <a:srgbClr val="595959"/>
                        </a:solidFill>
                        <a:latin typeface="Cambria Math" panose="02040503050406030204" pitchFamily="18" charset="0"/>
                      </a:rPr>
                      <m:t> </m:t>
                    </m:r>
                  </m:oMath>
                </a14:m>
                <a:r>
                  <a:rPr lang="en-US" sz="2400" dirty="0">
                    <a:solidFill>
                      <a:srgbClr val="595959"/>
                    </a:solidFill>
                    <a:latin typeface="+mj-lt"/>
                  </a:rPr>
                  <a:t>and </a:t>
                </a:r>
                <a14:m>
                  <m:oMath xmlns:m="http://schemas.openxmlformats.org/officeDocument/2006/math">
                    <m:r>
                      <a:rPr lang="en-US" sz="2400" b="1" i="1" dirty="0" smtClean="0">
                        <a:solidFill>
                          <a:srgbClr val="595959"/>
                        </a:solidFill>
                        <a:latin typeface="Cambria Math" panose="02040503050406030204" pitchFamily="18" charset="0"/>
                      </a:rPr>
                      <m:t>𝒇</m:t>
                    </m:r>
                  </m:oMath>
                </a14:m>
                <a:r>
                  <a:rPr lang="en-US" sz="2400" dirty="0">
                    <a:solidFill>
                      <a:srgbClr val="595959"/>
                    </a:solidFill>
                    <a:latin typeface="+mj-lt"/>
                  </a:rPr>
                  <a:t> are adjacent</a:t>
                </a:r>
              </a:p>
            </p:txBody>
          </p:sp>
        </mc:Choice>
        <mc:Fallback xmlns="">
          <p:sp>
            <p:nvSpPr>
              <p:cNvPr id="42" name="Rectangle: Rounded Corners 41">
                <a:extLst>
                  <a:ext uri="{FF2B5EF4-FFF2-40B4-BE49-F238E27FC236}">
                    <a16:creationId xmlns:a16="http://schemas.microsoft.com/office/drawing/2014/main" id="{98776A74-6CD5-4AFC-9E60-34DAC4AB2E2E}"/>
                  </a:ext>
                </a:extLst>
              </p:cNvPr>
              <p:cNvSpPr>
                <a:spLocks noRot="1" noChangeAspect="1" noMove="1" noResize="1" noEditPoints="1" noAdjustHandles="1" noChangeArrowheads="1" noChangeShapeType="1" noTextEdit="1"/>
              </p:cNvSpPr>
              <p:nvPr/>
            </p:nvSpPr>
            <p:spPr>
              <a:xfrm>
                <a:off x="6785502" y="3985975"/>
                <a:ext cx="4831080" cy="749808"/>
              </a:xfrm>
              <a:prstGeom prst="roundRect">
                <a:avLst>
                  <a:gd name="adj" fmla="val 50000"/>
                </a:avLst>
              </a:prstGeom>
              <a:blipFill>
                <a:blip r:embed="rId8"/>
                <a:stretch>
                  <a:fillRect/>
                </a:stretch>
              </a:blipFill>
              <a:ln w="12700">
                <a:solidFill>
                  <a:schemeClr val="tx1">
                    <a:lumMod val="65000"/>
                    <a:lumOff val="3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3" name="Rectangle: Rounded Corners 42">
                <a:extLst>
                  <a:ext uri="{FF2B5EF4-FFF2-40B4-BE49-F238E27FC236}">
                    <a16:creationId xmlns:a16="http://schemas.microsoft.com/office/drawing/2014/main" id="{524044E5-FEC3-497D-98D2-1E56DF05FAC2}"/>
                  </a:ext>
                </a:extLst>
              </p:cNvPr>
              <p:cNvSpPr/>
              <p:nvPr/>
            </p:nvSpPr>
            <p:spPr>
              <a:xfrm>
                <a:off x="6785502" y="4927092"/>
                <a:ext cx="4831080" cy="749808"/>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a:rPr lang="en-US" sz="2400" b="1" i="1" smtClean="0">
                        <a:solidFill>
                          <a:srgbClr val="595959"/>
                        </a:solidFill>
                        <a:latin typeface="Cambria Math" panose="02040503050406030204" pitchFamily="18" charset="0"/>
                      </a:rPr>
                      <m:t>𝒂</m:t>
                    </m:r>
                    <m:r>
                      <a:rPr lang="en-US" sz="2400" b="1" i="1" smtClean="0">
                        <a:solidFill>
                          <a:srgbClr val="595959"/>
                        </a:solidFill>
                        <a:latin typeface="Cambria Math" panose="02040503050406030204" pitchFamily="18" charset="0"/>
                      </a:rPr>
                      <m:t> </m:t>
                    </m:r>
                  </m:oMath>
                </a14:m>
                <a:r>
                  <a:rPr lang="en-US" sz="2400" dirty="0">
                    <a:solidFill>
                      <a:srgbClr val="595959"/>
                    </a:solidFill>
                    <a:latin typeface="+mj-lt"/>
                  </a:rPr>
                  <a:t>and </a:t>
                </a:r>
                <a14:m>
                  <m:oMath xmlns:m="http://schemas.openxmlformats.org/officeDocument/2006/math">
                    <m:r>
                      <a:rPr lang="en-US" sz="2400" b="1" i="1" smtClean="0">
                        <a:solidFill>
                          <a:srgbClr val="595959"/>
                        </a:solidFill>
                        <a:latin typeface="Cambria Math" panose="02040503050406030204" pitchFamily="18" charset="0"/>
                      </a:rPr>
                      <m:t>𝒆</m:t>
                    </m:r>
                    <m:r>
                      <a:rPr lang="en-US" sz="2400" b="0" i="1" smtClean="0">
                        <a:solidFill>
                          <a:srgbClr val="595959"/>
                        </a:solidFill>
                        <a:latin typeface="Cambria Math" panose="02040503050406030204" pitchFamily="18" charset="0"/>
                      </a:rPr>
                      <m:t> </m:t>
                    </m:r>
                  </m:oMath>
                </a14:m>
                <a:r>
                  <a:rPr lang="en-US" sz="2400" dirty="0">
                    <a:solidFill>
                      <a:srgbClr val="595959"/>
                    </a:solidFill>
                    <a:latin typeface="+mj-lt"/>
                  </a:rPr>
                  <a:t>are vertically opposite</a:t>
                </a:r>
              </a:p>
            </p:txBody>
          </p:sp>
        </mc:Choice>
        <mc:Fallback xmlns="">
          <p:sp>
            <p:nvSpPr>
              <p:cNvPr id="43" name="Rectangle: Rounded Corners 42">
                <a:extLst>
                  <a:ext uri="{FF2B5EF4-FFF2-40B4-BE49-F238E27FC236}">
                    <a16:creationId xmlns:a16="http://schemas.microsoft.com/office/drawing/2014/main" id="{524044E5-FEC3-497D-98D2-1E56DF05FAC2}"/>
                  </a:ext>
                </a:extLst>
              </p:cNvPr>
              <p:cNvSpPr>
                <a:spLocks noRot="1" noChangeAspect="1" noMove="1" noResize="1" noEditPoints="1" noAdjustHandles="1" noChangeArrowheads="1" noChangeShapeType="1" noTextEdit="1"/>
              </p:cNvSpPr>
              <p:nvPr/>
            </p:nvSpPr>
            <p:spPr>
              <a:xfrm>
                <a:off x="6785502" y="4927092"/>
                <a:ext cx="4831080" cy="749808"/>
              </a:xfrm>
              <a:prstGeom prst="roundRect">
                <a:avLst>
                  <a:gd name="adj" fmla="val 50000"/>
                </a:avLst>
              </a:prstGeom>
              <a:blipFill>
                <a:blip r:embed="rId9"/>
                <a:stretch>
                  <a:fillRect/>
                </a:stretch>
              </a:blipFill>
              <a:ln w="12700">
                <a:solidFill>
                  <a:schemeClr val="tx1">
                    <a:lumMod val="65000"/>
                    <a:lumOff val="35000"/>
                  </a:schemeClr>
                </a:solidFill>
              </a:ln>
            </p:spPr>
            <p:txBody>
              <a:bodyPr/>
              <a:lstStyle/>
              <a:p>
                <a:r>
                  <a:rPr lang="fr-FR">
                    <a:noFill/>
                  </a:rPr>
                  <a:t> </a:t>
                </a:r>
              </a:p>
            </p:txBody>
          </p:sp>
        </mc:Fallback>
      </mc:AlternateContent>
      <p:sp>
        <p:nvSpPr>
          <p:cNvPr id="15" name="Subtitle 2">
            <a:extLst>
              <a:ext uri="{FF2B5EF4-FFF2-40B4-BE49-F238E27FC236}">
                <a16:creationId xmlns:a16="http://schemas.microsoft.com/office/drawing/2014/main" id="{CC704934-0DDA-48C3-92FF-F273CFA7237B}"/>
              </a:ext>
            </a:extLst>
          </p:cNvPr>
          <p:cNvSpPr txBox="1">
            <a:spLocks/>
          </p:cNvSpPr>
          <p:nvPr/>
        </p:nvSpPr>
        <p:spPr>
          <a:xfrm flipH="1">
            <a:off x="4146252" y="3113571"/>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solidFill>
                  <a:srgbClr val="74C274"/>
                </a:solidFill>
              </a:rPr>
              <a:t>a</a:t>
            </a:r>
          </a:p>
        </p:txBody>
      </p:sp>
      <p:sp>
        <p:nvSpPr>
          <p:cNvPr id="16" name="Subtitle 2">
            <a:extLst>
              <a:ext uri="{FF2B5EF4-FFF2-40B4-BE49-F238E27FC236}">
                <a16:creationId xmlns:a16="http://schemas.microsoft.com/office/drawing/2014/main" id="{491C48D6-27CF-40D1-8EC4-6EBF5EB542F0}"/>
              </a:ext>
            </a:extLst>
          </p:cNvPr>
          <p:cNvSpPr txBox="1">
            <a:spLocks/>
          </p:cNvSpPr>
          <p:nvPr/>
        </p:nvSpPr>
        <p:spPr>
          <a:xfrm flipH="1">
            <a:off x="3513665" y="3921840"/>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solidFill>
                  <a:srgbClr val="74C274"/>
                </a:solidFill>
              </a:rPr>
              <a:t>f</a:t>
            </a:r>
          </a:p>
        </p:txBody>
      </p:sp>
      <p:sp>
        <p:nvSpPr>
          <p:cNvPr id="17" name="Rectangle 16">
            <a:extLst>
              <a:ext uri="{FF2B5EF4-FFF2-40B4-BE49-F238E27FC236}">
                <a16:creationId xmlns:a16="http://schemas.microsoft.com/office/drawing/2014/main" id="{52C6E417-975B-4FFC-A601-0A6077DBF514}"/>
              </a:ext>
            </a:extLst>
          </p:cNvPr>
          <p:cNvSpPr/>
          <p:nvPr/>
        </p:nvSpPr>
        <p:spPr>
          <a:xfrm>
            <a:off x="3633535" y="3791814"/>
            <a:ext cx="365760" cy="365760"/>
          </a:xfrm>
          <a:prstGeom prst="rect">
            <a:avLst/>
          </a:prstGeom>
          <a:solidFill>
            <a:srgbClr val="E7B7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CA0149BA-5386-4383-BA89-3616EFAC6C8A}"/>
              </a:ext>
            </a:extLst>
          </p:cNvPr>
          <p:cNvSpPr/>
          <p:nvPr/>
        </p:nvSpPr>
        <p:spPr>
          <a:xfrm>
            <a:off x="3659116" y="3543395"/>
            <a:ext cx="487136" cy="223370"/>
          </a:xfrm>
          <a:custGeom>
            <a:avLst/>
            <a:gdLst>
              <a:gd name="connsiteX0" fmla="*/ 596900 w 596900"/>
              <a:gd name="connsiteY0" fmla="*/ 469900 h 673100"/>
              <a:gd name="connsiteX1" fmla="*/ 0 w 596900"/>
              <a:gd name="connsiteY1" fmla="*/ 0 h 673100"/>
              <a:gd name="connsiteX2" fmla="*/ 241300 w 596900"/>
              <a:gd name="connsiteY2" fmla="*/ 673100 h 673100"/>
              <a:gd name="connsiteX3" fmla="*/ 596900 w 596900"/>
              <a:gd name="connsiteY3" fmla="*/ 469900 h 673100"/>
              <a:gd name="connsiteX0" fmla="*/ 596900 w 596900"/>
              <a:gd name="connsiteY0" fmla="*/ 469900 h 673100"/>
              <a:gd name="connsiteX1" fmla="*/ 0 w 596900"/>
              <a:gd name="connsiteY1" fmla="*/ 0 h 673100"/>
              <a:gd name="connsiteX2" fmla="*/ 252384 w 596900"/>
              <a:gd name="connsiteY2" fmla="*/ 673100 h 673100"/>
              <a:gd name="connsiteX3" fmla="*/ 596900 w 596900"/>
              <a:gd name="connsiteY3" fmla="*/ 469900 h 673100"/>
              <a:gd name="connsiteX0" fmla="*/ 602441 w 602441"/>
              <a:gd name="connsiteY0" fmla="*/ 450503 h 673100"/>
              <a:gd name="connsiteX1" fmla="*/ 0 w 602441"/>
              <a:gd name="connsiteY1" fmla="*/ 0 h 673100"/>
              <a:gd name="connsiteX2" fmla="*/ 252384 w 602441"/>
              <a:gd name="connsiteY2" fmla="*/ 673100 h 673100"/>
              <a:gd name="connsiteX3" fmla="*/ 602441 w 602441"/>
              <a:gd name="connsiteY3" fmla="*/ 450503 h 673100"/>
              <a:gd name="connsiteX0" fmla="*/ 880886 w 880886"/>
              <a:gd name="connsiteY0" fmla="*/ 0 h 690110"/>
              <a:gd name="connsiteX1" fmla="*/ 0 w 880886"/>
              <a:gd name="connsiteY1" fmla="*/ 17010 h 690110"/>
              <a:gd name="connsiteX2" fmla="*/ 252384 w 880886"/>
              <a:gd name="connsiteY2" fmla="*/ 690110 h 690110"/>
              <a:gd name="connsiteX3" fmla="*/ 880886 w 880886"/>
              <a:gd name="connsiteY3" fmla="*/ 0 h 690110"/>
              <a:gd name="connsiteX0" fmla="*/ 880886 w 880886"/>
              <a:gd name="connsiteY0" fmla="*/ 0 h 401352"/>
              <a:gd name="connsiteX1" fmla="*/ 0 w 880886"/>
              <a:gd name="connsiteY1" fmla="*/ 17010 h 401352"/>
              <a:gd name="connsiteX2" fmla="*/ 527391 w 880886"/>
              <a:gd name="connsiteY2" fmla="*/ 401352 h 401352"/>
              <a:gd name="connsiteX3" fmla="*/ 880886 w 880886"/>
              <a:gd name="connsiteY3" fmla="*/ 0 h 401352"/>
              <a:gd name="connsiteX0" fmla="*/ 867698 w 867698"/>
              <a:gd name="connsiteY0" fmla="*/ 574 h 384342"/>
              <a:gd name="connsiteX1" fmla="*/ 0 w 867698"/>
              <a:gd name="connsiteY1" fmla="*/ 0 h 384342"/>
              <a:gd name="connsiteX2" fmla="*/ 527391 w 867698"/>
              <a:gd name="connsiteY2" fmla="*/ 384342 h 384342"/>
              <a:gd name="connsiteX3" fmla="*/ 867698 w 867698"/>
              <a:gd name="connsiteY3" fmla="*/ 574 h 384342"/>
              <a:gd name="connsiteX0" fmla="*/ 867698 w 867698"/>
              <a:gd name="connsiteY0" fmla="*/ 574 h 384342"/>
              <a:gd name="connsiteX1" fmla="*/ 0 w 867698"/>
              <a:gd name="connsiteY1" fmla="*/ 0 h 384342"/>
              <a:gd name="connsiteX2" fmla="*/ 531787 w 867698"/>
              <a:gd name="connsiteY2" fmla="*/ 384342 h 384342"/>
              <a:gd name="connsiteX3" fmla="*/ 867698 w 867698"/>
              <a:gd name="connsiteY3" fmla="*/ 574 h 384342"/>
              <a:gd name="connsiteX0" fmla="*/ 872094 w 872094"/>
              <a:gd name="connsiteY0" fmla="*/ 4970 h 384342"/>
              <a:gd name="connsiteX1" fmla="*/ 0 w 872094"/>
              <a:gd name="connsiteY1" fmla="*/ 0 h 384342"/>
              <a:gd name="connsiteX2" fmla="*/ 531787 w 872094"/>
              <a:gd name="connsiteY2" fmla="*/ 384342 h 384342"/>
              <a:gd name="connsiteX3" fmla="*/ 872094 w 872094"/>
              <a:gd name="connsiteY3" fmla="*/ 4970 h 384342"/>
              <a:gd name="connsiteX0" fmla="*/ 863302 w 863302"/>
              <a:gd name="connsiteY0" fmla="*/ 574 h 379946"/>
              <a:gd name="connsiteX1" fmla="*/ 0 w 863302"/>
              <a:gd name="connsiteY1" fmla="*/ 0 h 379946"/>
              <a:gd name="connsiteX2" fmla="*/ 522995 w 863302"/>
              <a:gd name="connsiteY2" fmla="*/ 379946 h 379946"/>
              <a:gd name="connsiteX3" fmla="*/ 863302 w 863302"/>
              <a:gd name="connsiteY3" fmla="*/ 574 h 379946"/>
              <a:gd name="connsiteX0" fmla="*/ 845717 w 845717"/>
              <a:gd name="connsiteY0" fmla="*/ 0 h 388164"/>
              <a:gd name="connsiteX1" fmla="*/ 0 w 845717"/>
              <a:gd name="connsiteY1" fmla="*/ 8218 h 388164"/>
              <a:gd name="connsiteX2" fmla="*/ 522995 w 845717"/>
              <a:gd name="connsiteY2" fmla="*/ 388164 h 388164"/>
              <a:gd name="connsiteX3" fmla="*/ 845717 w 845717"/>
              <a:gd name="connsiteY3" fmla="*/ 0 h 388164"/>
              <a:gd name="connsiteX0" fmla="*/ 802687 w 802687"/>
              <a:gd name="connsiteY0" fmla="*/ 0 h 388164"/>
              <a:gd name="connsiteX1" fmla="*/ 0 w 802687"/>
              <a:gd name="connsiteY1" fmla="*/ 366806 h 388164"/>
              <a:gd name="connsiteX2" fmla="*/ 479965 w 802687"/>
              <a:gd name="connsiteY2" fmla="*/ 388164 h 388164"/>
              <a:gd name="connsiteX3" fmla="*/ 802687 w 802687"/>
              <a:gd name="connsiteY3" fmla="*/ 0 h 388164"/>
              <a:gd name="connsiteX0" fmla="*/ 802687 w 802687"/>
              <a:gd name="connsiteY0" fmla="*/ 0 h 366806"/>
              <a:gd name="connsiteX1" fmla="*/ 0 w 802687"/>
              <a:gd name="connsiteY1" fmla="*/ 366806 h 366806"/>
              <a:gd name="connsiteX2" fmla="*/ 487136 w 802687"/>
              <a:gd name="connsiteY2" fmla="*/ 363063 h 366806"/>
              <a:gd name="connsiteX3" fmla="*/ 802687 w 802687"/>
              <a:gd name="connsiteY3" fmla="*/ 0 h 366806"/>
              <a:gd name="connsiteX0" fmla="*/ 379553 w 487136"/>
              <a:gd name="connsiteY0" fmla="*/ 0 h 223370"/>
              <a:gd name="connsiteX1" fmla="*/ 0 w 487136"/>
              <a:gd name="connsiteY1" fmla="*/ 223370 h 223370"/>
              <a:gd name="connsiteX2" fmla="*/ 487136 w 487136"/>
              <a:gd name="connsiteY2" fmla="*/ 219627 h 223370"/>
              <a:gd name="connsiteX3" fmla="*/ 379553 w 487136"/>
              <a:gd name="connsiteY3" fmla="*/ 0 h 223370"/>
            </a:gdLst>
            <a:ahLst/>
            <a:cxnLst>
              <a:cxn ang="0">
                <a:pos x="connsiteX0" y="connsiteY0"/>
              </a:cxn>
              <a:cxn ang="0">
                <a:pos x="connsiteX1" y="connsiteY1"/>
              </a:cxn>
              <a:cxn ang="0">
                <a:pos x="connsiteX2" y="connsiteY2"/>
              </a:cxn>
              <a:cxn ang="0">
                <a:pos x="connsiteX3" y="connsiteY3"/>
              </a:cxn>
            </a:cxnLst>
            <a:rect l="l" t="t" r="r" b="b"/>
            <a:pathLst>
              <a:path w="487136" h="223370">
                <a:moveTo>
                  <a:pt x="379553" y="0"/>
                </a:moveTo>
                <a:lnTo>
                  <a:pt x="0" y="223370"/>
                </a:lnTo>
                <a:lnTo>
                  <a:pt x="487136" y="219627"/>
                </a:lnTo>
                <a:lnTo>
                  <a:pt x="379553" y="0"/>
                </a:lnTo>
                <a:close/>
              </a:path>
            </a:pathLst>
          </a:custGeom>
          <a:solidFill>
            <a:srgbClr val="59B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oogle Shape;222;p10">
            <a:extLst>
              <a:ext uri="{FF2B5EF4-FFF2-40B4-BE49-F238E27FC236}">
                <a16:creationId xmlns:a16="http://schemas.microsoft.com/office/drawing/2014/main" id="{1EC469CF-1345-40BC-8234-1B24421EC53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sz="3200" dirty="0">
                <a:latin typeface="+mn-lt"/>
                <a:ea typeface="Times New Roman" panose="02020603050405020304" pitchFamily="18" charset="0"/>
                <a:cs typeface="Calibri" panose="020F0502020204030204" pitchFamily="34" charset="0"/>
              </a:rPr>
              <a:t> </a:t>
            </a:r>
            <a:r>
              <a:rPr lang="en-US" dirty="0"/>
              <a:t>Which statement is correct about these pairs of angles?</a:t>
            </a:r>
            <a:endParaRPr lang="en-GB" dirty="0">
              <a:sym typeface="Comic Sans MS"/>
            </a:endParaRPr>
          </a:p>
        </p:txBody>
      </p:sp>
    </p:spTree>
    <p:custDataLst>
      <p:tags r:id="rId1"/>
    </p:custDataLst>
    <p:extLst>
      <p:ext uri="{BB962C8B-B14F-4D97-AF65-F5344CB8AC3E}">
        <p14:creationId xmlns:p14="http://schemas.microsoft.com/office/powerpoint/2010/main" val="115822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7" presetClass="emph" presetSubtype="2" fill="hold" nodeType="clickEffect">
                                  <p:stCondLst>
                                    <p:cond delay="0"/>
                                  </p:stCondLst>
                                  <p:childTnLst>
                                    <p:animClr clrSpc="rgb" dir="cw">
                                      <p:cBhvr>
                                        <p:cTn id="26" dur="500" fill="hold"/>
                                        <p:tgtEl>
                                          <p:spTgt spid="42"/>
                                        </p:tgtEl>
                                        <p:attrNameLst>
                                          <p:attrName>stroke.color</p:attrName>
                                        </p:attrNameLst>
                                      </p:cBhvr>
                                      <p:to>
                                        <a:srgbClr val="FFFFFF"/>
                                      </p:to>
                                    </p:animClr>
                                    <p:set>
                                      <p:cBhvr>
                                        <p:cTn id="27" dur="500" fill="hold"/>
                                        <p:tgtEl>
                                          <p:spTgt spid="42"/>
                                        </p:tgtEl>
                                        <p:attrNameLst>
                                          <p:attrName>stroke.on</p:attrName>
                                        </p:attrNameLst>
                                      </p:cBhvr>
                                      <p:to>
                                        <p:strVal val="true"/>
                                      </p:to>
                                    </p:set>
                                  </p:childTnLst>
                                </p:cTn>
                              </p:par>
                              <p:par>
                                <p:cTn id="28" presetID="1" presetClass="emph" presetSubtype="2" fill="hold" nodeType="withEffect">
                                  <p:stCondLst>
                                    <p:cond delay="0"/>
                                  </p:stCondLst>
                                  <p:childTnLst>
                                    <p:animClr clrSpc="rgb" dir="cw">
                                      <p:cBhvr>
                                        <p:cTn id="29" dur="500" fill="hold"/>
                                        <p:tgtEl>
                                          <p:spTgt spid="42"/>
                                        </p:tgtEl>
                                        <p:attrNameLst>
                                          <p:attrName>fillcolor</p:attrName>
                                        </p:attrNameLst>
                                      </p:cBhvr>
                                      <p:to>
                                        <a:srgbClr val="74C274"/>
                                      </p:to>
                                    </p:animClr>
                                    <p:set>
                                      <p:cBhvr>
                                        <p:cTn id="30" dur="500" fill="hold"/>
                                        <p:tgtEl>
                                          <p:spTgt spid="42"/>
                                        </p:tgtEl>
                                        <p:attrNameLst>
                                          <p:attrName>fill.type</p:attrName>
                                        </p:attrNameLst>
                                      </p:cBhvr>
                                      <p:to>
                                        <p:strVal val="solid"/>
                                      </p:to>
                                    </p:set>
                                    <p:set>
                                      <p:cBhvr>
                                        <p:cTn id="31" dur="500" fill="hold"/>
                                        <p:tgtEl>
                                          <p:spTgt spid="42"/>
                                        </p:tgtEl>
                                        <p:attrNameLst>
                                          <p:attrName>fill.on</p:attrName>
                                        </p:attrNameLst>
                                      </p:cBhvr>
                                      <p:to>
                                        <p:strVal val="true"/>
                                      </p:to>
                                    </p:set>
                                  </p:childTnLst>
                                </p:cTn>
                              </p:par>
                              <p:par>
                                <p:cTn id="32" presetID="3" presetClass="emph" presetSubtype="2" fill="hold" grpId="0" nodeType="withEffect">
                                  <p:stCondLst>
                                    <p:cond delay="0"/>
                                  </p:stCondLst>
                                  <p:childTnLst>
                                    <p:animClr clrSpc="rgb" dir="cw">
                                      <p:cBhvr override="childStyle">
                                        <p:cTn id="33" dur="500" fill="hold"/>
                                        <p:tgtEl>
                                          <p:spTgt spid="42"/>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p:bldP spid="16" grpId="0"/>
      <p:bldP spid="17" grpId="0" animBg="1"/>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36FEB90C-3AA9-4D27-807C-F05557114DB8}"/>
                  </a:ext>
                </a:extLst>
              </p:cNvPr>
              <p:cNvSpPr/>
              <p:nvPr/>
            </p:nvSpPr>
            <p:spPr>
              <a:xfrm>
                <a:off x="8367330" y="2108235"/>
                <a:ext cx="3200400" cy="749808"/>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acc>
                      <m:accPr>
                        <m:chr m:val="̂"/>
                        <m:ctrlPr>
                          <a:rPr lang="en-US" sz="2400" i="1">
                            <a:solidFill>
                              <a:srgbClr val="595959"/>
                            </a:solidFill>
                            <a:latin typeface="Cambria Math" panose="02040503050406030204" pitchFamily="18" charset="0"/>
                          </a:rPr>
                        </m:ctrlPr>
                      </m:accPr>
                      <m:e>
                        <m:r>
                          <a:rPr lang="en-US" sz="2400">
                            <a:solidFill>
                              <a:srgbClr val="595959"/>
                            </a:solidFill>
                            <a:latin typeface="Cambria Math" panose="02040503050406030204" pitchFamily="18" charset="0"/>
                          </a:rPr>
                          <m:t>𝒎𝑶𝒏</m:t>
                        </m:r>
                      </m:e>
                    </m:acc>
                  </m:oMath>
                </a14:m>
                <a:r>
                  <a:rPr lang="en-US" sz="2400" dirty="0">
                    <a:solidFill>
                      <a:srgbClr val="595959"/>
                    </a:solidFill>
                    <a:latin typeface="+mj-lt"/>
                  </a:rPr>
                  <a:t> and </a:t>
                </a:r>
                <a14:m>
                  <m:oMath xmlns:m="http://schemas.openxmlformats.org/officeDocument/2006/math">
                    <m:acc>
                      <m:accPr>
                        <m:chr m:val="̂"/>
                        <m:ctrlPr>
                          <a:rPr lang="en-US" sz="2400" i="1">
                            <a:solidFill>
                              <a:srgbClr val="595959"/>
                            </a:solidFill>
                            <a:latin typeface="Cambria Math" panose="02040503050406030204" pitchFamily="18" charset="0"/>
                          </a:rPr>
                        </m:ctrlPr>
                      </m:accPr>
                      <m:e>
                        <m:r>
                          <a:rPr lang="en-US" sz="2400">
                            <a:solidFill>
                              <a:srgbClr val="595959"/>
                            </a:solidFill>
                            <a:latin typeface="Cambria Math" panose="02040503050406030204" pitchFamily="18" charset="0"/>
                          </a:rPr>
                          <m:t>𝒎𝑶𝒑</m:t>
                        </m:r>
                      </m:e>
                    </m:acc>
                  </m:oMath>
                </a14:m>
                <a:r>
                  <a:rPr lang="en-US" sz="2400" dirty="0">
                    <a:solidFill>
                      <a:srgbClr val="595959"/>
                    </a:solidFill>
                    <a:latin typeface="+mj-lt"/>
                  </a:rPr>
                  <a:t> </a:t>
                </a:r>
              </a:p>
            </p:txBody>
          </p:sp>
        </mc:Choice>
        <mc:Fallback xmlns="">
          <p:sp>
            <p:nvSpPr>
              <p:cNvPr id="25" name="Rectangle: Rounded Corners 24">
                <a:extLst>
                  <a:ext uri="{FF2B5EF4-FFF2-40B4-BE49-F238E27FC236}">
                    <a16:creationId xmlns:a16="http://schemas.microsoft.com/office/drawing/2014/main" id="{36FEB90C-3AA9-4D27-807C-F05557114DB8}"/>
                  </a:ext>
                </a:extLst>
              </p:cNvPr>
              <p:cNvSpPr>
                <a:spLocks noRot="1" noChangeAspect="1" noMove="1" noResize="1" noEditPoints="1" noAdjustHandles="1" noChangeArrowheads="1" noChangeShapeType="1" noTextEdit="1"/>
              </p:cNvSpPr>
              <p:nvPr/>
            </p:nvSpPr>
            <p:spPr>
              <a:xfrm>
                <a:off x="8367330" y="2108235"/>
                <a:ext cx="3200400" cy="749808"/>
              </a:xfrm>
              <a:prstGeom prst="roundRect">
                <a:avLst>
                  <a:gd name="adj" fmla="val 50000"/>
                </a:avLst>
              </a:prstGeom>
              <a:blipFill>
                <a:blip r:embed="rId4"/>
                <a:stretch>
                  <a:fillRect r="-34535"/>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Rounded Corners 32">
                <a:extLst>
                  <a:ext uri="{FF2B5EF4-FFF2-40B4-BE49-F238E27FC236}">
                    <a16:creationId xmlns:a16="http://schemas.microsoft.com/office/drawing/2014/main" id="{C700A263-231E-4BA5-A1C8-86D1CE971516}"/>
                  </a:ext>
                </a:extLst>
              </p:cNvPr>
              <p:cNvSpPr/>
              <p:nvPr/>
            </p:nvSpPr>
            <p:spPr>
              <a:xfrm>
                <a:off x="8367330" y="3038710"/>
                <a:ext cx="3200400" cy="749808"/>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acc>
                      <m:accPr>
                        <m:chr m:val="̂"/>
                        <m:ctrlPr>
                          <a:rPr lang="en-US" sz="2400" i="1">
                            <a:solidFill>
                              <a:srgbClr val="595959"/>
                            </a:solidFill>
                            <a:latin typeface="Cambria Math" panose="02040503050406030204" pitchFamily="18" charset="0"/>
                          </a:rPr>
                        </m:ctrlPr>
                      </m:accPr>
                      <m:e>
                        <m:r>
                          <a:rPr lang="en-US" sz="2400">
                            <a:solidFill>
                              <a:srgbClr val="595959"/>
                            </a:solidFill>
                            <a:latin typeface="Cambria Math" panose="02040503050406030204" pitchFamily="18" charset="0"/>
                          </a:rPr>
                          <m:t>𝒏𝑶𝒑</m:t>
                        </m:r>
                      </m:e>
                    </m:acc>
                  </m:oMath>
                </a14:m>
                <a:r>
                  <a:rPr lang="en-US" sz="2400" dirty="0">
                    <a:solidFill>
                      <a:srgbClr val="595959"/>
                    </a:solidFill>
                    <a:latin typeface="+mj-lt"/>
                  </a:rPr>
                  <a:t> and </a:t>
                </a:r>
                <a14:m>
                  <m:oMath xmlns:m="http://schemas.openxmlformats.org/officeDocument/2006/math">
                    <m:acc>
                      <m:accPr>
                        <m:chr m:val="̂"/>
                        <m:ctrlPr>
                          <a:rPr lang="en-US" sz="2400" i="1">
                            <a:solidFill>
                              <a:srgbClr val="595959"/>
                            </a:solidFill>
                            <a:latin typeface="Cambria Math" panose="02040503050406030204" pitchFamily="18" charset="0"/>
                          </a:rPr>
                        </m:ctrlPr>
                      </m:accPr>
                      <m:e>
                        <m:r>
                          <a:rPr lang="en-US" sz="2400">
                            <a:solidFill>
                              <a:srgbClr val="595959"/>
                            </a:solidFill>
                            <a:latin typeface="Cambria Math" panose="02040503050406030204" pitchFamily="18" charset="0"/>
                          </a:rPr>
                          <m:t>𝒑𝑶𝒙</m:t>
                        </m:r>
                      </m:e>
                    </m:acc>
                  </m:oMath>
                </a14:m>
                <a:r>
                  <a:rPr lang="en-US" sz="2400" dirty="0">
                    <a:solidFill>
                      <a:srgbClr val="595959"/>
                    </a:solidFill>
                    <a:latin typeface="+mj-lt"/>
                  </a:rPr>
                  <a:t> </a:t>
                </a:r>
              </a:p>
            </p:txBody>
          </p:sp>
        </mc:Choice>
        <mc:Fallback xmlns="">
          <p:sp>
            <p:nvSpPr>
              <p:cNvPr id="33" name="Rectangle: Rounded Corners 32">
                <a:extLst>
                  <a:ext uri="{FF2B5EF4-FFF2-40B4-BE49-F238E27FC236}">
                    <a16:creationId xmlns:a16="http://schemas.microsoft.com/office/drawing/2014/main" id="{C700A263-231E-4BA5-A1C8-86D1CE971516}"/>
                  </a:ext>
                </a:extLst>
              </p:cNvPr>
              <p:cNvSpPr>
                <a:spLocks noRot="1" noChangeAspect="1" noMove="1" noResize="1" noEditPoints="1" noAdjustHandles="1" noChangeArrowheads="1" noChangeShapeType="1" noTextEdit="1"/>
              </p:cNvSpPr>
              <p:nvPr/>
            </p:nvSpPr>
            <p:spPr>
              <a:xfrm>
                <a:off x="8367330" y="3038710"/>
                <a:ext cx="3200400" cy="749808"/>
              </a:xfrm>
              <a:prstGeom prst="roundRect">
                <a:avLst>
                  <a:gd name="adj" fmla="val 50000"/>
                </a:avLst>
              </a:prstGeom>
              <a:blipFill>
                <a:blip r:embed="rId5"/>
                <a:stretch>
                  <a:fillRect r="-33017"/>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Rounded Corners 35">
                <a:extLst>
                  <a:ext uri="{FF2B5EF4-FFF2-40B4-BE49-F238E27FC236}">
                    <a16:creationId xmlns:a16="http://schemas.microsoft.com/office/drawing/2014/main" id="{9CF63DC7-0C28-44C2-9D98-7A9660DFD08D}"/>
                  </a:ext>
                </a:extLst>
              </p:cNvPr>
              <p:cNvSpPr/>
              <p:nvPr/>
            </p:nvSpPr>
            <p:spPr>
              <a:xfrm>
                <a:off x="8367330" y="3969185"/>
                <a:ext cx="3200400" cy="749808"/>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acc>
                      <m:accPr>
                        <m:chr m:val="̂"/>
                        <m:ctrlPr>
                          <a:rPr lang="en-US" sz="2400" i="1">
                            <a:solidFill>
                              <a:srgbClr val="595959"/>
                            </a:solidFill>
                            <a:latin typeface="Cambria Math" panose="02040503050406030204" pitchFamily="18" charset="0"/>
                          </a:rPr>
                        </m:ctrlPr>
                      </m:accPr>
                      <m:e>
                        <m:r>
                          <a:rPr lang="en-US" sz="2400">
                            <a:solidFill>
                              <a:srgbClr val="595959"/>
                            </a:solidFill>
                            <a:latin typeface="Cambria Math" panose="02040503050406030204" pitchFamily="18" charset="0"/>
                          </a:rPr>
                          <m:t>𝒎𝑶𝒑</m:t>
                        </m:r>
                      </m:e>
                    </m:acc>
                  </m:oMath>
                </a14:m>
                <a:r>
                  <a:rPr lang="en-US" sz="2400" dirty="0">
                    <a:solidFill>
                      <a:srgbClr val="595959"/>
                    </a:solidFill>
                    <a:latin typeface="+mj-lt"/>
                  </a:rPr>
                  <a:t> and </a:t>
                </a:r>
                <a14:m>
                  <m:oMath xmlns:m="http://schemas.openxmlformats.org/officeDocument/2006/math">
                    <m:acc>
                      <m:accPr>
                        <m:chr m:val="̂"/>
                        <m:ctrlPr>
                          <a:rPr lang="en-US" sz="2400" i="1">
                            <a:solidFill>
                              <a:srgbClr val="595959"/>
                            </a:solidFill>
                            <a:latin typeface="Cambria Math" panose="02040503050406030204" pitchFamily="18" charset="0"/>
                          </a:rPr>
                        </m:ctrlPr>
                      </m:accPr>
                      <m:e>
                        <m:r>
                          <a:rPr lang="en-US" sz="2400">
                            <a:solidFill>
                              <a:srgbClr val="595959"/>
                            </a:solidFill>
                            <a:latin typeface="Cambria Math" panose="02040503050406030204" pitchFamily="18" charset="0"/>
                          </a:rPr>
                          <m:t>𝒏𝑶𝒙</m:t>
                        </m:r>
                      </m:e>
                    </m:acc>
                  </m:oMath>
                </a14:m>
                <a:endParaRPr lang="en-US" sz="2400" dirty="0">
                  <a:solidFill>
                    <a:srgbClr val="595959"/>
                  </a:solidFill>
                  <a:latin typeface="+mj-lt"/>
                </a:endParaRPr>
              </a:p>
            </p:txBody>
          </p:sp>
        </mc:Choice>
        <mc:Fallback xmlns="">
          <p:sp>
            <p:nvSpPr>
              <p:cNvPr id="36" name="Rectangle: Rounded Corners 35">
                <a:extLst>
                  <a:ext uri="{FF2B5EF4-FFF2-40B4-BE49-F238E27FC236}">
                    <a16:creationId xmlns:a16="http://schemas.microsoft.com/office/drawing/2014/main" id="{9CF63DC7-0C28-44C2-9D98-7A9660DFD08D}"/>
                  </a:ext>
                </a:extLst>
              </p:cNvPr>
              <p:cNvSpPr>
                <a:spLocks noRot="1" noChangeAspect="1" noMove="1" noResize="1" noEditPoints="1" noAdjustHandles="1" noChangeArrowheads="1" noChangeShapeType="1" noTextEdit="1"/>
              </p:cNvSpPr>
              <p:nvPr/>
            </p:nvSpPr>
            <p:spPr>
              <a:xfrm>
                <a:off x="8367330" y="3969185"/>
                <a:ext cx="3200400" cy="749808"/>
              </a:xfrm>
              <a:prstGeom prst="roundRect">
                <a:avLst>
                  <a:gd name="adj" fmla="val 50000"/>
                </a:avLst>
              </a:prstGeom>
              <a:blipFill>
                <a:blip r:embed="rId6"/>
                <a:stretch>
                  <a:fillRect r="-34535"/>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Rectangle: Rounded Corners 38">
                <a:extLst>
                  <a:ext uri="{FF2B5EF4-FFF2-40B4-BE49-F238E27FC236}">
                    <a16:creationId xmlns:a16="http://schemas.microsoft.com/office/drawing/2014/main" id="{7C125C09-02F1-4E01-B295-9ECECB2ABBF6}"/>
                  </a:ext>
                </a:extLst>
              </p:cNvPr>
              <p:cNvSpPr/>
              <p:nvPr/>
            </p:nvSpPr>
            <p:spPr>
              <a:xfrm>
                <a:off x="8367330" y="4899660"/>
                <a:ext cx="3200400" cy="749808"/>
              </a:xfrm>
              <a:prstGeom prst="roundRect">
                <a:avLst>
                  <a:gd name="adj" fmla="val 50000"/>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acc>
                      <m:accPr>
                        <m:chr m:val="̂"/>
                        <m:ctrlPr>
                          <a:rPr lang="en-US" sz="2400" i="1">
                            <a:solidFill>
                              <a:srgbClr val="595959"/>
                            </a:solidFill>
                            <a:latin typeface="Cambria Math" panose="02040503050406030204" pitchFamily="18" charset="0"/>
                          </a:rPr>
                        </m:ctrlPr>
                      </m:accPr>
                      <m:e>
                        <m:r>
                          <a:rPr lang="en-US" sz="2400">
                            <a:solidFill>
                              <a:srgbClr val="595959"/>
                            </a:solidFill>
                            <a:latin typeface="Cambria Math" panose="02040503050406030204" pitchFamily="18" charset="0"/>
                          </a:rPr>
                          <m:t>𝒎𝑶𝒏</m:t>
                        </m:r>
                      </m:e>
                    </m:acc>
                  </m:oMath>
                </a14:m>
                <a:r>
                  <a:rPr lang="en-US" sz="2400" dirty="0">
                    <a:solidFill>
                      <a:srgbClr val="595959"/>
                    </a:solidFill>
                    <a:latin typeface="+mj-lt"/>
                  </a:rPr>
                  <a:t> and </a:t>
                </a:r>
                <a14:m>
                  <m:oMath xmlns:m="http://schemas.openxmlformats.org/officeDocument/2006/math">
                    <m:acc>
                      <m:accPr>
                        <m:chr m:val="̂"/>
                        <m:ctrlPr>
                          <a:rPr lang="en-US" sz="2400" i="1">
                            <a:solidFill>
                              <a:srgbClr val="595959"/>
                            </a:solidFill>
                            <a:latin typeface="Cambria Math" panose="02040503050406030204" pitchFamily="18" charset="0"/>
                          </a:rPr>
                        </m:ctrlPr>
                      </m:accPr>
                      <m:e>
                        <m:r>
                          <a:rPr lang="en-US" sz="2400">
                            <a:solidFill>
                              <a:srgbClr val="595959"/>
                            </a:solidFill>
                            <a:latin typeface="Cambria Math" panose="02040503050406030204" pitchFamily="18" charset="0"/>
                          </a:rPr>
                          <m:t>𝒑𝑶𝒙</m:t>
                        </m:r>
                      </m:e>
                    </m:acc>
                  </m:oMath>
                </a14:m>
                <a:endParaRPr lang="en-US" sz="2400" dirty="0">
                  <a:solidFill>
                    <a:srgbClr val="595959"/>
                  </a:solidFill>
                  <a:latin typeface="+mj-lt"/>
                </a:endParaRPr>
              </a:p>
            </p:txBody>
          </p:sp>
        </mc:Choice>
        <mc:Fallback xmlns="">
          <p:sp>
            <p:nvSpPr>
              <p:cNvPr id="39" name="Rectangle: Rounded Corners 38">
                <a:extLst>
                  <a:ext uri="{FF2B5EF4-FFF2-40B4-BE49-F238E27FC236}">
                    <a16:creationId xmlns:a16="http://schemas.microsoft.com/office/drawing/2014/main" id="{7C125C09-02F1-4E01-B295-9ECECB2ABBF6}"/>
                  </a:ext>
                </a:extLst>
              </p:cNvPr>
              <p:cNvSpPr>
                <a:spLocks noRot="1" noChangeAspect="1" noMove="1" noResize="1" noEditPoints="1" noAdjustHandles="1" noChangeArrowheads="1" noChangeShapeType="1" noTextEdit="1"/>
              </p:cNvSpPr>
              <p:nvPr/>
            </p:nvSpPr>
            <p:spPr>
              <a:xfrm>
                <a:off x="8367330" y="4899660"/>
                <a:ext cx="3200400" cy="749808"/>
              </a:xfrm>
              <a:prstGeom prst="roundRect">
                <a:avLst>
                  <a:gd name="adj" fmla="val 50000"/>
                </a:avLst>
              </a:prstGeom>
              <a:blipFill>
                <a:blip r:embed="rId7"/>
                <a:stretch>
                  <a:fillRect r="-34535"/>
                </a:stretch>
              </a:blipFill>
              <a:ln w="12700">
                <a:solidFill>
                  <a:schemeClr val="tx1">
                    <a:lumMod val="65000"/>
                    <a:lumOff val="35000"/>
                  </a:schemeClr>
                </a:solidFill>
              </a:ln>
            </p:spPr>
            <p:txBody>
              <a:bodyPr/>
              <a:lstStyle/>
              <a:p>
                <a:r>
                  <a:rPr lang="en-US">
                    <a:noFill/>
                  </a:rPr>
                  <a:t> </a:t>
                </a:r>
              </a:p>
            </p:txBody>
          </p:sp>
        </mc:Fallback>
      </mc:AlternateContent>
      <p:pic>
        <p:nvPicPr>
          <p:cNvPr id="3" name="Graphic 2">
            <a:extLst>
              <a:ext uri="{FF2B5EF4-FFF2-40B4-BE49-F238E27FC236}">
                <a16:creationId xmlns:a16="http://schemas.microsoft.com/office/drawing/2014/main" id="{4368C0CC-E009-4E8E-924A-D0E5D0903883}"/>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l="17688" t="29189" r="18887" b="28649"/>
          <a:stretch/>
        </p:blipFill>
        <p:spPr>
          <a:xfrm>
            <a:off x="744653" y="1411759"/>
            <a:ext cx="6314303" cy="2891482"/>
          </a:xfrm>
          <a:prstGeom prst="rect">
            <a:avLst/>
          </a:prstGeom>
        </p:spPr>
      </p:pic>
      <p:sp>
        <p:nvSpPr>
          <p:cNvPr id="21" name="Subtitle 2">
            <a:extLst>
              <a:ext uri="{FF2B5EF4-FFF2-40B4-BE49-F238E27FC236}">
                <a16:creationId xmlns:a16="http://schemas.microsoft.com/office/drawing/2014/main" id="{89F7C964-C17B-4947-82DD-094BD59293B9}"/>
              </a:ext>
            </a:extLst>
          </p:cNvPr>
          <p:cNvSpPr txBox="1">
            <a:spLocks/>
          </p:cNvSpPr>
          <p:nvPr/>
        </p:nvSpPr>
        <p:spPr>
          <a:xfrm>
            <a:off x="0" y="3496818"/>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x</a:t>
            </a:r>
          </a:p>
        </p:txBody>
      </p:sp>
      <p:sp>
        <p:nvSpPr>
          <p:cNvPr id="22" name="Subtitle 2">
            <a:extLst>
              <a:ext uri="{FF2B5EF4-FFF2-40B4-BE49-F238E27FC236}">
                <a16:creationId xmlns:a16="http://schemas.microsoft.com/office/drawing/2014/main" id="{338DC85D-685E-4B25-84D0-3A44CB73791A}"/>
              </a:ext>
            </a:extLst>
          </p:cNvPr>
          <p:cNvSpPr txBox="1">
            <a:spLocks/>
          </p:cNvSpPr>
          <p:nvPr/>
        </p:nvSpPr>
        <p:spPr>
          <a:xfrm>
            <a:off x="2847019" y="3541929"/>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O</a:t>
            </a:r>
          </a:p>
        </p:txBody>
      </p:sp>
      <p:sp>
        <p:nvSpPr>
          <p:cNvPr id="23" name="Subtitle 2">
            <a:extLst>
              <a:ext uri="{FF2B5EF4-FFF2-40B4-BE49-F238E27FC236}">
                <a16:creationId xmlns:a16="http://schemas.microsoft.com/office/drawing/2014/main" id="{A52B62C3-CA3C-4182-A044-C6E62DBB91C1}"/>
              </a:ext>
            </a:extLst>
          </p:cNvPr>
          <p:cNvSpPr txBox="1">
            <a:spLocks/>
          </p:cNvSpPr>
          <p:nvPr/>
        </p:nvSpPr>
        <p:spPr>
          <a:xfrm>
            <a:off x="6251066" y="3571581"/>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m</a:t>
            </a:r>
          </a:p>
        </p:txBody>
      </p:sp>
      <p:sp>
        <p:nvSpPr>
          <p:cNvPr id="27" name="Subtitle 2">
            <a:extLst>
              <a:ext uri="{FF2B5EF4-FFF2-40B4-BE49-F238E27FC236}">
                <a16:creationId xmlns:a16="http://schemas.microsoft.com/office/drawing/2014/main" id="{7EA34C6C-3715-4C79-96C8-3F6804291B41}"/>
              </a:ext>
            </a:extLst>
          </p:cNvPr>
          <p:cNvSpPr txBox="1">
            <a:spLocks/>
          </p:cNvSpPr>
          <p:nvPr/>
        </p:nvSpPr>
        <p:spPr>
          <a:xfrm>
            <a:off x="4696237" y="2065871"/>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n</a:t>
            </a:r>
          </a:p>
        </p:txBody>
      </p:sp>
      <p:sp>
        <p:nvSpPr>
          <p:cNvPr id="28" name="Subtitle 2">
            <a:extLst>
              <a:ext uri="{FF2B5EF4-FFF2-40B4-BE49-F238E27FC236}">
                <a16:creationId xmlns:a16="http://schemas.microsoft.com/office/drawing/2014/main" id="{E7E8A05B-5CAB-429D-9ECA-EC4B6FCEE979}"/>
              </a:ext>
            </a:extLst>
          </p:cNvPr>
          <p:cNvSpPr txBox="1">
            <a:spLocks/>
          </p:cNvSpPr>
          <p:nvPr/>
        </p:nvSpPr>
        <p:spPr>
          <a:xfrm>
            <a:off x="2053027" y="1311010"/>
            <a:ext cx="1615779" cy="939670"/>
          </a:xfrm>
          <a:prstGeom prst="rect">
            <a:avLst/>
          </a:prstGeom>
          <a:noFill/>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p</a:t>
            </a:r>
          </a:p>
        </p:txBody>
      </p:sp>
      <p:sp>
        <p:nvSpPr>
          <p:cNvPr id="14" name="Freeform: Shape 13">
            <a:extLst>
              <a:ext uri="{FF2B5EF4-FFF2-40B4-BE49-F238E27FC236}">
                <a16:creationId xmlns:a16="http://schemas.microsoft.com/office/drawing/2014/main" id="{F047845D-E418-4D31-B1C0-42BC402BC992}"/>
              </a:ext>
            </a:extLst>
          </p:cNvPr>
          <p:cNvSpPr/>
          <p:nvPr/>
        </p:nvSpPr>
        <p:spPr>
          <a:xfrm>
            <a:off x="3339358" y="2296971"/>
            <a:ext cx="1212365" cy="1275555"/>
          </a:xfrm>
          <a:custGeom>
            <a:avLst/>
            <a:gdLst>
              <a:gd name="connsiteX0" fmla="*/ 0 w 1104900"/>
              <a:gd name="connsiteY0" fmla="*/ 12700 h 660400"/>
              <a:gd name="connsiteX1" fmla="*/ 850900 w 1104900"/>
              <a:gd name="connsiteY1" fmla="*/ 0 h 660400"/>
              <a:gd name="connsiteX2" fmla="*/ 1104900 w 1104900"/>
              <a:gd name="connsiteY2" fmla="*/ 660400 h 660400"/>
              <a:gd name="connsiteX3" fmla="*/ 0 w 1104900"/>
              <a:gd name="connsiteY3" fmla="*/ 12700 h 660400"/>
              <a:gd name="connsiteX0" fmla="*/ 0 w 1104900"/>
              <a:gd name="connsiteY0" fmla="*/ 0 h 647700"/>
              <a:gd name="connsiteX1" fmla="*/ 837711 w 1104900"/>
              <a:gd name="connsiteY1" fmla="*/ 488 h 647700"/>
              <a:gd name="connsiteX2" fmla="*/ 1104900 w 1104900"/>
              <a:gd name="connsiteY2" fmla="*/ 647700 h 647700"/>
              <a:gd name="connsiteX3" fmla="*/ 0 w 1104900"/>
              <a:gd name="connsiteY3" fmla="*/ 0 h 647700"/>
              <a:gd name="connsiteX0" fmla="*/ 0 w 1091712"/>
              <a:gd name="connsiteY0" fmla="*/ 3909 h 647212"/>
              <a:gd name="connsiteX1" fmla="*/ 824523 w 1091712"/>
              <a:gd name="connsiteY1" fmla="*/ 0 h 647212"/>
              <a:gd name="connsiteX2" fmla="*/ 1091712 w 1091712"/>
              <a:gd name="connsiteY2" fmla="*/ 647212 h 647212"/>
              <a:gd name="connsiteX3" fmla="*/ 0 w 1091712"/>
              <a:gd name="connsiteY3" fmla="*/ 3909 h 647212"/>
              <a:gd name="connsiteX0" fmla="*/ 0 w 1091712"/>
              <a:gd name="connsiteY0" fmla="*/ 12701 h 656004"/>
              <a:gd name="connsiteX1" fmla="*/ 833316 w 1091712"/>
              <a:gd name="connsiteY1" fmla="*/ 0 h 656004"/>
              <a:gd name="connsiteX2" fmla="*/ 1091712 w 1091712"/>
              <a:gd name="connsiteY2" fmla="*/ 656004 h 656004"/>
              <a:gd name="connsiteX3" fmla="*/ 0 w 1091712"/>
              <a:gd name="connsiteY3" fmla="*/ 12701 h 656004"/>
              <a:gd name="connsiteX0" fmla="*/ 0 w 1206012"/>
              <a:gd name="connsiteY0" fmla="*/ 12701 h 1294507"/>
              <a:gd name="connsiteX1" fmla="*/ 833316 w 1206012"/>
              <a:gd name="connsiteY1" fmla="*/ 0 h 1294507"/>
              <a:gd name="connsiteX2" fmla="*/ 1206012 w 1206012"/>
              <a:gd name="connsiteY2" fmla="*/ 1294507 h 1294507"/>
              <a:gd name="connsiteX3" fmla="*/ 0 w 1206012"/>
              <a:gd name="connsiteY3" fmla="*/ 12701 h 1294507"/>
              <a:gd name="connsiteX0" fmla="*/ 0 w 1854134"/>
              <a:gd name="connsiteY0" fmla="*/ 0 h 1281806"/>
              <a:gd name="connsiteX1" fmla="*/ 1854134 w 1854134"/>
              <a:gd name="connsiteY1" fmla="*/ 716454 h 1281806"/>
              <a:gd name="connsiteX2" fmla="*/ 1206012 w 1854134"/>
              <a:gd name="connsiteY2" fmla="*/ 1281806 h 1281806"/>
              <a:gd name="connsiteX3" fmla="*/ 0 w 1854134"/>
              <a:gd name="connsiteY3" fmla="*/ 0 h 1281806"/>
              <a:gd name="connsiteX0" fmla="*/ 240475 w 648122"/>
              <a:gd name="connsiteY0" fmla="*/ 0 h 741837"/>
              <a:gd name="connsiteX1" fmla="*/ 648122 w 648122"/>
              <a:gd name="connsiteY1" fmla="*/ 176485 h 741837"/>
              <a:gd name="connsiteX2" fmla="*/ 0 w 648122"/>
              <a:gd name="connsiteY2" fmla="*/ 741837 h 741837"/>
              <a:gd name="connsiteX3" fmla="*/ 240475 w 648122"/>
              <a:gd name="connsiteY3" fmla="*/ 0 h 741837"/>
              <a:gd name="connsiteX0" fmla="*/ 236534 w 648122"/>
              <a:gd name="connsiteY0" fmla="*/ 0 h 741837"/>
              <a:gd name="connsiteX1" fmla="*/ 648122 w 648122"/>
              <a:gd name="connsiteY1" fmla="*/ 176485 h 741837"/>
              <a:gd name="connsiteX2" fmla="*/ 0 w 648122"/>
              <a:gd name="connsiteY2" fmla="*/ 741837 h 741837"/>
              <a:gd name="connsiteX3" fmla="*/ 236534 w 648122"/>
              <a:gd name="connsiteY3" fmla="*/ 0 h 741837"/>
              <a:gd name="connsiteX0" fmla="*/ 248358 w 659946"/>
              <a:gd name="connsiteY0" fmla="*/ 0 h 761544"/>
              <a:gd name="connsiteX1" fmla="*/ 659946 w 659946"/>
              <a:gd name="connsiteY1" fmla="*/ 176485 h 761544"/>
              <a:gd name="connsiteX2" fmla="*/ 0 w 659946"/>
              <a:gd name="connsiteY2" fmla="*/ 761544 h 761544"/>
              <a:gd name="connsiteX3" fmla="*/ 248358 w 659946"/>
              <a:gd name="connsiteY3" fmla="*/ 0 h 761544"/>
              <a:gd name="connsiteX0" fmla="*/ 0 w 411588"/>
              <a:gd name="connsiteY0" fmla="*/ 0 h 1329662"/>
              <a:gd name="connsiteX1" fmla="*/ 411588 w 411588"/>
              <a:gd name="connsiteY1" fmla="*/ 176485 h 1329662"/>
              <a:gd name="connsiteX2" fmla="*/ 368456 w 411588"/>
              <a:gd name="connsiteY2" fmla="*/ 1329662 h 1329662"/>
              <a:gd name="connsiteX3" fmla="*/ 0 w 411588"/>
              <a:gd name="connsiteY3" fmla="*/ 0 h 1329662"/>
              <a:gd name="connsiteX0" fmla="*/ 0 w 1217775"/>
              <a:gd name="connsiteY0" fmla="*/ 0 h 1329662"/>
              <a:gd name="connsiteX1" fmla="*/ 1217775 w 1217775"/>
              <a:gd name="connsiteY1" fmla="*/ 614748 h 1329662"/>
              <a:gd name="connsiteX2" fmla="*/ 368456 w 1217775"/>
              <a:gd name="connsiteY2" fmla="*/ 1329662 h 1329662"/>
              <a:gd name="connsiteX3" fmla="*/ 0 w 1217775"/>
              <a:gd name="connsiteY3" fmla="*/ 0 h 1329662"/>
              <a:gd name="connsiteX0" fmla="*/ 0 w 1217775"/>
              <a:gd name="connsiteY0" fmla="*/ 0 h 1329662"/>
              <a:gd name="connsiteX1" fmla="*/ 1217775 w 1217775"/>
              <a:gd name="connsiteY1" fmla="*/ 614748 h 1329662"/>
              <a:gd name="connsiteX2" fmla="*/ 384687 w 1217775"/>
              <a:gd name="connsiteY2" fmla="*/ 1329662 h 1329662"/>
              <a:gd name="connsiteX3" fmla="*/ 0 w 1217775"/>
              <a:gd name="connsiteY3" fmla="*/ 0 h 1329662"/>
              <a:gd name="connsiteX0" fmla="*/ 0 w 1212365"/>
              <a:gd name="connsiteY0" fmla="*/ 0 h 1232270"/>
              <a:gd name="connsiteX1" fmla="*/ 1212365 w 1212365"/>
              <a:gd name="connsiteY1" fmla="*/ 517356 h 1232270"/>
              <a:gd name="connsiteX2" fmla="*/ 379277 w 1212365"/>
              <a:gd name="connsiteY2" fmla="*/ 1232270 h 1232270"/>
              <a:gd name="connsiteX3" fmla="*/ 0 w 1212365"/>
              <a:gd name="connsiteY3" fmla="*/ 0 h 1232270"/>
              <a:gd name="connsiteX0" fmla="*/ 0 w 1212365"/>
              <a:gd name="connsiteY0" fmla="*/ 0 h 1275555"/>
              <a:gd name="connsiteX1" fmla="*/ 1212365 w 1212365"/>
              <a:gd name="connsiteY1" fmla="*/ 560641 h 1275555"/>
              <a:gd name="connsiteX2" fmla="*/ 379277 w 1212365"/>
              <a:gd name="connsiteY2" fmla="*/ 1275555 h 1275555"/>
              <a:gd name="connsiteX3" fmla="*/ 0 w 1212365"/>
              <a:gd name="connsiteY3" fmla="*/ 0 h 1275555"/>
            </a:gdLst>
            <a:ahLst/>
            <a:cxnLst>
              <a:cxn ang="0">
                <a:pos x="connsiteX0" y="connsiteY0"/>
              </a:cxn>
              <a:cxn ang="0">
                <a:pos x="connsiteX1" y="connsiteY1"/>
              </a:cxn>
              <a:cxn ang="0">
                <a:pos x="connsiteX2" y="connsiteY2"/>
              </a:cxn>
              <a:cxn ang="0">
                <a:pos x="connsiteX3" y="connsiteY3"/>
              </a:cxn>
            </a:cxnLst>
            <a:rect l="l" t="t" r="r" b="b"/>
            <a:pathLst>
              <a:path w="1212365" h="1275555">
                <a:moveTo>
                  <a:pt x="0" y="0"/>
                </a:moveTo>
                <a:lnTo>
                  <a:pt x="1212365" y="560641"/>
                </a:lnTo>
                <a:lnTo>
                  <a:pt x="379277" y="1275555"/>
                </a:lnTo>
                <a:lnTo>
                  <a:pt x="0" y="0"/>
                </a:lnTo>
                <a:close/>
              </a:path>
            </a:pathLst>
          </a:custGeom>
          <a:solidFill>
            <a:srgbClr val="59B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291C30AC-E44F-4D7D-A852-636AEBBC4436}"/>
              </a:ext>
            </a:extLst>
          </p:cNvPr>
          <p:cNvSpPr/>
          <p:nvPr/>
        </p:nvSpPr>
        <p:spPr>
          <a:xfrm>
            <a:off x="1637701" y="2301041"/>
            <a:ext cx="2019205" cy="1284949"/>
          </a:xfrm>
          <a:custGeom>
            <a:avLst/>
            <a:gdLst>
              <a:gd name="connsiteX0" fmla="*/ 596900 w 596900"/>
              <a:gd name="connsiteY0" fmla="*/ 469900 h 673100"/>
              <a:gd name="connsiteX1" fmla="*/ 0 w 596900"/>
              <a:gd name="connsiteY1" fmla="*/ 0 h 673100"/>
              <a:gd name="connsiteX2" fmla="*/ 241300 w 596900"/>
              <a:gd name="connsiteY2" fmla="*/ 673100 h 673100"/>
              <a:gd name="connsiteX3" fmla="*/ 596900 w 596900"/>
              <a:gd name="connsiteY3" fmla="*/ 469900 h 673100"/>
              <a:gd name="connsiteX0" fmla="*/ 596900 w 596900"/>
              <a:gd name="connsiteY0" fmla="*/ 469900 h 673100"/>
              <a:gd name="connsiteX1" fmla="*/ 0 w 596900"/>
              <a:gd name="connsiteY1" fmla="*/ 0 h 673100"/>
              <a:gd name="connsiteX2" fmla="*/ 252384 w 596900"/>
              <a:gd name="connsiteY2" fmla="*/ 673100 h 673100"/>
              <a:gd name="connsiteX3" fmla="*/ 596900 w 596900"/>
              <a:gd name="connsiteY3" fmla="*/ 469900 h 673100"/>
              <a:gd name="connsiteX0" fmla="*/ 602441 w 602441"/>
              <a:gd name="connsiteY0" fmla="*/ 450503 h 673100"/>
              <a:gd name="connsiteX1" fmla="*/ 0 w 602441"/>
              <a:gd name="connsiteY1" fmla="*/ 0 h 673100"/>
              <a:gd name="connsiteX2" fmla="*/ 252384 w 602441"/>
              <a:gd name="connsiteY2" fmla="*/ 673100 h 673100"/>
              <a:gd name="connsiteX3" fmla="*/ 602441 w 602441"/>
              <a:gd name="connsiteY3" fmla="*/ 450503 h 673100"/>
              <a:gd name="connsiteX0" fmla="*/ 589252 w 589252"/>
              <a:gd name="connsiteY0" fmla="*/ 468088 h 673100"/>
              <a:gd name="connsiteX1" fmla="*/ 0 w 589252"/>
              <a:gd name="connsiteY1" fmla="*/ 0 h 673100"/>
              <a:gd name="connsiteX2" fmla="*/ 252384 w 589252"/>
              <a:gd name="connsiteY2" fmla="*/ 673100 h 673100"/>
              <a:gd name="connsiteX3" fmla="*/ 589252 w 589252"/>
              <a:gd name="connsiteY3" fmla="*/ 468088 h 673100"/>
              <a:gd name="connsiteX0" fmla="*/ 611233 w 611233"/>
              <a:gd name="connsiteY0" fmla="*/ 468088 h 673100"/>
              <a:gd name="connsiteX1" fmla="*/ 0 w 611233"/>
              <a:gd name="connsiteY1" fmla="*/ 0 h 673100"/>
              <a:gd name="connsiteX2" fmla="*/ 252384 w 611233"/>
              <a:gd name="connsiteY2" fmla="*/ 673100 h 673100"/>
              <a:gd name="connsiteX3" fmla="*/ 611233 w 611233"/>
              <a:gd name="connsiteY3" fmla="*/ 468088 h 673100"/>
              <a:gd name="connsiteX0" fmla="*/ 611233 w 611233"/>
              <a:gd name="connsiteY0" fmla="*/ 468088 h 673100"/>
              <a:gd name="connsiteX1" fmla="*/ 0 w 611233"/>
              <a:gd name="connsiteY1" fmla="*/ 0 h 673100"/>
              <a:gd name="connsiteX2" fmla="*/ 261176 w 611233"/>
              <a:gd name="connsiteY2" fmla="*/ 673100 h 673100"/>
              <a:gd name="connsiteX3" fmla="*/ 611233 w 611233"/>
              <a:gd name="connsiteY3" fmla="*/ 468088 h 673100"/>
              <a:gd name="connsiteX0" fmla="*/ 598044 w 598044"/>
              <a:gd name="connsiteY0" fmla="*/ 437315 h 642327"/>
              <a:gd name="connsiteX1" fmla="*/ 0 w 598044"/>
              <a:gd name="connsiteY1" fmla="*/ 0 h 642327"/>
              <a:gd name="connsiteX2" fmla="*/ 247987 w 598044"/>
              <a:gd name="connsiteY2" fmla="*/ 642327 h 642327"/>
              <a:gd name="connsiteX3" fmla="*/ 598044 w 598044"/>
              <a:gd name="connsiteY3" fmla="*/ 437315 h 642327"/>
              <a:gd name="connsiteX0" fmla="*/ 1567623 w 1567623"/>
              <a:gd name="connsiteY0" fmla="*/ 0 h 224836"/>
              <a:gd name="connsiteX1" fmla="*/ 0 w 1567623"/>
              <a:gd name="connsiteY1" fmla="*/ 224836 h 224836"/>
              <a:gd name="connsiteX2" fmla="*/ 1217566 w 1567623"/>
              <a:gd name="connsiteY2" fmla="*/ 205012 h 224836"/>
              <a:gd name="connsiteX3" fmla="*/ 1567623 w 1567623"/>
              <a:gd name="connsiteY3" fmla="*/ 0 h 224836"/>
              <a:gd name="connsiteX0" fmla="*/ 1567623 w 1567623"/>
              <a:gd name="connsiteY0" fmla="*/ 0 h 224836"/>
              <a:gd name="connsiteX1" fmla="*/ 0 w 1567623"/>
              <a:gd name="connsiteY1" fmla="*/ 224836 h 224836"/>
              <a:gd name="connsiteX2" fmla="*/ 1142680 w 1567623"/>
              <a:gd name="connsiteY2" fmla="*/ 23709 h 224836"/>
              <a:gd name="connsiteX3" fmla="*/ 1567623 w 1567623"/>
              <a:gd name="connsiteY3" fmla="*/ 0 h 224836"/>
              <a:gd name="connsiteX0" fmla="*/ 645340 w 1142680"/>
              <a:gd name="connsiteY0" fmla="*/ 0 h 571677"/>
              <a:gd name="connsiteX1" fmla="*/ 0 w 1142680"/>
              <a:gd name="connsiteY1" fmla="*/ 571677 h 571677"/>
              <a:gd name="connsiteX2" fmla="*/ 1142680 w 1142680"/>
              <a:gd name="connsiteY2" fmla="*/ 370550 h 571677"/>
              <a:gd name="connsiteX3" fmla="*/ 645340 w 1142680"/>
              <a:gd name="connsiteY3" fmla="*/ 0 h 571677"/>
              <a:gd name="connsiteX0" fmla="*/ 645340 w 2668483"/>
              <a:gd name="connsiteY0" fmla="*/ 0 h 1555482"/>
              <a:gd name="connsiteX1" fmla="*/ 0 w 2668483"/>
              <a:gd name="connsiteY1" fmla="*/ 571677 h 1555482"/>
              <a:gd name="connsiteX2" fmla="*/ 2668483 w 2668483"/>
              <a:gd name="connsiteY2" fmla="*/ 1555482 h 1555482"/>
              <a:gd name="connsiteX3" fmla="*/ 645340 w 2668483"/>
              <a:gd name="connsiteY3" fmla="*/ 0 h 1555482"/>
              <a:gd name="connsiteX0" fmla="*/ 2257714 w 2668483"/>
              <a:gd name="connsiteY0" fmla="*/ 0 h 1339056"/>
              <a:gd name="connsiteX1" fmla="*/ 0 w 2668483"/>
              <a:gd name="connsiteY1" fmla="*/ 355251 h 1339056"/>
              <a:gd name="connsiteX2" fmla="*/ 2668483 w 2668483"/>
              <a:gd name="connsiteY2" fmla="*/ 1339056 h 1339056"/>
              <a:gd name="connsiteX3" fmla="*/ 2257714 w 2668483"/>
              <a:gd name="connsiteY3" fmla="*/ 0 h 1339056"/>
              <a:gd name="connsiteX0" fmla="*/ 1619257 w 2030026"/>
              <a:gd name="connsiteY0" fmla="*/ 0 h 1339056"/>
              <a:gd name="connsiteX1" fmla="*/ 0 w 2030026"/>
              <a:gd name="connsiteY1" fmla="*/ 1307525 h 1339056"/>
              <a:gd name="connsiteX2" fmla="*/ 2030026 w 2030026"/>
              <a:gd name="connsiteY2" fmla="*/ 1339056 h 1339056"/>
              <a:gd name="connsiteX3" fmla="*/ 1619257 w 2030026"/>
              <a:gd name="connsiteY3" fmla="*/ 0 h 1339056"/>
              <a:gd name="connsiteX0" fmla="*/ 1619257 w 2019205"/>
              <a:gd name="connsiteY0" fmla="*/ 0 h 1322824"/>
              <a:gd name="connsiteX1" fmla="*/ 0 w 2019205"/>
              <a:gd name="connsiteY1" fmla="*/ 1307525 h 1322824"/>
              <a:gd name="connsiteX2" fmla="*/ 2019205 w 2019205"/>
              <a:gd name="connsiteY2" fmla="*/ 1322824 h 1322824"/>
              <a:gd name="connsiteX3" fmla="*/ 1619257 w 2019205"/>
              <a:gd name="connsiteY3" fmla="*/ 0 h 1322824"/>
              <a:gd name="connsiteX0" fmla="*/ 1651721 w 2019205"/>
              <a:gd name="connsiteY0" fmla="*/ 0 h 1284949"/>
              <a:gd name="connsiteX1" fmla="*/ 0 w 2019205"/>
              <a:gd name="connsiteY1" fmla="*/ 1269650 h 1284949"/>
              <a:gd name="connsiteX2" fmla="*/ 2019205 w 2019205"/>
              <a:gd name="connsiteY2" fmla="*/ 1284949 h 1284949"/>
              <a:gd name="connsiteX3" fmla="*/ 1651721 w 2019205"/>
              <a:gd name="connsiteY3" fmla="*/ 0 h 1284949"/>
            </a:gdLst>
            <a:ahLst/>
            <a:cxnLst>
              <a:cxn ang="0">
                <a:pos x="connsiteX0" y="connsiteY0"/>
              </a:cxn>
              <a:cxn ang="0">
                <a:pos x="connsiteX1" y="connsiteY1"/>
              </a:cxn>
              <a:cxn ang="0">
                <a:pos x="connsiteX2" y="connsiteY2"/>
              </a:cxn>
              <a:cxn ang="0">
                <a:pos x="connsiteX3" y="connsiteY3"/>
              </a:cxn>
            </a:cxnLst>
            <a:rect l="l" t="t" r="r" b="b"/>
            <a:pathLst>
              <a:path w="2019205" h="1284949">
                <a:moveTo>
                  <a:pt x="1651721" y="0"/>
                </a:moveTo>
                <a:lnTo>
                  <a:pt x="0" y="1269650"/>
                </a:lnTo>
                <a:lnTo>
                  <a:pt x="2019205" y="1284949"/>
                </a:lnTo>
                <a:lnTo>
                  <a:pt x="1651721" y="0"/>
                </a:lnTo>
                <a:close/>
              </a:path>
            </a:pathLst>
          </a:custGeom>
          <a:solidFill>
            <a:srgbClr val="E7B7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B71F80C8-4D35-4D6D-9E0C-995D4BF736C3}"/>
              </a:ext>
            </a:extLst>
          </p:cNvPr>
          <p:cNvCxnSpPr>
            <a:cxnSpLocks/>
            <a:stCxn id="22" idx="0"/>
          </p:cNvCxnSpPr>
          <p:nvPr/>
        </p:nvCxnSpPr>
        <p:spPr>
          <a:xfrm flipH="1" flipV="1">
            <a:off x="3098861" y="1575379"/>
            <a:ext cx="556048" cy="1966550"/>
          </a:xfrm>
          <a:prstGeom prst="line">
            <a:avLst/>
          </a:prstGeom>
          <a:ln w="38100">
            <a:solidFill>
              <a:srgbClr val="74C274"/>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8" name="Google Shape;222;p10">
            <a:extLst>
              <a:ext uri="{FF2B5EF4-FFF2-40B4-BE49-F238E27FC236}">
                <a16:creationId xmlns:a16="http://schemas.microsoft.com/office/drawing/2014/main" id="{0DFF3BAB-2220-442F-8055-7BA6F9720BB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US">
                <a:latin typeface="+mn-lt"/>
                <a:ea typeface="Times New Roman" panose="02020603050405020304" pitchFamily="18" charset="0"/>
                <a:cs typeface="Calibri" panose="020F0502020204030204" pitchFamily="34" charset="0"/>
              </a:rPr>
              <a:t>Which </a:t>
            </a:r>
            <a:r>
              <a:rPr lang="en-US" dirty="0">
                <a:latin typeface="+mn-lt"/>
                <a:ea typeface="Times New Roman" panose="02020603050405020304" pitchFamily="18" charset="0"/>
                <a:cs typeface="Calibri" panose="020F0502020204030204" pitchFamily="34" charset="0"/>
              </a:rPr>
              <a:t>of the following pairs of angles are adjacent?</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1DCEE1B-223B-42F4-99DB-D0BCA1126513}"/>
                  </a:ext>
                </a:extLst>
              </p:cNvPr>
              <p:cNvSpPr txBox="1"/>
              <p:nvPr/>
            </p:nvSpPr>
            <p:spPr>
              <a:xfrm>
                <a:off x="84789" y="4166430"/>
                <a:ext cx="7504732" cy="2138662"/>
              </a:xfrm>
              <a:prstGeom prst="rect">
                <a:avLst/>
              </a:prstGeom>
              <a:noFill/>
            </p:spPr>
            <p:txBody>
              <a:bodyPr wrap="square">
                <a:spAutoFit/>
              </a:bodyPr>
              <a:lstStyle>
                <a:defPPr marR="0" lvl="0" algn="l" rtl="0">
                  <a:lnSpc>
                    <a:spcPct val="100000"/>
                  </a:lnSpc>
                  <a:spcBef>
                    <a:spcPts val="0"/>
                  </a:spcBef>
                  <a:spcAft>
                    <a:spcPts val="0"/>
                  </a:spcAft>
                  <a:defRPr/>
                </a:defPPr>
                <a:lvl1pPr marL="457200">
                  <a:defRPr sz="2400" b="1">
                    <a:solidFill>
                      <a:schemeClr val="tx1">
                        <a:lumMod val="65000"/>
                        <a:lumOff val="35000"/>
                      </a:schemeClr>
                    </a:solidFill>
                    <a:latin typeface="+mn-lt"/>
                    <a:cs typeface="Calibri" panose="020F0502020204030204" pitchFamily="34" charset="0"/>
                  </a:defRPr>
                </a:lvl1pPr>
              </a:lstStyle>
              <a:p>
                <a:pPr>
                  <a:lnSpc>
                    <a:spcPct val="120000"/>
                  </a:lnSpc>
                </a:pPr>
                <a:r>
                  <a:rPr lang="en-US" sz="2800" dirty="0"/>
                  <a:t>Angles </a:t>
                </a:r>
                <a14:m>
                  <m:oMath xmlns:m="http://schemas.openxmlformats.org/officeDocument/2006/math">
                    <m:acc>
                      <m:accPr>
                        <m:chr m:val="̂"/>
                        <m:ctrlPr>
                          <a:rPr lang="en-US" sz="2800" i="1">
                            <a:latin typeface="Cambria Math" panose="02040503050406030204" pitchFamily="18" charset="0"/>
                          </a:rPr>
                        </m:ctrlPr>
                      </m:accPr>
                      <m:e>
                        <m:r>
                          <a:rPr lang="en-US" sz="2800">
                            <a:latin typeface="Cambria Math" panose="02040503050406030204" pitchFamily="18" charset="0"/>
                          </a:rPr>
                          <m:t>𝒏𝑶𝒑</m:t>
                        </m:r>
                      </m:e>
                    </m:acc>
                  </m:oMath>
                </a14:m>
                <a:r>
                  <a:rPr lang="en-US" sz="2800" dirty="0"/>
                  <a:t> and </a:t>
                </a:r>
                <a14:m>
                  <m:oMath xmlns:m="http://schemas.openxmlformats.org/officeDocument/2006/math">
                    <m:acc>
                      <m:accPr>
                        <m:chr m:val="̂"/>
                        <m:ctrlPr>
                          <a:rPr lang="en-US" sz="2800" i="1">
                            <a:latin typeface="Cambria Math" panose="02040503050406030204" pitchFamily="18" charset="0"/>
                          </a:rPr>
                        </m:ctrlPr>
                      </m:accPr>
                      <m:e>
                        <m:r>
                          <a:rPr lang="en-US" sz="2800">
                            <a:latin typeface="Cambria Math" panose="02040503050406030204" pitchFamily="18" charset="0"/>
                          </a:rPr>
                          <m:t>𝒑𝑶𝒙</m:t>
                        </m:r>
                      </m:e>
                    </m:acc>
                    <m:r>
                      <a:rPr lang="en-US" sz="2800">
                        <a:latin typeface="Cambria Math" panose="02040503050406030204" pitchFamily="18" charset="0"/>
                      </a:rPr>
                      <m:t> </m:t>
                    </m:r>
                  </m:oMath>
                </a14:m>
                <a:r>
                  <a:rPr lang="en-US" sz="2800" dirty="0"/>
                  <a:t>have the same vertex O, a common side [Op) and they lie on either part of their common side.</a:t>
                </a:r>
              </a:p>
            </p:txBody>
          </p:sp>
        </mc:Choice>
        <mc:Fallback xmlns="">
          <p:sp>
            <p:nvSpPr>
              <p:cNvPr id="19" name="TextBox 18">
                <a:extLst>
                  <a:ext uri="{FF2B5EF4-FFF2-40B4-BE49-F238E27FC236}">
                    <a16:creationId xmlns:a16="http://schemas.microsoft.com/office/drawing/2014/main" id="{71DCEE1B-223B-42F4-99DB-D0BCA1126513}"/>
                  </a:ext>
                </a:extLst>
              </p:cNvPr>
              <p:cNvSpPr txBox="1">
                <a:spLocks noRot="1" noChangeAspect="1" noMove="1" noResize="1" noEditPoints="1" noAdjustHandles="1" noChangeArrowheads="1" noChangeShapeType="1" noTextEdit="1"/>
              </p:cNvSpPr>
              <p:nvPr/>
            </p:nvSpPr>
            <p:spPr>
              <a:xfrm>
                <a:off x="84789" y="4166430"/>
                <a:ext cx="7504732" cy="2138662"/>
              </a:xfrm>
              <a:prstGeom prst="rect">
                <a:avLst/>
              </a:prstGeom>
              <a:blipFill>
                <a:blip r:embed="rId10"/>
                <a:stretch>
                  <a:fillRect b="-712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166015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7" presetClass="emph" presetSubtype="2" fill="hold" nodeType="clickEffect">
                                  <p:stCondLst>
                                    <p:cond delay="0"/>
                                  </p:stCondLst>
                                  <p:childTnLst>
                                    <p:animClr clrSpc="rgb" dir="cw">
                                      <p:cBhvr>
                                        <p:cTn id="21" dur="500" fill="hold"/>
                                        <p:tgtEl>
                                          <p:spTgt spid="33"/>
                                        </p:tgtEl>
                                        <p:attrNameLst>
                                          <p:attrName>stroke.color</p:attrName>
                                        </p:attrNameLst>
                                      </p:cBhvr>
                                      <p:to>
                                        <a:srgbClr val="FFFFFF"/>
                                      </p:to>
                                    </p:animClr>
                                    <p:set>
                                      <p:cBhvr>
                                        <p:cTn id="22" dur="500" fill="hold"/>
                                        <p:tgtEl>
                                          <p:spTgt spid="33"/>
                                        </p:tgtEl>
                                        <p:attrNameLst>
                                          <p:attrName>stroke.on</p:attrName>
                                        </p:attrNameLst>
                                      </p:cBhvr>
                                      <p:to>
                                        <p:strVal val="true"/>
                                      </p:to>
                                    </p:set>
                                  </p:childTnLst>
                                </p:cTn>
                              </p:par>
                              <p:par>
                                <p:cTn id="23" presetID="1" presetClass="emph" presetSubtype="2" fill="hold" nodeType="withEffect">
                                  <p:stCondLst>
                                    <p:cond delay="0"/>
                                  </p:stCondLst>
                                  <p:childTnLst>
                                    <p:animClr clrSpc="rgb" dir="cw">
                                      <p:cBhvr>
                                        <p:cTn id="24" dur="500" fill="hold"/>
                                        <p:tgtEl>
                                          <p:spTgt spid="33"/>
                                        </p:tgtEl>
                                        <p:attrNameLst>
                                          <p:attrName>fillcolor</p:attrName>
                                        </p:attrNameLst>
                                      </p:cBhvr>
                                      <p:to>
                                        <a:srgbClr val="74C274"/>
                                      </p:to>
                                    </p:animClr>
                                    <p:set>
                                      <p:cBhvr>
                                        <p:cTn id="25" dur="500" fill="hold"/>
                                        <p:tgtEl>
                                          <p:spTgt spid="33"/>
                                        </p:tgtEl>
                                        <p:attrNameLst>
                                          <p:attrName>fill.type</p:attrName>
                                        </p:attrNameLst>
                                      </p:cBhvr>
                                      <p:to>
                                        <p:strVal val="solid"/>
                                      </p:to>
                                    </p:set>
                                    <p:set>
                                      <p:cBhvr>
                                        <p:cTn id="26" dur="500" fill="hold"/>
                                        <p:tgtEl>
                                          <p:spTgt spid="33"/>
                                        </p:tgtEl>
                                        <p:attrNameLst>
                                          <p:attrName>fill.on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500" fill="hold"/>
                                        <p:tgtEl>
                                          <p:spTgt spid="33"/>
                                        </p:tgtEl>
                                        <p:attrNameLst>
                                          <p:attrName>style.color</p:attrName>
                                        </p:attrNameLst>
                                      </p:cBhvr>
                                      <p:to>
                                        <a:srgbClr val="FFFFFF"/>
                                      </p:to>
                                    </p:animClr>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4" grpId="0" animBg="1"/>
      <p:bldP spid="15" grpId="0" animBg="1"/>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b="1">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5DF4CA6D-5D2C-4777-B913-FAB431375E5A}"/>
              </a:ext>
            </a:extLst>
          </p:cNvPr>
          <p:cNvSpPr txBox="1"/>
          <p:nvPr/>
        </p:nvSpPr>
        <p:spPr>
          <a:xfrm>
            <a:off x="9529482" y="100030"/>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b="0" i="0" dirty="0">
                <a:solidFill>
                  <a:schemeClr val="tx1">
                    <a:lumMod val="50000"/>
                    <a:lumOff val="50000"/>
                  </a:schemeClr>
                </a:solidFill>
                <a:effectLst/>
                <a:latin typeface="+mj-lt"/>
              </a:rPr>
              <a:t>Learning </a:t>
            </a:r>
            <a:r>
              <a:rPr lang="en-GB" dirty="0">
                <a:solidFill>
                  <a:schemeClr val="tx1">
                    <a:lumMod val="50000"/>
                    <a:lumOff val="50000"/>
                  </a:schemeClr>
                </a:solidFill>
                <a:latin typeface="+mj-lt"/>
              </a:rPr>
              <a:t>Activity</a:t>
            </a:r>
          </a:p>
        </p:txBody>
      </p:sp>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GB" dirty="0">
                <a:sym typeface="Comic Sans MS"/>
              </a:rPr>
              <a:t> </a:t>
            </a:r>
            <a:r>
              <a:rPr lang="en-US" dirty="0">
                <a:sym typeface="Comic Sans MS"/>
              </a:rPr>
              <a:t>Learning Activity</a:t>
            </a:r>
            <a:endParaRPr lang="en-US" dirty="0"/>
          </a:p>
        </p:txBody>
      </p:sp>
      <p:sp>
        <p:nvSpPr>
          <p:cNvPr id="22" name="Subtitle 2">
            <a:extLst>
              <a:ext uri="{FF2B5EF4-FFF2-40B4-BE49-F238E27FC236}">
                <a16:creationId xmlns:a16="http://schemas.microsoft.com/office/drawing/2014/main" id="{9059B616-36BF-474D-B4C2-5D960F0CD51A}"/>
              </a:ext>
            </a:extLst>
          </p:cNvPr>
          <p:cNvSpPr txBox="1">
            <a:spLocks/>
          </p:cNvSpPr>
          <p:nvPr/>
        </p:nvSpPr>
        <p:spPr>
          <a:xfrm flipH="1">
            <a:off x="5118878" y="4753319"/>
            <a:ext cx="1615779" cy="947891"/>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endParaRPr lang="en-US" sz="3200" b="1" dirty="0">
              <a:solidFill>
                <a:schemeClr val="tx1">
                  <a:lumMod val="65000"/>
                  <a:lumOff val="35000"/>
                </a:schemeClr>
              </a:solidFill>
              <a:latin typeface="+mn-lt"/>
            </a:endParaRPr>
          </a:p>
        </p:txBody>
      </p:sp>
      <p:pic>
        <p:nvPicPr>
          <p:cNvPr id="3" name="ME.G6.CH07.SLO2.Slide4">
            <a:hlinkClick r:id="" action="ppaction://media"/>
            <a:extLst>
              <a:ext uri="{FF2B5EF4-FFF2-40B4-BE49-F238E27FC236}">
                <a16:creationId xmlns:a16="http://schemas.microsoft.com/office/drawing/2014/main" id="{CCD7E7C2-D8A4-47C9-B1F1-9E5CB761BD86}"/>
              </a:ext>
            </a:extLst>
          </p:cNvPr>
          <p:cNvPicPr>
            <a:picLocks noChangeAspect="1"/>
          </p:cNvPicPr>
          <p:nvPr>
            <a:videoFile r:link="rId3"/>
            <p:extLst>
              <p:ext uri="{DAA4B4D4-6D71-4841-9C94-3DE7FCFB9230}">
                <p14:media xmlns:p14="http://schemas.microsoft.com/office/powerpoint/2010/main" r:embed="rId2"/>
              </p:ext>
            </p:extLst>
          </p:nvPr>
        </p:nvPicPr>
        <p:blipFill>
          <a:blip r:embed="rId6"/>
          <a:stretch>
            <a:fillRect/>
          </a:stretch>
        </p:blipFill>
        <p:spPr>
          <a:xfrm>
            <a:off x="1031631" y="1156790"/>
            <a:ext cx="10128738" cy="5697415"/>
          </a:xfrm>
          <a:prstGeom prst="rect">
            <a:avLst/>
          </a:prstGeom>
        </p:spPr>
      </p:pic>
    </p:spTree>
    <p:custDataLst>
      <p:tags r:id="rId1"/>
    </p:custDataLst>
    <p:extLst>
      <p:ext uri="{BB962C8B-B14F-4D97-AF65-F5344CB8AC3E}">
        <p14:creationId xmlns:p14="http://schemas.microsoft.com/office/powerpoint/2010/main" val="119726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645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976">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2D63CEA8-F758-4E61-9B2D-2618BC0A6E7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8974" t="19270" b="14229"/>
          <a:stretch/>
        </p:blipFill>
        <p:spPr>
          <a:xfrm>
            <a:off x="1183821" y="1415765"/>
            <a:ext cx="9811385" cy="4937760"/>
          </a:xfrm>
          <a:prstGeom prst="rect">
            <a:avLst/>
          </a:prstGeom>
        </p:spPr>
      </p:pic>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GB" dirty="0">
                <a:sym typeface="Comic Sans MS"/>
              </a:rPr>
              <a:t> </a:t>
            </a:r>
            <a:r>
              <a:rPr lang="en-US" dirty="0">
                <a:sym typeface="Comic Sans MS"/>
              </a:rPr>
              <a:t>Learning Activity</a:t>
            </a:r>
            <a:endParaRPr lang="en-US" dirty="0"/>
          </a:p>
        </p:txBody>
      </p:sp>
      <p:cxnSp>
        <p:nvCxnSpPr>
          <p:cNvPr id="14" name="Straight Connector 13">
            <a:extLst>
              <a:ext uri="{FF2B5EF4-FFF2-40B4-BE49-F238E27FC236}">
                <a16:creationId xmlns:a16="http://schemas.microsoft.com/office/drawing/2014/main" id="{CF407A22-6192-45CD-AD7A-F488A15BC059}"/>
              </a:ext>
            </a:extLst>
          </p:cNvPr>
          <p:cNvCxnSpPr>
            <a:cxnSpLocks/>
          </p:cNvCxnSpPr>
          <p:nvPr/>
        </p:nvCxnSpPr>
        <p:spPr>
          <a:xfrm flipV="1">
            <a:off x="5089021" y="2279176"/>
            <a:ext cx="5906185" cy="3026579"/>
          </a:xfrm>
          <a:prstGeom prst="line">
            <a:avLst/>
          </a:prstGeom>
          <a:ln w="38100">
            <a:solidFill>
              <a:srgbClr val="FF0000"/>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C70287B-74B0-480E-B3A1-384408A2D87C}"/>
              </a:ext>
            </a:extLst>
          </p:cNvPr>
          <p:cNvCxnSpPr>
            <a:cxnSpLocks/>
          </p:cNvCxnSpPr>
          <p:nvPr/>
        </p:nvCxnSpPr>
        <p:spPr>
          <a:xfrm>
            <a:off x="2415650" y="1415765"/>
            <a:ext cx="2502265" cy="3846921"/>
          </a:xfrm>
          <a:prstGeom prst="line">
            <a:avLst/>
          </a:prstGeom>
          <a:ln w="38100">
            <a:solidFill>
              <a:srgbClr val="00B050"/>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66039AB-4D6D-495E-B114-150F69A601A6}"/>
              </a:ext>
            </a:extLst>
          </p:cNvPr>
          <p:cNvCxnSpPr>
            <a:cxnSpLocks/>
          </p:cNvCxnSpPr>
          <p:nvPr/>
        </p:nvCxnSpPr>
        <p:spPr>
          <a:xfrm>
            <a:off x="1183821" y="4694829"/>
            <a:ext cx="3734094" cy="610926"/>
          </a:xfrm>
          <a:prstGeom prst="line">
            <a:avLst/>
          </a:prstGeom>
          <a:ln w="38100">
            <a:solidFill>
              <a:srgbClr val="0076A3"/>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E3AEB7C-0F2C-4A3D-AD9A-386932739D03}"/>
              </a:ext>
            </a:extLst>
          </p:cNvPr>
          <p:cNvCxnSpPr>
            <a:cxnSpLocks/>
          </p:cNvCxnSpPr>
          <p:nvPr/>
        </p:nvCxnSpPr>
        <p:spPr>
          <a:xfrm>
            <a:off x="4917915" y="5305755"/>
            <a:ext cx="6077291" cy="1031442"/>
          </a:xfrm>
          <a:prstGeom prst="line">
            <a:avLst/>
          </a:prstGeom>
          <a:ln w="38100">
            <a:solidFill>
              <a:srgbClr val="0076A3"/>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2" name="Subtitle 2">
            <a:extLst>
              <a:ext uri="{FF2B5EF4-FFF2-40B4-BE49-F238E27FC236}">
                <a16:creationId xmlns:a16="http://schemas.microsoft.com/office/drawing/2014/main" id="{53657EF1-E6EC-468F-AB43-6E7C81612164}"/>
              </a:ext>
            </a:extLst>
          </p:cNvPr>
          <p:cNvSpPr txBox="1">
            <a:spLocks/>
          </p:cNvSpPr>
          <p:nvPr/>
        </p:nvSpPr>
        <p:spPr>
          <a:xfrm flipH="1">
            <a:off x="3536105" y="4594489"/>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a</a:t>
            </a:r>
          </a:p>
        </p:txBody>
      </p:sp>
      <p:sp>
        <p:nvSpPr>
          <p:cNvPr id="18" name="Subtitle 2">
            <a:extLst>
              <a:ext uri="{FF2B5EF4-FFF2-40B4-BE49-F238E27FC236}">
                <a16:creationId xmlns:a16="http://schemas.microsoft.com/office/drawing/2014/main" id="{7975D0E2-710E-41AC-BE9F-0C76650834D4}"/>
              </a:ext>
            </a:extLst>
          </p:cNvPr>
          <p:cNvSpPr txBox="1">
            <a:spLocks/>
          </p:cNvSpPr>
          <p:nvPr/>
        </p:nvSpPr>
        <p:spPr>
          <a:xfrm flipH="1">
            <a:off x="5089021" y="4905406"/>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b</a:t>
            </a:r>
          </a:p>
        </p:txBody>
      </p:sp>
      <p:sp>
        <p:nvSpPr>
          <p:cNvPr id="19" name="TextBox 18">
            <a:extLst>
              <a:ext uri="{FF2B5EF4-FFF2-40B4-BE49-F238E27FC236}">
                <a16:creationId xmlns:a16="http://schemas.microsoft.com/office/drawing/2014/main" id="{8C36E07C-17DB-4AD3-BD73-9188460F71F8}"/>
              </a:ext>
            </a:extLst>
          </p:cNvPr>
          <p:cNvSpPr txBox="1"/>
          <p:nvPr/>
        </p:nvSpPr>
        <p:spPr>
          <a:xfrm>
            <a:off x="4491269" y="5379351"/>
            <a:ext cx="853292" cy="59061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RPr/>
            </a:defPPr>
            <a:lvl1pPr marL="0" algn="ctr">
              <a:lnSpc>
                <a:spcPct val="107000"/>
              </a:lnSpc>
              <a:spcAft>
                <a:spcPts val="800"/>
              </a:spcAft>
              <a:defRPr sz="3200" b="1">
                <a:solidFill>
                  <a:schemeClr val="tx1">
                    <a:lumMod val="65000"/>
                    <a:lumOff val="35000"/>
                  </a:schemeClr>
                </a:solidFill>
                <a:latin typeface="+mn-lt"/>
              </a:defRPr>
            </a:lvl1pPr>
          </a:lstStyle>
          <a:p>
            <a:r>
              <a:rPr lang="en-US" dirty="0"/>
              <a:t>M</a:t>
            </a:r>
          </a:p>
        </p:txBody>
      </p:sp>
    </p:spTree>
    <p:custDataLst>
      <p:tags r:id="rId1"/>
    </p:custDataLst>
    <p:extLst>
      <p:ext uri="{BB962C8B-B14F-4D97-AF65-F5344CB8AC3E}">
        <p14:creationId xmlns:p14="http://schemas.microsoft.com/office/powerpoint/2010/main" val="566252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right)">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Isosceles Triangle 7">
            <a:extLst>
              <a:ext uri="{FF2B5EF4-FFF2-40B4-BE49-F238E27FC236}">
                <a16:creationId xmlns:a16="http://schemas.microsoft.com/office/drawing/2014/main" id="{CCB140DA-35A1-494B-92F6-661A0738A412}"/>
              </a:ext>
            </a:extLst>
          </p:cNvPr>
          <p:cNvSpPr/>
          <p:nvPr/>
        </p:nvSpPr>
        <p:spPr>
          <a:xfrm rot="16200000">
            <a:off x="8213924" y="3192217"/>
            <a:ext cx="3549600" cy="1357252"/>
          </a:xfrm>
          <a:custGeom>
            <a:avLst/>
            <a:gdLst>
              <a:gd name="connsiteX0" fmla="*/ 0 w 1734196"/>
              <a:gd name="connsiteY0" fmla="*/ 2049803 h 2049803"/>
              <a:gd name="connsiteX1" fmla="*/ 867098 w 1734196"/>
              <a:gd name="connsiteY1" fmla="*/ 0 h 2049803"/>
              <a:gd name="connsiteX2" fmla="*/ 1734196 w 1734196"/>
              <a:gd name="connsiteY2" fmla="*/ 2049803 h 2049803"/>
              <a:gd name="connsiteX3" fmla="*/ 0 w 1734196"/>
              <a:gd name="connsiteY3" fmla="*/ 2049803 h 2049803"/>
              <a:gd name="connsiteX0" fmla="*/ 0 w 1497463"/>
              <a:gd name="connsiteY0" fmla="*/ 2205763 h 2205763"/>
              <a:gd name="connsiteX1" fmla="*/ 630365 w 1497463"/>
              <a:gd name="connsiteY1" fmla="*/ 0 h 2205763"/>
              <a:gd name="connsiteX2" fmla="*/ 1497463 w 1497463"/>
              <a:gd name="connsiteY2" fmla="*/ 2049803 h 2205763"/>
              <a:gd name="connsiteX3" fmla="*/ 0 w 1497463"/>
              <a:gd name="connsiteY3" fmla="*/ 2205763 h 2205763"/>
              <a:gd name="connsiteX0" fmla="*/ 0 w 1450117"/>
              <a:gd name="connsiteY0" fmla="*/ 2236956 h 2236956"/>
              <a:gd name="connsiteX1" fmla="*/ 583019 w 1450117"/>
              <a:gd name="connsiteY1" fmla="*/ 0 h 2236956"/>
              <a:gd name="connsiteX2" fmla="*/ 1450117 w 1450117"/>
              <a:gd name="connsiteY2" fmla="*/ 2049803 h 2236956"/>
              <a:gd name="connsiteX3" fmla="*/ 0 w 1450117"/>
              <a:gd name="connsiteY3" fmla="*/ 2236956 h 2236956"/>
              <a:gd name="connsiteX0" fmla="*/ 0 w 1366955"/>
              <a:gd name="connsiteY0" fmla="*/ 2236956 h 2236956"/>
              <a:gd name="connsiteX1" fmla="*/ 583019 w 1366955"/>
              <a:gd name="connsiteY1" fmla="*/ 0 h 2236956"/>
              <a:gd name="connsiteX2" fmla="*/ 1366955 w 1366955"/>
              <a:gd name="connsiteY2" fmla="*/ 2083282 h 2236956"/>
              <a:gd name="connsiteX3" fmla="*/ 0 w 1366955"/>
              <a:gd name="connsiteY3" fmla="*/ 2236956 h 2236956"/>
              <a:gd name="connsiteX0" fmla="*/ 0 w 1466271"/>
              <a:gd name="connsiteY0" fmla="*/ 2236956 h 2236956"/>
              <a:gd name="connsiteX1" fmla="*/ 583019 w 1466271"/>
              <a:gd name="connsiteY1" fmla="*/ 0 h 2236956"/>
              <a:gd name="connsiteX2" fmla="*/ 1466271 w 1466271"/>
              <a:gd name="connsiteY2" fmla="*/ 2128344 h 2236956"/>
              <a:gd name="connsiteX3" fmla="*/ 0 w 1466271"/>
              <a:gd name="connsiteY3" fmla="*/ 2236956 h 2236956"/>
              <a:gd name="connsiteX0" fmla="*/ 0 w 1254493"/>
              <a:gd name="connsiteY0" fmla="*/ 2236956 h 2236956"/>
              <a:gd name="connsiteX1" fmla="*/ 583019 w 1254493"/>
              <a:gd name="connsiteY1" fmla="*/ 0 h 2236956"/>
              <a:gd name="connsiteX2" fmla="*/ 1254493 w 1254493"/>
              <a:gd name="connsiteY2" fmla="*/ 2146666 h 2236956"/>
              <a:gd name="connsiteX3" fmla="*/ 0 w 1254493"/>
              <a:gd name="connsiteY3" fmla="*/ 2236956 h 2236956"/>
              <a:gd name="connsiteX0" fmla="*/ 0 w 1356967"/>
              <a:gd name="connsiteY0" fmla="*/ 2236956 h 2236956"/>
              <a:gd name="connsiteX1" fmla="*/ 583019 w 1356967"/>
              <a:gd name="connsiteY1" fmla="*/ 0 h 2236956"/>
              <a:gd name="connsiteX2" fmla="*/ 1356967 w 1356967"/>
              <a:gd name="connsiteY2" fmla="*/ 2129645 h 2236956"/>
              <a:gd name="connsiteX3" fmla="*/ 0 w 1356967"/>
              <a:gd name="connsiteY3" fmla="*/ 2236956 h 2236956"/>
              <a:gd name="connsiteX0" fmla="*/ 0 w 1356967"/>
              <a:gd name="connsiteY0" fmla="*/ 2264469 h 2264469"/>
              <a:gd name="connsiteX1" fmla="*/ 618153 w 1356967"/>
              <a:gd name="connsiteY1" fmla="*/ 0 h 2264469"/>
              <a:gd name="connsiteX2" fmla="*/ 1356967 w 1356967"/>
              <a:gd name="connsiteY2" fmla="*/ 2157158 h 2264469"/>
              <a:gd name="connsiteX3" fmla="*/ 0 w 1356967"/>
              <a:gd name="connsiteY3" fmla="*/ 2264469 h 2264469"/>
              <a:gd name="connsiteX0" fmla="*/ 0 w 1298409"/>
              <a:gd name="connsiteY0" fmla="*/ 2264469 h 2264469"/>
              <a:gd name="connsiteX1" fmla="*/ 618153 w 1298409"/>
              <a:gd name="connsiteY1" fmla="*/ 0 h 2264469"/>
              <a:gd name="connsiteX2" fmla="*/ 1298409 w 1298409"/>
              <a:gd name="connsiteY2" fmla="*/ 2203012 h 2264469"/>
              <a:gd name="connsiteX3" fmla="*/ 0 w 1298409"/>
              <a:gd name="connsiteY3" fmla="*/ 2264469 h 2264469"/>
              <a:gd name="connsiteX0" fmla="*/ 0 w 1352086"/>
              <a:gd name="connsiteY0" fmla="*/ 2285429 h 2285429"/>
              <a:gd name="connsiteX1" fmla="*/ 671830 w 1352086"/>
              <a:gd name="connsiteY1" fmla="*/ 0 h 2285429"/>
              <a:gd name="connsiteX2" fmla="*/ 1352086 w 1352086"/>
              <a:gd name="connsiteY2" fmla="*/ 2203012 h 2285429"/>
              <a:gd name="connsiteX3" fmla="*/ 0 w 1352086"/>
              <a:gd name="connsiteY3" fmla="*/ 2285429 h 2285429"/>
              <a:gd name="connsiteX0" fmla="*/ 0 w 1352086"/>
              <a:gd name="connsiteY0" fmla="*/ 2691914 h 2691914"/>
              <a:gd name="connsiteX1" fmla="*/ 582664 w 1352086"/>
              <a:gd name="connsiteY1" fmla="*/ 1 h 2691914"/>
              <a:gd name="connsiteX2" fmla="*/ 1352086 w 1352086"/>
              <a:gd name="connsiteY2" fmla="*/ 2609497 h 2691914"/>
              <a:gd name="connsiteX3" fmla="*/ 0 w 1352086"/>
              <a:gd name="connsiteY3" fmla="*/ 2691914 h 2691914"/>
              <a:gd name="connsiteX0" fmla="*/ 0 w 918857"/>
              <a:gd name="connsiteY0" fmla="*/ 2691913 h 2691913"/>
              <a:gd name="connsiteX1" fmla="*/ 582664 w 918857"/>
              <a:gd name="connsiteY1" fmla="*/ 0 h 2691913"/>
              <a:gd name="connsiteX2" fmla="*/ 918857 w 918857"/>
              <a:gd name="connsiteY2" fmla="*/ 1103787 h 2691913"/>
              <a:gd name="connsiteX3" fmla="*/ 0 w 918857"/>
              <a:gd name="connsiteY3" fmla="*/ 2691913 h 2691913"/>
              <a:gd name="connsiteX0" fmla="*/ 0 w 752732"/>
              <a:gd name="connsiteY0" fmla="*/ 1726716 h 1726717"/>
              <a:gd name="connsiteX1" fmla="*/ 416539 w 752732"/>
              <a:gd name="connsiteY1" fmla="*/ 0 h 1726717"/>
              <a:gd name="connsiteX2" fmla="*/ 752732 w 752732"/>
              <a:gd name="connsiteY2" fmla="*/ 1103787 h 1726717"/>
              <a:gd name="connsiteX3" fmla="*/ 0 w 752732"/>
              <a:gd name="connsiteY3" fmla="*/ 1726716 h 1726717"/>
              <a:gd name="connsiteX0" fmla="*/ 0 w 752732"/>
              <a:gd name="connsiteY0" fmla="*/ 1803932 h 1803932"/>
              <a:gd name="connsiteX1" fmla="*/ 383965 w 752732"/>
              <a:gd name="connsiteY1" fmla="*/ 0 h 1803932"/>
              <a:gd name="connsiteX2" fmla="*/ 752732 w 752732"/>
              <a:gd name="connsiteY2" fmla="*/ 1181003 h 1803932"/>
              <a:gd name="connsiteX3" fmla="*/ 0 w 752732"/>
              <a:gd name="connsiteY3" fmla="*/ 1803932 h 1803932"/>
              <a:gd name="connsiteX0" fmla="*/ 0 w 843938"/>
              <a:gd name="connsiteY0" fmla="*/ 1803932 h 1803932"/>
              <a:gd name="connsiteX1" fmla="*/ 383965 w 843938"/>
              <a:gd name="connsiteY1" fmla="*/ 0 h 1803932"/>
              <a:gd name="connsiteX2" fmla="*/ 843938 w 843938"/>
              <a:gd name="connsiteY2" fmla="*/ 1605692 h 1803932"/>
              <a:gd name="connsiteX3" fmla="*/ 0 w 843938"/>
              <a:gd name="connsiteY3" fmla="*/ 1803932 h 1803932"/>
              <a:gd name="connsiteX0" fmla="*/ 0 w 847196"/>
              <a:gd name="connsiteY0" fmla="*/ 1823240 h 1823241"/>
              <a:gd name="connsiteX1" fmla="*/ 387223 w 847196"/>
              <a:gd name="connsiteY1" fmla="*/ 0 h 1823241"/>
              <a:gd name="connsiteX2" fmla="*/ 847196 w 847196"/>
              <a:gd name="connsiteY2" fmla="*/ 1605692 h 1823241"/>
              <a:gd name="connsiteX3" fmla="*/ 0 w 847196"/>
              <a:gd name="connsiteY3" fmla="*/ 1823240 h 1823241"/>
              <a:gd name="connsiteX0" fmla="*/ 0 w 847196"/>
              <a:gd name="connsiteY0" fmla="*/ 1919760 h 1919760"/>
              <a:gd name="connsiteX1" fmla="*/ 393738 w 847196"/>
              <a:gd name="connsiteY1" fmla="*/ 0 h 1919760"/>
              <a:gd name="connsiteX2" fmla="*/ 847196 w 847196"/>
              <a:gd name="connsiteY2" fmla="*/ 1702212 h 1919760"/>
              <a:gd name="connsiteX3" fmla="*/ 0 w 847196"/>
              <a:gd name="connsiteY3" fmla="*/ 1919760 h 1919760"/>
            </a:gdLst>
            <a:ahLst/>
            <a:cxnLst>
              <a:cxn ang="0">
                <a:pos x="connsiteX0" y="connsiteY0"/>
              </a:cxn>
              <a:cxn ang="0">
                <a:pos x="connsiteX1" y="connsiteY1"/>
              </a:cxn>
              <a:cxn ang="0">
                <a:pos x="connsiteX2" y="connsiteY2"/>
              </a:cxn>
              <a:cxn ang="0">
                <a:pos x="connsiteX3" y="connsiteY3"/>
              </a:cxn>
            </a:cxnLst>
            <a:rect l="l" t="t" r="r" b="b"/>
            <a:pathLst>
              <a:path w="847196" h="1919760">
                <a:moveTo>
                  <a:pt x="0" y="1919760"/>
                </a:moveTo>
                <a:lnTo>
                  <a:pt x="393738" y="0"/>
                </a:lnTo>
                <a:lnTo>
                  <a:pt x="847196" y="1702212"/>
                </a:lnTo>
                <a:lnTo>
                  <a:pt x="0" y="1919760"/>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7">
            <a:extLst>
              <a:ext uri="{FF2B5EF4-FFF2-40B4-BE49-F238E27FC236}">
                <a16:creationId xmlns:a16="http://schemas.microsoft.com/office/drawing/2014/main" id="{CAC67FFD-97E7-4B29-86C3-E55F0306A94A}"/>
              </a:ext>
            </a:extLst>
          </p:cNvPr>
          <p:cNvSpPr/>
          <p:nvPr/>
        </p:nvSpPr>
        <p:spPr>
          <a:xfrm rot="21143972" flipV="1">
            <a:off x="7921574" y="1928672"/>
            <a:ext cx="2679581" cy="1937539"/>
          </a:xfrm>
          <a:custGeom>
            <a:avLst/>
            <a:gdLst>
              <a:gd name="connsiteX0" fmla="*/ 0 w 1734196"/>
              <a:gd name="connsiteY0" fmla="*/ 2049803 h 2049803"/>
              <a:gd name="connsiteX1" fmla="*/ 867098 w 1734196"/>
              <a:gd name="connsiteY1" fmla="*/ 0 h 2049803"/>
              <a:gd name="connsiteX2" fmla="*/ 1734196 w 1734196"/>
              <a:gd name="connsiteY2" fmla="*/ 2049803 h 2049803"/>
              <a:gd name="connsiteX3" fmla="*/ 0 w 1734196"/>
              <a:gd name="connsiteY3" fmla="*/ 2049803 h 2049803"/>
              <a:gd name="connsiteX0" fmla="*/ 0 w 1497463"/>
              <a:gd name="connsiteY0" fmla="*/ 2205763 h 2205763"/>
              <a:gd name="connsiteX1" fmla="*/ 630365 w 1497463"/>
              <a:gd name="connsiteY1" fmla="*/ 0 h 2205763"/>
              <a:gd name="connsiteX2" fmla="*/ 1497463 w 1497463"/>
              <a:gd name="connsiteY2" fmla="*/ 2049803 h 2205763"/>
              <a:gd name="connsiteX3" fmla="*/ 0 w 1497463"/>
              <a:gd name="connsiteY3" fmla="*/ 2205763 h 2205763"/>
              <a:gd name="connsiteX0" fmla="*/ 0 w 1450117"/>
              <a:gd name="connsiteY0" fmla="*/ 2236956 h 2236956"/>
              <a:gd name="connsiteX1" fmla="*/ 583019 w 1450117"/>
              <a:gd name="connsiteY1" fmla="*/ 0 h 2236956"/>
              <a:gd name="connsiteX2" fmla="*/ 1450117 w 1450117"/>
              <a:gd name="connsiteY2" fmla="*/ 2049803 h 2236956"/>
              <a:gd name="connsiteX3" fmla="*/ 0 w 1450117"/>
              <a:gd name="connsiteY3" fmla="*/ 2236956 h 2236956"/>
              <a:gd name="connsiteX0" fmla="*/ 0 w 1366955"/>
              <a:gd name="connsiteY0" fmla="*/ 2236956 h 2236956"/>
              <a:gd name="connsiteX1" fmla="*/ 583019 w 1366955"/>
              <a:gd name="connsiteY1" fmla="*/ 0 h 2236956"/>
              <a:gd name="connsiteX2" fmla="*/ 1366955 w 1366955"/>
              <a:gd name="connsiteY2" fmla="*/ 2083282 h 2236956"/>
              <a:gd name="connsiteX3" fmla="*/ 0 w 1366955"/>
              <a:gd name="connsiteY3" fmla="*/ 2236956 h 2236956"/>
              <a:gd name="connsiteX0" fmla="*/ 0 w 1466271"/>
              <a:gd name="connsiteY0" fmla="*/ 2236956 h 2236956"/>
              <a:gd name="connsiteX1" fmla="*/ 583019 w 1466271"/>
              <a:gd name="connsiteY1" fmla="*/ 0 h 2236956"/>
              <a:gd name="connsiteX2" fmla="*/ 1466271 w 1466271"/>
              <a:gd name="connsiteY2" fmla="*/ 2128344 h 2236956"/>
              <a:gd name="connsiteX3" fmla="*/ 0 w 1466271"/>
              <a:gd name="connsiteY3" fmla="*/ 2236956 h 2236956"/>
              <a:gd name="connsiteX0" fmla="*/ 0 w 1356478"/>
              <a:gd name="connsiteY0" fmla="*/ 2236956 h 2236956"/>
              <a:gd name="connsiteX1" fmla="*/ 583019 w 1356478"/>
              <a:gd name="connsiteY1" fmla="*/ 0 h 2236956"/>
              <a:gd name="connsiteX2" fmla="*/ 1356478 w 1356478"/>
              <a:gd name="connsiteY2" fmla="*/ 1788013 h 2236956"/>
              <a:gd name="connsiteX3" fmla="*/ 0 w 1356478"/>
              <a:gd name="connsiteY3" fmla="*/ 2236956 h 2236956"/>
              <a:gd name="connsiteX0" fmla="*/ 0 w 1341827"/>
              <a:gd name="connsiteY0" fmla="*/ 1933064 h 1933064"/>
              <a:gd name="connsiteX1" fmla="*/ 568368 w 1341827"/>
              <a:gd name="connsiteY1" fmla="*/ 0 h 1933064"/>
              <a:gd name="connsiteX2" fmla="*/ 1341827 w 1341827"/>
              <a:gd name="connsiteY2" fmla="*/ 1788013 h 1933064"/>
              <a:gd name="connsiteX3" fmla="*/ 0 w 1341827"/>
              <a:gd name="connsiteY3" fmla="*/ 1933064 h 1933064"/>
              <a:gd name="connsiteX0" fmla="*/ 0 w 1341827"/>
              <a:gd name="connsiteY0" fmla="*/ 2001319 h 2001319"/>
              <a:gd name="connsiteX1" fmla="*/ 557254 w 1341827"/>
              <a:gd name="connsiteY1" fmla="*/ 0 h 2001319"/>
              <a:gd name="connsiteX2" fmla="*/ 1341827 w 1341827"/>
              <a:gd name="connsiteY2" fmla="*/ 1856268 h 2001319"/>
              <a:gd name="connsiteX3" fmla="*/ 0 w 1341827"/>
              <a:gd name="connsiteY3" fmla="*/ 2001319 h 2001319"/>
              <a:gd name="connsiteX0" fmla="*/ 0 w 1341827"/>
              <a:gd name="connsiteY0" fmla="*/ 2001319 h 2001319"/>
              <a:gd name="connsiteX1" fmla="*/ 557254 w 1341827"/>
              <a:gd name="connsiteY1" fmla="*/ 0 h 2001319"/>
              <a:gd name="connsiteX2" fmla="*/ 1341827 w 1341827"/>
              <a:gd name="connsiteY2" fmla="*/ 1856268 h 2001319"/>
              <a:gd name="connsiteX3" fmla="*/ 0 w 1341827"/>
              <a:gd name="connsiteY3" fmla="*/ 2001319 h 2001319"/>
              <a:gd name="connsiteX0" fmla="*/ 0 w 1341827"/>
              <a:gd name="connsiteY0" fmla="*/ 2005062 h 2005062"/>
              <a:gd name="connsiteX1" fmla="*/ 570588 w 1341827"/>
              <a:gd name="connsiteY1" fmla="*/ 0 h 2005062"/>
              <a:gd name="connsiteX2" fmla="*/ 1341827 w 1341827"/>
              <a:gd name="connsiteY2" fmla="*/ 1860011 h 2005062"/>
              <a:gd name="connsiteX3" fmla="*/ 0 w 1341827"/>
              <a:gd name="connsiteY3" fmla="*/ 2005062 h 2005062"/>
              <a:gd name="connsiteX0" fmla="*/ 0 w 1320488"/>
              <a:gd name="connsiteY0" fmla="*/ 2005062 h 2005062"/>
              <a:gd name="connsiteX1" fmla="*/ 570588 w 1320488"/>
              <a:gd name="connsiteY1" fmla="*/ 0 h 2005062"/>
              <a:gd name="connsiteX2" fmla="*/ 1320488 w 1320488"/>
              <a:gd name="connsiteY2" fmla="*/ 1737525 h 2005062"/>
              <a:gd name="connsiteX3" fmla="*/ 0 w 1320488"/>
              <a:gd name="connsiteY3" fmla="*/ 2005062 h 2005062"/>
              <a:gd name="connsiteX0" fmla="*/ 0 w 1320488"/>
              <a:gd name="connsiteY0" fmla="*/ 2008805 h 2008805"/>
              <a:gd name="connsiteX1" fmla="*/ 583921 w 1320488"/>
              <a:gd name="connsiteY1" fmla="*/ 0 h 2008805"/>
              <a:gd name="connsiteX2" fmla="*/ 1320488 w 1320488"/>
              <a:gd name="connsiteY2" fmla="*/ 1741268 h 2008805"/>
              <a:gd name="connsiteX3" fmla="*/ 0 w 1320488"/>
              <a:gd name="connsiteY3" fmla="*/ 2008805 h 2008805"/>
            </a:gdLst>
            <a:ahLst/>
            <a:cxnLst>
              <a:cxn ang="0">
                <a:pos x="connsiteX0" y="connsiteY0"/>
              </a:cxn>
              <a:cxn ang="0">
                <a:pos x="connsiteX1" y="connsiteY1"/>
              </a:cxn>
              <a:cxn ang="0">
                <a:pos x="connsiteX2" y="connsiteY2"/>
              </a:cxn>
              <a:cxn ang="0">
                <a:pos x="connsiteX3" y="connsiteY3"/>
              </a:cxn>
            </a:cxnLst>
            <a:rect l="l" t="t" r="r" b="b"/>
            <a:pathLst>
              <a:path w="1320488" h="2008805">
                <a:moveTo>
                  <a:pt x="0" y="2008805"/>
                </a:moveTo>
                <a:lnTo>
                  <a:pt x="583921" y="0"/>
                </a:lnTo>
                <a:cubicBezTo>
                  <a:pt x="892109" y="605656"/>
                  <a:pt x="1058964" y="1122512"/>
                  <a:pt x="1320488" y="1741268"/>
                </a:cubicBezTo>
                <a:lnTo>
                  <a:pt x="0" y="2008805"/>
                </a:lnTo>
                <a:close/>
              </a:path>
            </a:pathLst>
          </a:custGeom>
          <a:solidFill>
            <a:srgbClr val="ECC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Isosceles Triangle 7">
            <a:extLst>
              <a:ext uri="{FF2B5EF4-FFF2-40B4-BE49-F238E27FC236}">
                <a16:creationId xmlns:a16="http://schemas.microsoft.com/office/drawing/2014/main" id="{FA3D8EA6-8D72-4C2A-A2FE-7C26A0E0F2FC}"/>
              </a:ext>
            </a:extLst>
          </p:cNvPr>
          <p:cNvSpPr/>
          <p:nvPr/>
        </p:nvSpPr>
        <p:spPr>
          <a:xfrm rot="4994323" flipH="1">
            <a:off x="6704527" y="3300887"/>
            <a:ext cx="3557540" cy="1395001"/>
          </a:xfrm>
          <a:custGeom>
            <a:avLst/>
            <a:gdLst>
              <a:gd name="connsiteX0" fmla="*/ 0 w 1734196"/>
              <a:gd name="connsiteY0" fmla="*/ 2049803 h 2049803"/>
              <a:gd name="connsiteX1" fmla="*/ 867098 w 1734196"/>
              <a:gd name="connsiteY1" fmla="*/ 0 h 2049803"/>
              <a:gd name="connsiteX2" fmla="*/ 1734196 w 1734196"/>
              <a:gd name="connsiteY2" fmla="*/ 2049803 h 2049803"/>
              <a:gd name="connsiteX3" fmla="*/ 0 w 1734196"/>
              <a:gd name="connsiteY3" fmla="*/ 2049803 h 2049803"/>
              <a:gd name="connsiteX0" fmla="*/ 0 w 1497463"/>
              <a:gd name="connsiteY0" fmla="*/ 2205763 h 2205763"/>
              <a:gd name="connsiteX1" fmla="*/ 630365 w 1497463"/>
              <a:gd name="connsiteY1" fmla="*/ 0 h 2205763"/>
              <a:gd name="connsiteX2" fmla="*/ 1497463 w 1497463"/>
              <a:gd name="connsiteY2" fmla="*/ 2049803 h 2205763"/>
              <a:gd name="connsiteX3" fmla="*/ 0 w 1497463"/>
              <a:gd name="connsiteY3" fmla="*/ 2205763 h 2205763"/>
              <a:gd name="connsiteX0" fmla="*/ 0 w 1450117"/>
              <a:gd name="connsiteY0" fmla="*/ 2236956 h 2236956"/>
              <a:gd name="connsiteX1" fmla="*/ 583019 w 1450117"/>
              <a:gd name="connsiteY1" fmla="*/ 0 h 2236956"/>
              <a:gd name="connsiteX2" fmla="*/ 1450117 w 1450117"/>
              <a:gd name="connsiteY2" fmla="*/ 2049803 h 2236956"/>
              <a:gd name="connsiteX3" fmla="*/ 0 w 1450117"/>
              <a:gd name="connsiteY3" fmla="*/ 2236956 h 2236956"/>
              <a:gd name="connsiteX0" fmla="*/ 0 w 1366955"/>
              <a:gd name="connsiteY0" fmla="*/ 2236956 h 2236956"/>
              <a:gd name="connsiteX1" fmla="*/ 583019 w 1366955"/>
              <a:gd name="connsiteY1" fmla="*/ 0 h 2236956"/>
              <a:gd name="connsiteX2" fmla="*/ 1366955 w 1366955"/>
              <a:gd name="connsiteY2" fmla="*/ 2083282 h 2236956"/>
              <a:gd name="connsiteX3" fmla="*/ 0 w 1366955"/>
              <a:gd name="connsiteY3" fmla="*/ 2236956 h 2236956"/>
              <a:gd name="connsiteX0" fmla="*/ 0 w 1466271"/>
              <a:gd name="connsiteY0" fmla="*/ 2236956 h 2236956"/>
              <a:gd name="connsiteX1" fmla="*/ 583019 w 1466271"/>
              <a:gd name="connsiteY1" fmla="*/ 0 h 2236956"/>
              <a:gd name="connsiteX2" fmla="*/ 1466271 w 1466271"/>
              <a:gd name="connsiteY2" fmla="*/ 2128344 h 2236956"/>
              <a:gd name="connsiteX3" fmla="*/ 0 w 1466271"/>
              <a:gd name="connsiteY3" fmla="*/ 2236956 h 2236956"/>
              <a:gd name="connsiteX0" fmla="*/ 0 w 1254493"/>
              <a:gd name="connsiteY0" fmla="*/ 2236956 h 2236956"/>
              <a:gd name="connsiteX1" fmla="*/ 583019 w 1254493"/>
              <a:gd name="connsiteY1" fmla="*/ 0 h 2236956"/>
              <a:gd name="connsiteX2" fmla="*/ 1254493 w 1254493"/>
              <a:gd name="connsiteY2" fmla="*/ 2146666 h 2236956"/>
              <a:gd name="connsiteX3" fmla="*/ 0 w 1254493"/>
              <a:gd name="connsiteY3" fmla="*/ 2236956 h 2236956"/>
              <a:gd name="connsiteX0" fmla="*/ 0 w 1356967"/>
              <a:gd name="connsiteY0" fmla="*/ 2236956 h 2236956"/>
              <a:gd name="connsiteX1" fmla="*/ 583019 w 1356967"/>
              <a:gd name="connsiteY1" fmla="*/ 0 h 2236956"/>
              <a:gd name="connsiteX2" fmla="*/ 1356967 w 1356967"/>
              <a:gd name="connsiteY2" fmla="*/ 2129645 h 2236956"/>
              <a:gd name="connsiteX3" fmla="*/ 0 w 1356967"/>
              <a:gd name="connsiteY3" fmla="*/ 2236956 h 2236956"/>
              <a:gd name="connsiteX0" fmla="*/ 0 w 1356967"/>
              <a:gd name="connsiteY0" fmla="*/ 2264469 h 2264469"/>
              <a:gd name="connsiteX1" fmla="*/ 618153 w 1356967"/>
              <a:gd name="connsiteY1" fmla="*/ 0 h 2264469"/>
              <a:gd name="connsiteX2" fmla="*/ 1356967 w 1356967"/>
              <a:gd name="connsiteY2" fmla="*/ 2157158 h 2264469"/>
              <a:gd name="connsiteX3" fmla="*/ 0 w 1356967"/>
              <a:gd name="connsiteY3" fmla="*/ 2264469 h 2264469"/>
              <a:gd name="connsiteX0" fmla="*/ 0 w 1298409"/>
              <a:gd name="connsiteY0" fmla="*/ 2264469 h 2264469"/>
              <a:gd name="connsiteX1" fmla="*/ 618153 w 1298409"/>
              <a:gd name="connsiteY1" fmla="*/ 0 h 2264469"/>
              <a:gd name="connsiteX2" fmla="*/ 1298409 w 1298409"/>
              <a:gd name="connsiteY2" fmla="*/ 2203012 h 2264469"/>
              <a:gd name="connsiteX3" fmla="*/ 0 w 1298409"/>
              <a:gd name="connsiteY3" fmla="*/ 2264469 h 2264469"/>
              <a:gd name="connsiteX0" fmla="*/ 0 w 1352086"/>
              <a:gd name="connsiteY0" fmla="*/ 2285429 h 2285429"/>
              <a:gd name="connsiteX1" fmla="*/ 671830 w 1352086"/>
              <a:gd name="connsiteY1" fmla="*/ 0 h 2285429"/>
              <a:gd name="connsiteX2" fmla="*/ 1352086 w 1352086"/>
              <a:gd name="connsiteY2" fmla="*/ 2203012 h 2285429"/>
              <a:gd name="connsiteX3" fmla="*/ 0 w 1352086"/>
              <a:gd name="connsiteY3" fmla="*/ 2285429 h 2285429"/>
              <a:gd name="connsiteX0" fmla="*/ 0 w 1352086"/>
              <a:gd name="connsiteY0" fmla="*/ 2691914 h 2691914"/>
              <a:gd name="connsiteX1" fmla="*/ 582664 w 1352086"/>
              <a:gd name="connsiteY1" fmla="*/ 1 h 2691914"/>
              <a:gd name="connsiteX2" fmla="*/ 1352086 w 1352086"/>
              <a:gd name="connsiteY2" fmla="*/ 2609497 h 2691914"/>
              <a:gd name="connsiteX3" fmla="*/ 0 w 1352086"/>
              <a:gd name="connsiteY3" fmla="*/ 2691914 h 2691914"/>
              <a:gd name="connsiteX0" fmla="*/ 0 w 1110865"/>
              <a:gd name="connsiteY0" fmla="*/ 2691912 h 2691912"/>
              <a:gd name="connsiteX1" fmla="*/ 582664 w 1110865"/>
              <a:gd name="connsiteY1" fmla="*/ -1 h 2691912"/>
              <a:gd name="connsiteX2" fmla="*/ 1110865 w 1110865"/>
              <a:gd name="connsiteY2" fmla="*/ 1820903 h 2691912"/>
              <a:gd name="connsiteX3" fmla="*/ 0 w 1110865"/>
              <a:gd name="connsiteY3" fmla="*/ 2691912 h 2691912"/>
              <a:gd name="connsiteX0" fmla="*/ 0 w 1002725"/>
              <a:gd name="connsiteY0" fmla="*/ 2318970 h 2318970"/>
              <a:gd name="connsiteX1" fmla="*/ 474524 w 1002725"/>
              <a:gd name="connsiteY1" fmla="*/ 1 h 2318970"/>
              <a:gd name="connsiteX2" fmla="*/ 1002725 w 1002725"/>
              <a:gd name="connsiteY2" fmla="*/ 1820905 h 2318970"/>
              <a:gd name="connsiteX3" fmla="*/ 0 w 1002725"/>
              <a:gd name="connsiteY3" fmla="*/ 2318970 h 2318970"/>
              <a:gd name="connsiteX0" fmla="*/ 0 w 1007701"/>
              <a:gd name="connsiteY0" fmla="*/ 2085301 h 2085301"/>
              <a:gd name="connsiteX1" fmla="*/ 479500 w 1007701"/>
              <a:gd name="connsiteY1" fmla="*/ -1 h 2085301"/>
              <a:gd name="connsiteX2" fmla="*/ 1007701 w 1007701"/>
              <a:gd name="connsiteY2" fmla="*/ 1820903 h 2085301"/>
              <a:gd name="connsiteX3" fmla="*/ 0 w 1007701"/>
              <a:gd name="connsiteY3" fmla="*/ 2085301 h 2085301"/>
              <a:gd name="connsiteX0" fmla="*/ 0 w 1007701"/>
              <a:gd name="connsiteY0" fmla="*/ 2186478 h 2186478"/>
              <a:gd name="connsiteX1" fmla="*/ 469606 w 1007701"/>
              <a:gd name="connsiteY1" fmla="*/ 0 h 2186478"/>
              <a:gd name="connsiteX2" fmla="*/ 1007701 w 1007701"/>
              <a:gd name="connsiteY2" fmla="*/ 1922080 h 2186478"/>
              <a:gd name="connsiteX3" fmla="*/ 0 w 1007701"/>
              <a:gd name="connsiteY3" fmla="*/ 2186478 h 2186478"/>
              <a:gd name="connsiteX0" fmla="*/ 0 w 1001623"/>
              <a:gd name="connsiteY0" fmla="*/ 2186478 h 2186478"/>
              <a:gd name="connsiteX1" fmla="*/ 469606 w 1001623"/>
              <a:gd name="connsiteY1" fmla="*/ 0 h 2186478"/>
              <a:gd name="connsiteX2" fmla="*/ 1001623 w 1001623"/>
              <a:gd name="connsiteY2" fmla="*/ 1818387 h 2186478"/>
              <a:gd name="connsiteX3" fmla="*/ 0 w 1001623"/>
              <a:gd name="connsiteY3" fmla="*/ 2186478 h 2186478"/>
            </a:gdLst>
            <a:ahLst/>
            <a:cxnLst>
              <a:cxn ang="0">
                <a:pos x="connsiteX0" y="connsiteY0"/>
              </a:cxn>
              <a:cxn ang="0">
                <a:pos x="connsiteX1" y="connsiteY1"/>
              </a:cxn>
              <a:cxn ang="0">
                <a:pos x="connsiteX2" y="connsiteY2"/>
              </a:cxn>
              <a:cxn ang="0">
                <a:pos x="connsiteX3" y="connsiteY3"/>
              </a:cxn>
            </a:cxnLst>
            <a:rect l="l" t="t" r="r" b="b"/>
            <a:pathLst>
              <a:path w="1001623" h="2186478">
                <a:moveTo>
                  <a:pt x="0" y="2186478"/>
                </a:moveTo>
                <a:lnTo>
                  <a:pt x="469606" y="0"/>
                </a:lnTo>
                <a:lnTo>
                  <a:pt x="1001623" y="1818387"/>
                </a:lnTo>
                <a:lnTo>
                  <a:pt x="0" y="218647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Isosceles Triangle 7">
            <a:extLst>
              <a:ext uri="{FF2B5EF4-FFF2-40B4-BE49-F238E27FC236}">
                <a16:creationId xmlns:a16="http://schemas.microsoft.com/office/drawing/2014/main" id="{BE28B48F-0A9A-4FBA-B6A4-C733CFE730E8}"/>
              </a:ext>
            </a:extLst>
          </p:cNvPr>
          <p:cNvSpPr/>
          <p:nvPr/>
        </p:nvSpPr>
        <p:spPr>
          <a:xfrm rot="207172">
            <a:off x="8193163" y="4076861"/>
            <a:ext cx="2395011" cy="1832409"/>
          </a:xfrm>
          <a:custGeom>
            <a:avLst/>
            <a:gdLst>
              <a:gd name="connsiteX0" fmla="*/ 0 w 1734196"/>
              <a:gd name="connsiteY0" fmla="*/ 2049803 h 2049803"/>
              <a:gd name="connsiteX1" fmla="*/ 867098 w 1734196"/>
              <a:gd name="connsiteY1" fmla="*/ 0 h 2049803"/>
              <a:gd name="connsiteX2" fmla="*/ 1734196 w 1734196"/>
              <a:gd name="connsiteY2" fmla="*/ 2049803 h 2049803"/>
              <a:gd name="connsiteX3" fmla="*/ 0 w 1734196"/>
              <a:gd name="connsiteY3" fmla="*/ 2049803 h 2049803"/>
              <a:gd name="connsiteX0" fmla="*/ 0 w 1497463"/>
              <a:gd name="connsiteY0" fmla="*/ 2205763 h 2205763"/>
              <a:gd name="connsiteX1" fmla="*/ 630365 w 1497463"/>
              <a:gd name="connsiteY1" fmla="*/ 0 h 2205763"/>
              <a:gd name="connsiteX2" fmla="*/ 1497463 w 1497463"/>
              <a:gd name="connsiteY2" fmla="*/ 2049803 h 2205763"/>
              <a:gd name="connsiteX3" fmla="*/ 0 w 1497463"/>
              <a:gd name="connsiteY3" fmla="*/ 2205763 h 2205763"/>
              <a:gd name="connsiteX0" fmla="*/ 0 w 1450117"/>
              <a:gd name="connsiteY0" fmla="*/ 2236956 h 2236956"/>
              <a:gd name="connsiteX1" fmla="*/ 583019 w 1450117"/>
              <a:gd name="connsiteY1" fmla="*/ 0 h 2236956"/>
              <a:gd name="connsiteX2" fmla="*/ 1450117 w 1450117"/>
              <a:gd name="connsiteY2" fmla="*/ 2049803 h 2236956"/>
              <a:gd name="connsiteX3" fmla="*/ 0 w 1450117"/>
              <a:gd name="connsiteY3" fmla="*/ 2236956 h 2236956"/>
              <a:gd name="connsiteX0" fmla="*/ 0 w 1366955"/>
              <a:gd name="connsiteY0" fmla="*/ 2236956 h 2236956"/>
              <a:gd name="connsiteX1" fmla="*/ 583019 w 1366955"/>
              <a:gd name="connsiteY1" fmla="*/ 0 h 2236956"/>
              <a:gd name="connsiteX2" fmla="*/ 1366955 w 1366955"/>
              <a:gd name="connsiteY2" fmla="*/ 2083282 h 2236956"/>
              <a:gd name="connsiteX3" fmla="*/ 0 w 1366955"/>
              <a:gd name="connsiteY3" fmla="*/ 2236956 h 2236956"/>
              <a:gd name="connsiteX0" fmla="*/ 0 w 1466271"/>
              <a:gd name="connsiteY0" fmla="*/ 2236956 h 2236956"/>
              <a:gd name="connsiteX1" fmla="*/ 583019 w 1466271"/>
              <a:gd name="connsiteY1" fmla="*/ 0 h 2236956"/>
              <a:gd name="connsiteX2" fmla="*/ 1466271 w 1466271"/>
              <a:gd name="connsiteY2" fmla="*/ 2128344 h 2236956"/>
              <a:gd name="connsiteX3" fmla="*/ 0 w 1466271"/>
              <a:gd name="connsiteY3" fmla="*/ 2236956 h 2236956"/>
              <a:gd name="connsiteX0" fmla="*/ 0 w 1466271"/>
              <a:gd name="connsiteY0" fmla="*/ 2319144 h 2319144"/>
              <a:gd name="connsiteX1" fmla="*/ 563891 w 1466271"/>
              <a:gd name="connsiteY1" fmla="*/ 0 h 2319144"/>
              <a:gd name="connsiteX2" fmla="*/ 1466271 w 1466271"/>
              <a:gd name="connsiteY2" fmla="*/ 2210532 h 2319144"/>
              <a:gd name="connsiteX3" fmla="*/ 0 w 1466271"/>
              <a:gd name="connsiteY3" fmla="*/ 2319144 h 2319144"/>
              <a:gd name="connsiteX0" fmla="*/ 0 w 1149962"/>
              <a:gd name="connsiteY0" fmla="*/ 2319144 h 2319144"/>
              <a:gd name="connsiteX1" fmla="*/ 563891 w 1149962"/>
              <a:gd name="connsiteY1" fmla="*/ 0 h 2319144"/>
              <a:gd name="connsiteX2" fmla="*/ 1149962 w 1149962"/>
              <a:gd name="connsiteY2" fmla="*/ 1648363 h 2319144"/>
              <a:gd name="connsiteX3" fmla="*/ 0 w 1149962"/>
              <a:gd name="connsiteY3" fmla="*/ 2319144 h 2319144"/>
              <a:gd name="connsiteX0" fmla="*/ 0 w 1000266"/>
              <a:gd name="connsiteY0" fmla="*/ 1899808 h 1899808"/>
              <a:gd name="connsiteX1" fmla="*/ 414195 w 1000266"/>
              <a:gd name="connsiteY1" fmla="*/ 0 h 1899808"/>
              <a:gd name="connsiteX2" fmla="*/ 1000266 w 1000266"/>
              <a:gd name="connsiteY2" fmla="*/ 1648363 h 1899808"/>
              <a:gd name="connsiteX3" fmla="*/ 0 w 1000266"/>
              <a:gd name="connsiteY3" fmla="*/ 1899808 h 1899808"/>
            </a:gdLst>
            <a:ahLst/>
            <a:cxnLst>
              <a:cxn ang="0">
                <a:pos x="connsiteX0" y="connsiteY0"/>
              </a:cxn>
              <a:cxn ang="0">
                <a:pos x="connsiteX1" y="connsiteY1"/>
              </a:cxn>
              <a:cxn ang="0">
                <a:pos x="connsiteX2" y="connsiteY2"/>
              </a:cxn>
              <a:cxn ang="0">
                <a:pos x="connsiteX3" y="connsiteY3"/>
              </a:cxn>
            </a:cxnLst>
            <a:rect l="l" t="t" r="r" b="b"/>
            <a:pathLst>
              <a:path w="1000266" h="1899808">
                <a:moveTo>
                  <a:pt x="0" y="1899808"/>
                </a:moveTo>
                <a:lnTo>
                  <a:pt x="414195" y="0"/>
                </a:lnTo>
                <a:lnTo>
                  <a:pt x="1000266" y="1648363"/>
                </a:lnTo>
                <a:lnTo>
                  <a:pt x="0" y="1899808"/>
                </a:lnTo>
                <a:close/>
              </a:path>
            </a:pathLst>
          </a:custGeom>
          <a:solidFill>
            <a:srgbClr val="ECC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GB" dirty="0">
                <a:sym typeface="Comic Sans MS"/>
              </a:rPr>
              <a:t> </a:t>
            </a:r>
            <a:r>
              <a:rPr lang="en-US" dirty="0">
                <a:sym typeface="Comic Sans MS"/>
              </a:rPr>
              <a:t>Result</a:t>
            </a:r>
            <a:endParaRPr lang="en-US" dirty="0"/>
          </a:p>
        </p:txBody>
      </p:sp>
      <p:cxnSp>
        <p:nvCxnSpPr>
          <p:cNvPr id="15" name="Straight Connector 14">
            <a:extLst>
              <a:ext uri="{FF2B5EF4-FFF2-40B4-BE49-F238E27FC236}">
                <a16:creationId xmlns:a16="http://schemas.microsoft.com/office/drawing/2014/main" id="{CC70287B-74B0-480E-B3A1-384408A2D87C}"/>
              </a:ext>
            </a:extLst>
          </p:cNvPr>
          <p:cNvCxnSpPr>
            <a:cxnSpLocks/>
          </p:cNvCxnSpPr>
          <p:nvPr/>
        </p:nvCxnSpPr>
        <p:spPr>
          <a:xfrm>
            <a:off x="7758020" y="2139622"/>
            <a:ext cx="2943329" cy="3644106"/>
          </a:xfrm>
          <a:prstGeom prst="line">
            <a:avLst/>
          </a:prstGeom>
          <a:ln w="76200">
            <a:solidFill>
              <a:srgbClr val="74C274"/>
            </a:solidFill>
          </a:ln>
          <a:effectLst>
            <a:glow rad="63500">
              <a:srgbClr val="74C274">
                <a:alpha val="40000"/>
              </a:srgbClr>
            </a:glow>
          </a:effectLst>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66039AB-4D6D-495E-B114-150F69A601A6}"/>
              </a:ext>
            </a:extLst>
          </p:cNvPr>
          <p:cNvCxnSpPr>
            <a:cxnSpLocks/>
          </p:cNvCxnSpPr>
          <p:nvPr/>
        </p:nvCxnSpPr>
        <p:spPr>
          <a:xfrm flipV="1">
            <a:off x="7863422" y="1601756"/>
            <a:ext cx="2948289" cy="4501612"/>
          </a:xfrm>
          <a:prstGeom prst="line">
            <a:avLst/>
          </a:prstGeom>
          <a:ln w="76200">
            <a:solidFill>
              <a:srgbClr val="74C274"/>
            </a:solidFill>
          </a:ln>
          <a:effectLst>
            <a:glow rad="63500">
              <a:srgbClr val="74C274">
                <a:alpha val="40000"/>
              </a:srgbClr>
            </a:glow>
          </a:effectLst>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DF7F6D4-2F85-492E-B8B2-5897A0FCE96D}"/>
              </a:ext>
            </a:extLst>
          </p:cNvPr>
          <p:cNvSpPr txBox="1"/>
          <p:nvPr/>
        </p:nvSpPr>
        <p:spPr>
          <a:xfrm>
            <a:off x="93588" y="1601756"/>
            <a:ext cx="6096000" cy="1077218"/>
          </a:xfrm>
          <a:prstGeom prst="rect">
            <a:avLst/>
          </a:prstGeom>
          <a:noFill/>
        </p:spPr>
        <p:txBody>
          <a:bodyPr wrap="square">
            <a:spAutoFit/>
          </a:bodyPr>
          <a:lstStyle>
            <a:defPPr marR="0" lvl="0" algn="l" rtl="0">
              <a:lnSpc>
                <a:spcPct val="100000"/>
              </a:lnSpc>
              <a:spcBef>
                <a:spcPts val="0"/>
              </a:spcBef>
              <a:spcAft>
                <a:spcPts val="0"/>
              </a:spcAft>
            </a:defPPr>
            <a:lvl1pPr marL="457200">
              <a:defRPr sz="3200" b="1">
                <a:solidFill>
                  <a:schemeClr val="tx1">
                    <a:lumMod val="65000"/>
                    <a:lumOff val="35000"/>
                  </a:schemeClr>
                </a:solidFill>
                <a:latin typeface="+mn-lt"/>
                <a:cs typeface="Calibri" panose="020F0502020204030204" pitchFamily="34" charset="0"/>
              </a:defRPr>
            </a:lvl1pPr>
          </a:lstStyle>
          <a:p>
            <a:r>
              <a:rPr lang="en-US" dirty="0"/>
              <a:t>Two angles are vertically </a:t>
            </a:r>
          </a:p>
          <a:p>
            <a:r>
              <a:rPr lang="en-US" dirty="0"/>
              <a:t>opposite when:</a:t>
            </a:r>
          </a:p>
        </p:txBody>
      </p:sp>
      <p:sp>
        <p:nvSpPr>
          <p:cNvPr id="30" name="TextBox 29">
            <a:extLst>
              <a:ext uri="{FF2B5EF4-FFF2-40B4-BE49-F238E27FC236}">
                <a16:creationId xmlns:a16="http://schemas.microsoft.com/office/drawing/2014/main" id="{63164966-D329-4029-911B-CB4DF719E948}"/>
              </a:ext>
            </a:extLst>
          </p:cNvPr>
          <p:cNvSpPr txBox="1"/>
          <p:nvPr/>
        </p:nvSpPr>
        <p:spPr>
          <a:xfrm>
            <a:off x="36410" y="3456070"/>
            <a:ext cx="6563409" cy="584775"/>
          </a:xfrm>
          <a:prstGeom prst="rect">
            <a:avLst/>
          </a:prstGeom>
          <a:noFill/>
        </p:spPr>
        <p:txBody>
          <a:bodyPr wrap="square">
            <a:spAutoFit/>
          </a:bodyPr>
          <a:lstStyle>
            <a:defPPr marR="0" lvl="0" algn="l" rtl="0">
              <a:lnSpc>
                <a:spcPct val="100000"/>
              </a:lnSpc>
              <a:spcBef>
                <a:spcPts val="0"/>
              </a:spcBef>
              <a:spcAft>
                <a:spcPts val="0"/>
              </a:spcAft>
            </a:defPPr>
            <a:lvl1pPr marL="457200">
              <a:defRPr sz="3200" b="1">
                <a:solidFill>
                  <a:schemeClr val="tx1">
                    <a:lumMod val="65000"/>
                    <a:lumOff val="35000"/>
                  </a:schemeClr>
                </a:solidFill>
                <a:latin typeface="+mn-lt"/>
                <a:cs typeface="Calibri" panose="020F0502020204030204" pitchFamily="34" charset="0"/>
              </a:defRPr>
            </a:lvl1pPr>
          </a:lstStyle>
          <a:p>
            <a:r>
              <a:rPr lang="en-US" dirty="0"/>
              <a:t>- they have the same vertex</a:t>
            </a:r>
          </a:p>
        </p:txBody>
      </p:sp>
      <p:sp>
        <p:nvSpPr>
          <p:cNvPr id="31" name="TextBox 30">
            <a:extLst>
              <a:ext uri="{FF2B5EF4-FFF2-40B4-BE49-F238E27FC236}">
                <a16:creationId xmlns:a16="http://schemas.microsoft.com/office/drawing/2014/main" id="{503E26EB-6488-48E9-B213-DEF73B0E8EAF}"/>
              </a:ext>
            </a:extLst>
          </p:cNvPr>
          <p:cNvSpPr txBox="1"/>
          <p:nvPr/>
        </p:nvSpPr>
        <p:spPr>
          <a:xfrm>
            <a:off x="44564" y="4260916"/>
            <a:ext cx="7469995" cy="1077218"/>
          </a:xfrm>
          <a:prstGeom prst="rect">
            <a:avLst/>
          </a:prstGeom>
          <a:noFill/>
        </p:spPr>
        <p:txBody>
          <a:bodyPr wrap="square">
            <a:spAutoFit/>
          </a:bodyPr>
          <a:lstStyle>
            <a:defPPr marR="0" lvl="0" algn="l" rtl="0">
              <a:lnSpc>
                <a:spcPct val="100000"/>
              </a:lnSpc>
              <a:spcBef>
                <a:spcPts val="0"/>
              </a:spcBef>
              <a:spcAft>
                <a:spcPts val="0"/>
              </a:spcAft>
            </a:defPPr>
            <a:lvl1pPr marL="457200">
              <a:defRPr sz="3200" b="1">
                <a:solidFill>
                  <a:schemeClr val="tx1">
                    <a:lumMod val="65000"/>
                    <a:lumOff val="35000"/>
                  </a:schemeClr>
                </a:solidFill>
                <a:latin typeface="+mn-lt"/>
                <a:cs typeface="Calibri" panose="020F0502020204030204" pitchFamily="34" charset="0"/>
              </a:defRPr>
            </a:lvl1pPr>
          </a:lstStyle>
          <a:p>
            <a:pPr marL="855663" indent="-398463"/>
            <a:r>
              <a:rPr lang="en-US" dirty="0"/>
              <a:t>- their sides are the prolongation of one another.</a:t>
            </a:r>
          </a:p>
        </p:txBody>
      </p:sp>
      <p:grpSp>
        <p:nvGrpSpPr>
          <p:cNvPr id="41" name="Group 40">
            <a:extLst>
              <a:ext uri="{FF2B5EF4-FFF2-40B4-BE49-F238E27FC236}">
                <a16:creationId xmlns:a16="http://schemas.microsoft.com/office/drawing/2014/main" id="{79DDE849-1B0A-4BFB-A4D8-237A6AC4E477}"/>
              </a:ext>
            </a:extLst>
          </p:cNvPr>
          <p:cNvGrpSpPr/>
          <p:nvPr/>
        </p:nvGrpSpPr>
        <p:grpSpPr>
          <a:xfrm>
            <a:off x="6613034" y="1519866"/>
            <a:ext cx="5165591" cy="4854716"/>
            <a:chOff x="7485194" y="987191"/>
            <a:chExt cx="5165591" cy="4854716"/>
          </a:xfrm>
        </p:grpSpPr>
        <p:grpSp>
          <p:nvGrpSpPr>
            <p:cNvPr id="9" name="Group 8">
              <a:extLst>
                <a:ext uri="{FF2B5EF4-FFF2-40B4-BE49-F238E27FC236}">
                  <a16:creationId xmlns:a16="http://schemas.microsoft.com/office/drawing/2014/main" id="{401310BB-E770-4314-8933-5A2929F6E442}"/>
                </a:ext>
              </a:extLst>
            </p:cNvPr>
            <p:cNvGrpSpPr/>
            <p:nvPr/>
          </p:nvGrpSpPr>
          <p:grpSpPr>
            <a:xfrm>
              <a:off x="7485194" y="987191"/>
              <a:ext cx="5000413" cy="4842282"/>
              <a:chOff x="7632330" y="1196293"/>
              <a:chExt cx="5000413" cy="4842282"/>
            </a:xfrm>
          </p:grpSpPr>
          <p:grpSp>
            <p:nvGrpSpPr>
              <p:cNvPr id="10" name="Group 9">
                <a:extLst>
                  <a:ext uri="{FF2B5EF4-FFF2-40B4-BE49-F238E27FC236}">
                    <a16:creationId xmlns:a16="http://schemas.microsoft.com/office/drawing/2014/main" id="{1E81D796-E839-4EED-90BB-B61BF69486A8}"/>
                  </a:ext>
                </a:extLst>
              </p:cNvPr>
              <p:cNvGrpSpPr/>
              <p:nvPr/>
            </p:nvGrpSpPr>
            <p:grpSpPr>
              <a:xfrm>
                <a:off x="7632330" y="1196293"/>
                <a:ext cx="5000413" cy="4842282"/>
                <a:chOff x="7632330" y="1196293"/>
                <a:chExt cx="5000413" cy="4842282"/>
              </a:xfrm>
            </p:grpSpPr>
            <p:sp>
              <p:nvSpPr>
                <p:cNvPr id="18" name="Subtitle 2">
                  <a:extLst>
                    <a:ext uri="{FF2B5EF4-FFF2-40B4-BE49-F238E27FC236}">
                      <a16:creationId xmlns:a16="http://schemas.microsoft.com/office/drawing/2014/main" id="{7B209862-5FD9-4025-B0A9-FDF8C6804A96}"/>
                    </a:ext>
                  </a:extLst>
                </p:cNvPr>
                <p:cNvSpPr txBox="1">
                  <a:spLocks/>
                </p:cNvSpPr>
                <p:nvPr/>
              </p:nvSpPr>
              <p:spPr>
                <a:xfrm>
                  <a:off x="7632330" y="1231314"/>
                  <a:ext cx="1615779"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u</a:t>
                  </a:r>
                </a:p>
              </p:txBody>
            </p:sp>
            <p:grpSp>
              <p:nvGrpSpPr>
                <p:cNvPr id="19" name="Group 18">
                  <a:extLst>
                    <a:ext uri="{FF2B5EF4-FFF2-40B4-BE49-F238E27FC236}">
                      <a16:creationId xmlns:a16="http://schemas.microsoft.com/office/drawing/2014/main" id="{CBFAFB5E-6EE9-44A2-8722-97366F2A22BA}"/>
                    </a:ext>
                  </a:extLst>
                </p:cNvPr>
                <p:cNvGrpSpPr/>
                <p:nvPr/>
              </p:nvGrpSpPr>
              <p:grpSpPr>
                <a:xfrm>
                  <a:off x="8074828" y="1196293"/>
                  <a:ext cx="4557915" cy="4842282"/>
                  <a:chOff x="-406451" y="-331468"/>
                  <a:chExt cx="1289706" cy="2355113"/>
                </a:xfrm>
              </p:grpSpPr>
              <p:sp>
                <p:nvSpPr>
                  <p:cNvPr id="23" name="Subtitle 2">
                    <a:extLst>
                      <a:ext uri="{FF2B5EF4-FFF2-40B4-BE49-F238E27FC236}">
                        <a16:creationId xmlns:a16="http://schemas.microsoft.com/office/drawing/2014/main" id="{CFF7366C-B80A-44B5-AB77-956E0C43D14F}"/>
                      </a:ext>
                    </a:extLst>
                  </p:cNvPr>
                  <p:cNvSpPr txBox="1">
                    <a:spLocks/>
                  </p:cNvSpPr>
                  <p:nvPr/>
                </p:nvSpPr>
                <p:spPr>
                  <a:xfrm>
                    <a:off x="-406451" y="1566623"/>
                    <a:ext cx="457200" cy="457022"/>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x</a:t>
                    </a:r>
                  </a:p>
                </p:txBody>
              </p:sp>
              <p:grpSp>
                <p:nvGrpSpPr>
                  <p:cNvPr id="24" name="Group 23">
                    <a:extLst>
                      <a:ext uri="{FF2B5EF4-FFF2-40B4-BE49-F238E27FC236}">
                        <a16:creationId xmlns:a16="http://schemas.microsoft.com/office/drawing/2014/main" id="{B15A2A78-FE8C-4BEF-9CF9-287F52108953}"/>
                      </a:ext>
                    </a:extLst>
                  </p:cNvPr>
                  <p:cNvGrpSpPr/>
                  <p:nvPr/>
                </p:nvGrpSpPr>
                <p:grpSpPr>
                  <a:xfrm>
                    <a:off x="-108445" y="-331468"/>
                    <a:ext cx="991700" cy="1521099"/>
                    <a:chOff x="-108445" y="-331468"/>
                    <a:chExt cx="991700" cy="1521099"/>
                  </a:xfrm>
                </p:grpSpPr>
                <p:sp>
                  <p:nvSpPr>
                    <p:cNvPr id="25" name="Subtitle 2">
                      <a:extLst>
                        <a:ext uri="{FF2B5EF4-FFF2-40B4-BE49-F238E27FC236}">
                          <a16:creationId xmlns:a16="http://schemas.microsoft.com/office/drawing/2014/main" id="{56C953E0-7606-48DC-A237-D5F9AABF61B7}"/>
                        </a:ext>
                      </a:extLst>
                    </p:cNvPr>
                    <p:cNvSpPr txBox="1">
                      <a:spLocks/>
                    </p:cNvSpPr>
                    <p:nvPr/>
                  </p:nvSpPr>
                  <p:spPr>
                    <a:xfrm>
                      <a:off x="-108445" y="732609"/>
                      <a:ext cx="457200" cy="457022"/>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A</a:t>
                      </a:r>
                    </a:p>
                  </p:txBody>
                </p:sp>
                <p:sp>
                  <p:nvSpPr>
                    <p:cNvPr id="26" name="Subtitle 2">
                      <a:extLst>
                        <a:ext uri="{FF2B5EF4-FFF2-40B4-BE49-F238E27FC236}">
                          <a16:creationId xmlns:a16="http://schemas.microsoft.com/office/drawing/2014/main" id="{FA3B7476-AB62-4FB6-8DFA-539824DA9372}"/>
                        </a:ext>
                      </a:extLst>
                    </p:cNvPr>
                    <p:cNvSpPr txBox="1">
                      <a:spLocks/>
                    </p:cNvSpPr>
                    <p:nvPr/>
                  </p:nvSpPr>
                  <p:spPr>
                    <a:xfrm>
                      <a:off x="426055" y="-331468"/>
                      <a:ext cx="457200" cy="457022"/>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y</a:t>
                      </a:r>
                    </a:p>
                  </p:txBody>
                </p:sp>
              </p:grpSp>
            </p:grpSp>
            <p:cxnSp>
              <p:nvCxnSpPr>
                <p:cNvPr id="21" name="Straight Connector 20">
                  <a:extLst>
                    <a:ext uri="{FF2B5EF4-FFF2-40B4-BE49-F238E27FC236}">
                      <a16:creationId xmlns:a16="http://schemas.microsoft.com/office/drawing/2014/main" id="{D895C2B9-646B-47A6-9109-0479284FD99F}"/>
                    </a:ext>
                  </a:extLst>
                </p:cNvPr>
                <p:cNvCxnSpPr>
                  <a:cxnSpLocks/>
                </p:cNvCxnSpPr>
                <p:nvPr/>
              </p:nvCxnSpPr>
              <p:spPr>
                <a:xfrm>
                  <a:off x="8731491" y="1757850"/>
                  <a:ext cx="2921446" cy="3657554"/>
                </a:xfrm>
                <a:prstGeom prst="line">
                  <a:avLst/>
                </a:prstGeom>
                <a:ln w="38100">
                  <a:solidFill>
                    <a:schemeClr val="tx1">
                      <a:lumMod val="65000"/>
                      <a:lumOff val="35000"/>
                    </a:schemeClr>
                  </a:solidFill>
                </a:ln>
                <a:effectLst/>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9B91635-78D2-4F83-BE32-03AFDFAA2430}"/>
                    </a:ext>
                  </a:extLst>
                </p:cNvPr>
                <p:cNvCxnSpPr>
                  <a:cxnSpLocks/>
                </p:cNvCxnSpPr>
                <p:nvPr/>
              </p:nvCxnSpPr>
              <p:spPr>
                <a:xfrm flipH="1">
                  <a:off x="8882718" y="1271750"/>
                  <a:ext cx="2948289" cy="4508044"/>
                </a:xfrm>
                <a:prstGeom prst="line">
                  <a:avLst/>
                </a:prstGeom>
                <a:ln w="38100">
                  <a:solidFill>
                    <a:schemeClr val="tx1">
                      <a:lumMod val="65000"/>
                      <a:lumOff val="35000"/>
                    </a:schemeClr>
                  </a:solidFill>
                </a:ln>
                <a:effectLst/>
              </p:spPr>
              <p:style>
                <a:lnRef idx="1">
                  <a:schemeClr val="accent1"/>
                </a:lnRef>
                <a:fillRef idx="0">
                  <a:schemeClr val="accent1"/>
                </a:fillRef>
                <a:effectRef idx="0">
                  <a:schemeClr val="accent1"/>
                </a:effectRef>
                <a:fontRef idx="minor">
                  <a:schemeClr val="tx1"/>
                </a:fontRef>
              </p:style>
            </p:cxnSp>
          </p:grpSp>
          <p:sp>
            <p:nvSpPr>
              <p:cNvPr id="12" name="Oval 11">
                <a:extLst>
                  <a:ext uri="{FF2B5EF4-FFF2-40B4-BE49-F238E27FC236}">
                    <a16:creationId xmlns:a16="http://schemas.microsoft.com/office/drawing/2014/main" id="{7E75E8E9-43D7-4F19-B1A8-5A3B98E01122}"/>
                  </a:ext>
                </a:extLst>
              </p:cNvPr>
              <p:cNvSpPr/>
              <p:nvPr/>
            </p:nvSpPr>
            <p:spPr>
              <a:xfrm>
                <a:off x="10184474" y="3552194"/>
                <a:ext cx="182880" cy="18288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Subtitle 2">
              <a:extLst>
                <a:ext uri="{FF2B5EF4-FFF2-40B4-BE49-F238E27FC236}">
                  <a16:creationId xmlns:a16="http://schemas.microsoft.com/office/drawing/2014/main" id="{E87D1791-A508-436F-BA4E-A1282184358A}"/>
                </a:ext>
              </a:extLst>
            </p:cNvPr>
            <p:cNvSpPr txBox="1">
              <a:spLocks/>
            </p:cNvSpPr>
            <p:nvPr/>
          </p:nvSpPr>
          <p:spPr>
            <a:xfrm>
              <a:off x="11035007" y="4902237"/>
              <a:ext cx="1615778" cy="939670"/>
            </a:xfrm>
            <a:prstGeom prst="rect">
              <a:avLst/>
            </a:prstGeom>
          </p:spPr>
          <p:txBody>
            <a:bodyPr vert="horz" lIns="91440" tIns="45720" rIns="91440" bIns="45720" rtlCol="0" anchor="t">
              <a:noAutofit/>
            </a:bodyPr>
            <a:lstStyle/>
            <a:p>
              <a:pPr marL="0" marR="0" algn="ctr">
                <a:lnSpc>
                  <a:spcPct val="107000"/>
                </a:lnSpc>
                <a:spcBef>
                  <a:spcPts val="0"/>
                </a:spcBef>
                <a:spcAft>
                  <a:spcPts val="800"/>
                </a:spcAft>
              </a:pPr>
              <a:r>
                <a:rPr lang="en-US" sz="2800" b="1" dirty="0">
                  <a:solidFill>
                    <a:schemeClr val="tx1">
                      <a:lumMod val="65000"/>
                      <a:lumOff val="35000"/>
                    </a:schemeClr>
                  </a:solidFill>
                  <a:latin typeface="+mn-lt"/>
                </a:rPr>
                <a:t>v</a:t>
              </a:r>
            </a:p>
          </p:txBody>
        </p:sp>
      </p:grpSp>
      <p:sp>
        <p:nvSpPr>
          <p:cNvPr id="33" name="Oval 32">
            <a:extLst>
              <a:ext uri="{FF2B5EF4-FFF2-40B4-BE49-F238E27FC236}">
                <a16:creationId xmlns:a16="http://schemas.microsoft.com/office/drawing/2014/main" id="{8BB5BBA1-EFB5-4F51-A568-302EA424AB85}"/>
              </a:ext>
            </a:extLst>
          </p:cNvPr>
          <p:cNvSpPr/>
          <p:nvPr/>
        </p:nvSpPr>
        <p:spPr>
          <a:xfrm>
            <a:off x="9165078" y="3875913"/>
            <a:ext cx="182880" cy="182880"/>
          </a:xfrm>
          <a:prstGeom prst="ellipse">
            <a:avLst/>
          </a:prstGeom>
          <a:solidFill>
            <a:srgbClr val="74C274"/>
          </a:solidFill>
          <a:ln>
            <a:solidFill>
              <a:srgbClr val="74C27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832251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left)">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par>
                                <p:cTn id="31" presetID="22" presetClass="entr" presetSubtype="2"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right)">
                                      <p:cBhvr>
                                        <p:cTn id="33" dur="5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up)">
                                      <p:cBhvr>
                                        <p:cTn id="38" dur="500"/>
                                        <p:tgtEl>
                                          <p:spTgt spid="28"/>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down)">
                                      <p:cBhvr>
                                        <p:cTn id="41" dur="500"/>
                                        <p:tgtEl>
                                          <p:spTgt spid="34"/>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wipe(right)">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animBg="1"/>
      <p:bldP spid="35" grpId="0" animBg="1"/>
      <p:bldP spid="28" grpId="0" animBg="1"/>
      <p:bldP spid="29" grpId="0"/>
      <p:bldP spid="30" grpId="0"/>
      <p:bldP spid="31" grpId="0"/>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128" y="4320565"/>
            <a:ext cx="10143544" cy="1830975"/>
          </a:xfrm>
          <a:prstGeom prst="rect">
            <a:avLst/>
          </a:prstGeom>
          <a:solidFill>
            <a:srgbClr val="94CFEC"/>
          </a:solidFill>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pPr>
            <a:r>
              <a:rPr lang="en-US" sz="4800" b="1" dirty="0">
                <a:solidFill>
                  <a:schemeClr val="accent1">
                    <a:lumMod val="50000"/>
                  </a:schemeClr>
                </a:solidFill>
                <a:latin typeface="Comic Sans MS" panose="030F0702030302020204" pitchFamily="66" charset="0"/>
              </a:rPr>
              <a:t>Mastery of math facts</a:t>
            </a:r>
          </a:p>
          <a:p>
            <a:pPr algn="ctr">
              <a:spcBef>
                <a:spcPts val="1200"/>
              </a:spcBef>
            </a:pPr>
            <a:r>
              <a:rPr lang="en-US" sz="4800" b="1" dirty="0">
                <a:solidFill>
                  <a:schemeClr val="accent1">
                    <a:lumMod val="50000"/>
                  </a:schemeClr>
                </a:solidFill>
                <a:latin typeface="Comic Sans MS" panose="030F0702030302020204" pitchFamily="66" charset="0"/>
              </a:rPr>
              <a:t>and fluency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630576"/>
            <a:ext cx="2733118" cy="3299987"/>
          </a:xfrm>
          <a:prstGeom prst="rect">
            <a:avLst/>
          </a:prstGeom>
        </p:spPr>
      </p:pic>
    </p:spTree>
    <p:custDataLst>
      <p:tags r:id="rId1"/>
    </p:custDataLst>
    <p:extLst>
      <p:ext uri="{BB962C8B-B14F-4D97-AF65-F5344CB8AC3E}">
        <p14:creationId xmlns:p14="http://schemas.microsoft.com/office/powerpoint/2010/main" val="3161787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96164BEC-39B2-445C-9C43-3290447CE55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lvl="1"/>
            <a:r>
              <a:rPr lang="en-GB" dirty="0">
                <a:sym typeface="Comic Sans MS"/>
              </a:rPr>
              <a:t> </a:t>
            </a:r>
            <a:r>
              <a:rPr lang="en-US" dirty="0">
                <a:sym typeface="Comic Sans MS"/>
              </a:rPr>
              <a:t>Vertically Opposite Angles</a:t>
            </a:r>
            <a:endParaRPr lang="en-US" dirty="0"/>
          </a:p>
        </p:txBody>
      </p:sp>
      <p:sp>
        <p:nvSpPr>
          <p:cNvPr id="20" name="TextBox 19">
            <a:extLst>
              <a:ext uri="{FF2B5EF4-FFF2-40B4-BE49-F238E27FC236}">
                <a16:creationId xmlns:a16="http://schemas.microsoft.com/office/drawing/2014/main" id="{55A86C29-74E7-401E-BFB9-9248C9ED1E20}"/>
              </a:ext>
            </a:extLst>
          </p:cNvPr>
          <p:cNvSpPr txBox="1"/>
          <p:nvPr/>
        </p:nvSpPr>
        <p:spPr>
          <a:xfrm>
            <a:off x="9529482" y="136956"/>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pic>
        <p:nvPicPr>
          <p:cNvPr id="4" name="Picture 3" descr="Chart&#10;&#10;Description automatically generated with low confidence">
            <a:extLst>
              <a:ext uri="{FF2B5EF4-FFF2-40B4-BE49-F238E27FC236}">
                <a16:creationId xmlns:a16="http://schemas.microsoft.com/office/drawing/2014/main" id="{8AE69F7F-CC4E-4F0E-BB95-4A4BB91BCCD3}"/>
              </a:ext>
            </a:extLst>
          </p:cNvPr>
          <p:cNvPicPr>
            <a:picLocks noChangeAspect="1"/>
          </p:cNvPicPr>
          <p:nvPr/>
        </p:nvPicPr>
        <p:blipFill>
          <a:blip r:embed="rId3"/>
          <a:stretch>
            <a:fillRect/>
          </a:stretch>
        </p:blipFill>
        <p:spPr>
          <a:xfrm>
            <a:off x="1399394" y="1662977"/>
            <a:ext cx="3066233" cy="4572000"/>
          </a:xfrm>
          <a:prstGeom prst="rect">
            <a:avLst/>
          </a:prstGeom>
        </p:spPr>
      </p:pic>
      <p:pic>
        <p:nvPicPr>
          <p:cNvPr id="6" name="Picture 5" descr="Chart&#10;&#10;Description automatically generated">
            <a:extLst>
              <a:ext uri="{FF2B5EF4-FFF2-40B4-BE49-F238E27FC236}">
                <a16:creationId xmlns:a16="http://schemas.microsoft.com/office/drawing/2014/main" id="{47489767-9ED7-4CC9-B80E-43D2D2B30193}"/>
              </a:ext>
            </a:extLst>
          </p:cNvPr>
          <p:cNvPicPr>
            <a:picLocks noChangeAspect="1"/>
          </p:cNvPicPr>
          <p:nvPr/>
        </p:nvPicPr>
        <p:blipFill>
          <a:blip r:embed="rId4"/>
          <a:stretch>
            <a:fillRect/>
          </a:stretch>
        </p:blipFill>
        <p:spPr>
          <a:xfrm>
            <a:off x="5775933" y="1662977"/>
            <a:ext cx="5016673" cy="4572000"/>
          </a:xfrm>
          <a:prstGeom prst="rect">
            <a:avLst/>
          </a:prstGeom>
        </p:spPr>
      </p:pic>
    </p:spTree>
    <p:extLst>
      <p:ext uri="{BB962C8B-B14F-4D97-AF65-F5344CB8AC3E}">
        <p14:creationId xmlns:p14="http://schemas.microsoft.com/office/powerpoint/2010/main" val="2233264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Graphic 21">
            <a:extLst>
              <a:ext uri="{FF2B5EF4-FFF2-40B4-BE49-F238E27FC236}">
                <a16:creationId xmlns:a16="http://schemas.microsoft.com/office/drawing/2014/main" id="{46A2E275-7691-45E6-88BB-CC0ED4FFFB4E}"/>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14897" t="16871" r="25827" b="20785"/>
          <a:stretch/>
        </p:blipFill>
        <p:spPr>
          <a:xfrm>
            <a:off x="6592186" y="1987473"/>
            <a:ext cx="5048271" cy="3657600"/>
          </a:xfrm>
          <a:prstGeom prst="rect">
            <a:avLst/>
          </a:prstGeom>
        </p:spPr>
      </p:pic>
      <p:sp>
        <p:nvSpPr>
          <p:cNvPr id="9" name="Rectangle 8">
            <a:extLst>
              <a:ext uri="{FF2B5EF4-FFF2-40B4-BE49-F238E27FC236}">
                <a16:creationId xmlns:a16="http://schemas.microsoft.com/office/drawing/2014/main" id="{F4F6764C-6E5E-4BFA-B029-8F3C0563A6BC}"/>
              </a:ext>
            </a:extLst>
          </p:cNvPr>
          <p:cNvSpPr/>
          <p:nvPr/>
        </p:nvSpPr>
        <p:spPr>
          <a:xfrm>
            <a:off x="88491" y="1481931"/>
            <a:ext cx="5867141" cy="1229504"/>
          </a:xfrm>
          <a:prstGeom prst="rect">
            <a:avLst/>
          </a:prstGeom>
          <a:noFill/>
        </p:spPr>
        <p:txBody>
          <a:bodyPr wrap="square">
            <a:spAutoFit/>
          </a:bodyPr>
          <a:lstStyle/>
          <a:p>
            <a:pPr marL="457200">
              <a:lnSpc>
                <a:spcPct val="120000"/>
              </a:lnSpc>
            </a:pPr>
            <a:r>
              <a:rPr lang="en-US" sz="3200" b="1" dirty="0">
                <a:solidFill>
                  <a:schemeClr val="tx1">
                    <a:lumMod val="65000"/>
                    <a:lumOff val="35000"/>
                  </a:schemeClr>
                </a:solidFill>
                <a:latin typeface="+mn-lt"/>
                <a:cs typeface="Calibri" panose="020F0502020204030204" pitchFamily="34" charset="0"/>
              </a:rPr>
              <a:t>Are the two marked angles vertically opposite? </a:t>
            </a:r>
          </a:p>
        </p:txBody>
      </p:sp>
      <p:sp>
        <p:nvSpPr>
          <p:cNvPr id="18" name="Subtitle 2">
            <a:extLst>
              <a:ext uri="{FF2B5EF4-FFF2-40B4-BE49-F238E27FC236}">
                <a16:creationId xmlns:a16="http://schemas.microsoft.com/office/drawing/2014/main" id="{532CD3CE-9C5B-4441-BB2F-068AC5550B06}"/>
              </a:ext>
            </a:extLst>
          </p:cNvPr>
          <p:cNvSpPr txBox="1">
            <a:spLocks/>
          </p:cNvSpPr>
          <p:nvPr/>
        </p:nvSpPr>
        <p:spPr>
          <a:xfrm flipH="1">
            <a:off x="7913703" y="3072994"/>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a</a:t>
            </a:r>
          </a:p>
        </p:txBody>
      </p:sp>
      <p:sp>
        <p:nvSpPr>
          <p:cNvPr id="19" name="Subtitle 2">
            <a:extLst>
              <a:ext uri="{FF2B5EF4-FFF2-40B4-BE49-F238E27FC236}">
                <a16:creationId xmlns:a16="http://schemas.microsoft.com/office/drawing/2014/main" id="{17B7CE31-8703-47D4-B139-290D76A7029C}"/>
              </a:ext>
            </a:extLst>
          </p:cNvPr>
          <p:cNvSpPr txBox="1">
            <a:spLocks/>
          </p:cNvSpPr>
          <p:nvPr/>
        </p:nvSpPr>
        <p:spPr>
          <a:xfrm flipH="1">
            <a:off x="9051133" y="3931317"/>
            <a:ext cx="1615779" cy="94789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algn="ctr">
              <a:lnSpc>
                <a:spcPct val="107000"/>
              </a:lnSpc>
              <a:spcAft>
                <a:spcPts val="800"/>
              </a:spcAft>
              <a:defRPr sz="3200" b="1">
                <a:solidFill>
                  <a:schemeClr val="tx1">
                    <a:lumMod val="65000"/>
                    <a:lumOff val="35000"/>
                  </a:schemeClr>
                </a:solidFill>
                <a:latin typeface="+mn-lt"/>
              </a:defRPr>
            </a:lvl1pPr>
          </a:lstStyle>
          <a:p>
            <a:r>
              <a:rPr lang="en-US" dirty="0"/>
              <a:t>b</a:t>
            </a:r>
          </a:p>
        </p:txBody>
      </p:sp>
      <p:sp>
        <p:nvSpPr>
          <p:cNvPr id="20" name="Rectangle: Rounded Corners 19">
            <a:extLst>
              <a:ext uri="{FF2B5EF4-FFF2-40B4-BE49-F238E27FC236}">
                <a16:creationId xmlns:a16="http://schemas.microsoft.com/office/drawing/2014/main" id="{0F6ED88C-6C56-4896-AE7B-E90C65E01281}"/>
              </a:ext>
            </a:extLst>
          </p:cNvPr>
          <p:cNvSpPr/>
          <p:nvPr/>
        </p:nvSpPr>
        <p:spPr>
          <a:xfrm>
            <a:off x="719419" y="3223859"/>
            <a:ext cx="182880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Yes</a:t>
            </a:r>
          </a:p>
        </p:txBody>
      </p:sp>
      <p:sp>
        <p:nvSpPr>
          <p:cNvPr id="21" name="Rectangle: Rounded Corners 20">
            <a:extLst>
              <a:ext uri="{FF2B5EF4-FFF2-40B4-BE49-F238E27FC236}">
                <a16:creationId xmlns:a16="http://schemas.microsoft.com/office/drawing/2014/main" id="{0F9843BA-4E4C-416F-BFDE-5667C6631558}"/>
              </a:ext>
            </a:extLst>
          </p:cNvPr>
          <p:cNvSpPr/>
          <p:nvPr/>
        </p:nvSpPr>
        <p:spPr>
          <a:xfrm>
            <a:off x="730693" y="4650683"/>
            <a:ext cx="1828800" cy="9144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595959"/>
                </a:solidFill>
                <a:latin typeface="+mj-lt"/>
              </a:rPr>
              <a:t>No</a:t>
            </a:r>
          </a:p>
        </p:txBody>
      </p:sp>
      <p:sp>
        <p:nvSpPr>
          <p:cNvPr id="23" name="Google Shape;222;p10">
            <a:extLst>
              <a:ext uri="{FF2B5EF4-FFF2-40B4-BE49-F238E27FC236}">
                <a16:creationId xmlns:a16="http://schemas.microsoft.com/office/drawing/2014/main" id="{AC678BAE-4DAF-4425-93E1-186376F30CBE}"/>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marL="365760" lvl="1"/>
            <a:r>
              <a:rPr lang="en-GB" dirty="0">
                <a:sym typeface="Comic Sans MS"/>
              </a:rPr>
              <a:t> Choose the correct answer </a:t>
            </a:r>
          </a:p>
        </p:txBody>
      </p:sp>
    </p:spTree>
    <p:custDataLst>
      <p:tags r:id="rId1"/>
    </p:custDataLst>
    <p:extLst>
      <p:ext uri="{BB962C8B-B14F-4D97-AF65-F5344CB8AC3E}">
        <p14:creationId xmlns:p14="http://schemas.microsoft.com/office/powerpoint/2010/main" val="185419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21"/>
                                        </p:tgtEl>
                                        <p:attrNameLst>
                                          <p:attrName>stroke.color</p:attrName>
                                        </p:attrNameLst>
                                      </p:cBhvr>
                                      <p:to>
                                        <a:srgbClr val="FFFFFF"/>
                                      </p:to>
                                    </p:animClr>
                                    <p:set>
                                      <p:cBhvr>
                                        <p:cTn id="7" dur="500" fill="hold"/>
                                        <p:tgtEl>
                                          <p:spTgt spid="21"/>
                                        </p:tgtEl>
                                        <p:attrNameLst>
                                          <p:attrName>stroke.on</p:attrName>
                                        </p:attrNameLst>
                                      </p:cBhvr>
                                      <p:to>
                                        <p:strVal val="true"/>
                                      </p:to>
                                    </p:set>
                                  </p:childTnLst>
                                </p:cTn>
                              </p:par>
                              <p:par>
                                <p:cTn id="8" presetID="1" presetClass="emph" presetSubtype="2" fill="hold" nodeType="withEffect">
                                  <p:stCondLst>
                                    <p:cond delay="0"/>
                                  </p:stCondLst>
                                  <p:childTnLst>
                                    <p:animClr clrSpc="rgb" dir="cw">
                                      <p:cBhvr>
                                        <p:cTn id="9" dur="500" fill="hold"/>
                                        <p:tgtEl>
                                          <p:spTgt spid="21"/>
                                        </p:tgtEl>
                                        <p:attrNameLst>
                                          <p:attrName>fillcolor</p:attrName>
                                        </p:attrNameLst>
                                      </p:cBhvr>
                                      <p:to>
                                        <a:srgbClr val="74C274"/>
                                      </p:to>
                                    </p:animClr>
                                    <p:set>
                                      <p:cBhvr>
                                        <p:cTn id="10" dur="500" fill="hold"/>
                                        <p:tgtEl>
                                          <p:spTgt spid="21"/>
                                        </p:tgtEl>
                                        <p:attrNameLst>
                                          <p:attrName>fill.type</p:attrName>
                                        </p:attrNameLst>
                                      </p:cBhvr>
                                      <p:to>
                                        <p:strVal val="solid"/>
                                      </p:to>
                                    </p:set>
                                    <p:set>
                                      <p:cBhvr>
                                        <p:cTn id="11" dur="500" fill="hold"/>
                                        <p:tgtEl>
                                          <p:spTgt spid="21"/>
                                        </p:tgtEl>
                                        <p:attrNameLst>
                                          <p:attrName>fill.on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9C29637097A0458CA4341EF118DC62" ma:contentTypeVersion="6" ma:contentTypeDescription="Create a new document." ma:contentTypeScope="" ma:versionID="1272cb4d1ad23263a4607e95d487e611">
  <xsd:schema xmlns:xsd="http://www.w3.org/2001/XMLSchema" xmlns:xs="http://www.w3.org/2001/XMLSchema" xmlns:p="http://schemas.microsoft.com/office/2006/metadata/properties" xmlns:ns3="d23d726e-30b8-4020-9bcc-ea20acae9033" xmlns:ns4="20540652-c8d4-4907-a72c-8ae251fa5497" targetNamespace="http://schemas.microsoft.com/office/2006/metadata/properties" ma:root="true" ma:fieldsID="b5f7e48d0ec09c2cc75e44db27518918" ns3:_="" ns4:_="">
    <xsd:import namespace="d23d726e-30b8-4020-9bcc-ea20acae9033"/>
    <xsd:import namespace="20540652-c8d4-4907-a72c-8ae251fa5497"/>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3d726e-30b8-4020-9bcc-ea20acae90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0540652-c8d4-4907-a72c-8ae251fa549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2E7F2C-97BF-4B28-9BAF-547920C59AD9}">
  <ds:schemaRefs>
    <ds:schemaRef ds:uri="20540652-c8d4-4907-a72c-8ae251fa5497"/>
    <ds:schemaRef ds:uri="d23d726e-30b8-4020-9bcc-ea20acae903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52C9AE0-2863-482C-91B6-D8A991EB5B04}">
  <ds:schemaRefs>
    <ds:schemaRef ds:uri="http://schemas.microsoft.com/office/infopath/2007/PartnerControls"/>
    <ds:schemaRef ds:uri="http://schemas.microsoft.com/office/2006/metadata/properties"/>
    <ds:schemaRef ds:uri="http://schemas.openxmlformats.org/package/2006/metadata/core-properties"/>
    <ds:schemaRef ds:uri="http://schemas.microsoft.com/office/2006/documentManagement/types"/>
    <ds:schemaRef ds:uri="d23d726e-30b8-4020-9bcc-ea20acae9033"/>
    <ds:schemaRef ds:uri="http://www.w3.org/XML/1998/namespace"/>
    <ds:schemaRef ds:uri="20540652-c8d4-4907-a72c-8ae251fa5497"/>
    <ds:schemaRef ds:uri="http://purl.org/dc/dcmitype/"/>
    <ds:schemaRef ds:uri="http://purl.org/dc/terms/"/>
    <ds:schemaRef ds:uri="http://purl.org/dc/elements/1.1/"/>
  </ds:schemaRefs>
</ds:datastoreItem>
</file>

<file path=customXml/itemProps3.xml><?xml version="1.0" encoding="utf-8"?>
<ds:datastoreItem xmlns:ds="http://schemas.openxmlformats.org/officeDocument/2006/customXml" ds:itemID="{EF8EDB57-09A0-4C29-BC94-3E9320684E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4187</TotalTime>
  <Words>1716</Words>
  <Application>Microsoft Office PowerPoint</Application>
  <PresentationFormat>Widescreen</PresentationFormat>
  <Paragraphs>307</Paragraphs>
  <Slides>25</Slides>
  <Notes>23</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Cambria Math</vt:lpstr>
      <vt:lpstr>Comic Sans MS</vt:lpstr>
      <vt:lpstr>Neo Sans</vt:lpstr>
      <vt:lpstr>Noto Sans Symbols</vt:lpstr>
      <vt:lpstr>Segoe UI</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Wassim Sidani</cp:lastModifiedBy>
  <cp:revision>286</cp:revision>
  <dcterms:created xsi:type="dcterms:W3CDTF">2020-11-03T06:34:51Z</dcterms:created>
  <dcterms:modified xsi:type="dcterms:W3CDTF">2022-08-23T10:54:09Z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0x010100FF9C29637097A0458CA4341EF118DC62</vt:lpwstr>
  </property>
</Properties>
</file>