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tags/tag3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0"/>
  </p:notesMasterIdLst>
  <p:sldIdLst>
    <p:sldId id="1758" r:id="rId6"/>
    <p:sldId id="542" r:id="rId7"/>
    <p:sldId id="527" r:id="rId8"/>
    <p:sldId id="633" r:id="rId9"/>
    <p:sldId id="702" r:id="rId10"/>
    <p:sldId id="528" r:id="rId11"/>
    <p:sldId id="467" r:id="rId12"/>
    <p:sldId id="705" r:id="rId13"/>
    <p:sldId id="1759" r:id="rId14"/>
    <p:sldId id="706" r:id="rId15"/>
    <p:sldId id="1760" r:id="rId16"/>
    <p:sldId id="707" r:id="rId17"/>
    <p:sldId id="529" r:id="rId18"/>
    <p:sldId id="668" r:id="rId19"/>
    <p:sldId id="711" r:id="rId20"/>
    <p:sldId id="708" r:id="rId21"/>
    <p:sldId id="712" r:id="rId22"/>
    <p:sldId id="709" r:id="rId23"/>
    <p:sldId id="713" r:id="rId24"/>
    <p:sldId id="715" r:id="rId25"/>
    <p:sldId id="716" r:id="rId26"/>
    <p:sldId id="710" r:id="rId27"/>
    <p:sldId id="714" r:id="rId28"/>
    <p:sldId id="1655" r:id="rId29"/>
  </p:sldIdLst>
  <p:sldSz cx="12192000" cy="6858000"/>
  <p:notesSz cx="6858000" cy="9144000"/>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133"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A3"/>
    <a:srgbClr val="72C274"/>
    <a:srgbClr val="FF0000"/>
    <a:srgbClr val="FFFFFF"/>
    <a:srgbClr val="595959"/>
    <a:srgbClr val="724C24"/>
    <a:srgbClr val="0F6FC6"/>
    <a:srgbClr val="59B4E1"/>
    <a:srgbClr val="578CC3"/>
    <a:srgbClr val="C7E6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06C8F-B395-42CB-A58E-6B7DC088D244}" v="364" dt="2021-02-10T07:15:24.093"/>
    <p1510:client id="{24BDFB03-D4C6-B04A-77C8-F028899B9F6D}" v="718" dt="2021-02-10T10:53:20.091"/>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538" autoAdjust="0"/>
  </p:normalViewPr>
  <p:slideViewPr>
    <p:cSldViewPr snapToGrid="0">
      <p:cViewPr varScale="1">
        <p:scale>
          <a:sx n="90" d="100"/>
          <a:sy n="90" d="100"/>
        </p:scale>
        <p:origin x="438" y="66"/>
      </p:cViewPr>
      <p:guideLst>
        <p:guide orient="horz" pos="213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5/10/relationships/revisionInfo" Target="revisionInfo.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en-US" b="1" u="sng" dirty="0">
                <a:solidFill>
                  <a:srgbClr val="595959"/>
                </a:solidFill>
                <a:latin typeface="Comic Sans MS"/>
              </a:rPr>
              <a:t>Notes for the teacher</a:t>
            </a:r>
          </a:p>
          <a:p>
            <a:pPr algn="just">
              <a:lnSpc>
                <a:spcPct val="150000"/>
              </a:lnSpc>
            </a:pPr>
            <a:r>
              <a:rPr lang="en-US" sz="1200" b="1" dirty="0">
                <a:solidFill>
                  <a:schemeClr val="accent1">
                    <a:lumMod val="50000"/>
                  </a:schemeClr>
                </a:solidFill>
                <a:latin typeface="+mn-lt"/>
              </a:rPr>
              <a:t>At the end of this session, you will be able to construct the bisector of an angle with a protractor.</a:t>
            </a:r>
            <a:endParaRPr lang="en-GB" sz="1200" dirty="0">
              <a:latin typeface="+mn-lt"/>
            </a:endParaRPr>
          </a:p>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en-US" dirty="0">
              <a:solidFill>
                <a:srgbClr val="595959"/>
              </a:solidFill>
              <a:latin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Use the instruments in the toolbox and complete the following drawing.</a:t>
            </a:r>
            <a:endParaRPr lang="en-US" sz="1800" dirty="0">
              <a:effectLst/>
              <a:latin typeface="Calibri" panose="020F0502020204030204" pitchFamily="34" charset="0"/>
              <a:ea typeface="Calibri" panose="020F0502020204030204" pitchFamily="34" charset="0"/>
            </a:endParaRPr>
          </a:p>
          <a:p>
            <a:endParaRPr lang="en-US" sz="1200" dirty="0">
              <a:latin typeface="+mn-lt"/>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rPr>
              <a:t>Before doing the application, be sure that students understand the concept of the bisector of the angle : the semi straight line issued from the vertex and divides the angle into two equal adjacent angles </a:t>
            </a:r>
            <a:endParaRPr lang="en-US" sz="1800" dirty="0">
              <a:effectLs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774754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[Ox) is the bisector of </a:t>
                </a:r>
                <a14:m>
                  <m:oMath xmlns:m="http://schemas.openxmlformats.org/officeDocument/2006/math">
                    <m:acc>
                      <m:accPr>
                        <m:chr m:val="̂"/>
                        <m:ctrlPr>
                          <a:rPr lang="en-US" sz="1800" b="1" i="1" smtClean="0">
                            <a:effectLst/>
                            <a:latin typeface="Cambria Math" panose="02040503050406030204" pitchFamily="18" charset="0"/>
                            <a:cs typeface="Calibri" panose="020F0502020204030204" pitchFamily="34" charset="0"/>
                          </a:rPr>
                        </m:ctrlPr>
                      </m:accPr>
                      <m:e>
                        <m:r>
                          <a:rPr lang="en-US" sz="1800" b="1" i="1" smtClean="0">
                            <a:effectLst/>
                            <a:latin typeface="Cambria Math" panose="02040503050406030204" pitchFamily="18" charset="0"/>
                            <a:cs typeface="Calibri" panose="020F0502020204030204" pitchFamily="34" charset="0"/>
                          </a:rPr>
                          <m:t>𝒚𝑶𝒛</m:t>
                        </m:r>
                      </m:e>
                    </m:acc>
                    <m:r>
                      <a:rPr lang="en-US" sz="1800" b="0" i="0" smtClean="0">
                        <a:effectLst/>
                        <a:latin typeface="Cambria Math" panose="02040503050406030204" pitchFamily="18" charset="0"/>
                        <a:cs typeface="Calibri" panose="020F0502020204030204" pitchFamily="34" charset="0"/>
                      </a:rPr>
                      <m:t> </m:t>
                    </m:r>
                  </m:oMath>
                </a14:m>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[Ox) divides the angle into two equal adjacent angles </a:t>
                </a:r>
                <a14:m>
                  <m:oMath xmlns:m="http://schemas.openxmlformats.org/officeDocument/2006/math">
                    <m:acc>
                      <m:accPr>
                        <m:chr m:val="̂"/>
                        <m:ctrlPr>
                          <a:rPr lang="en-US" sz="1200" b="1" i="1" smtClean="0">
                            <a:effectLst/>
                            <a:latin typeface="Cambria Math" panose="02040503050406030204" pitchFamily="18" charset="0"/>
                            <a:cs typeface="Calibri" panose="020F0502020204030204" pitchFamily="34" charset="0"/>
                          </a:rPr>
                        </m:ctrlPr>
                      </m:accPr>
                      <m:e>
                        <m:r>
                          <a:rPr lang="en-US" sz="1200" b="1" i="1" smtClean="0">
                            <a:effectLst/>
                            <a:latin typeface="Cambria Math" panose="02040503050406030204" pitchFamily="18" charset="0"/>
                            <a:cs typeface="Calibri" panose="020F0502020204030204" pitchFamily="34" charset="0"/>
                          </a:rPr>
                          <m:t>𝒙𝑶𝒚</m:t>
                        </m:r>
                        <m:r>
                          <a:rPr lang="en-US" sz="1200" b="1" i="1" smtClean="0">
                            <a:effectLst/>
                            <a:latin typeface="Cambria Math" panose="02040503050406030204" pitchFamily="18" charset="0"/>
                            <a:cs typeface="Calibri" panose="020F0502020204030204" pitchFamily="34" charset="0"/>
                          </a:rPr>
                          <m:t>  </m:t>
                        </m:r>
                      </m:e>
                    </m:acc>
                    <m:r>
                      <a:rPr lang="en-US" sz="1200" b="1" i="1" smtClean="0">
                        <a:effectLst/>
                        <a:latin typeface="Cambria Math" panose="02040503050406030204" pitchFamily="18" charset="0"/>
                        <a:cs typeface="Calibri" panose="020F0502020204030204" pitchFamily="34" charset="0"/>
                      </a:rPr>
                      <m:t>𝒂𝒏𝒅</m:t>
                    </m:r>
                    <m:acc>
                      <m:accPr>
                        <m:chr m:val="̂"/>
                        <m:ctrlPr>
                          <a:rPr lang="en-US" sz="1200" b="1" i="1">
                            <a:latin typeface="Cambria Math" panose="02040503050406030204" pitchFamily="18" charset="0"/>
                            <a:cs typeface="Calibri" panose="020F0502020204030204" pitchFamily="34" charset="0"/>
                          </a:rPr>
                        </m:ctrlPr>
                      </m:accPr>
                      <m:e>
                        <m:r>
                          <a:rPr lang="en-US" sz="1200" b="1" i="1" smtClean="0">
                            <a:latin typeface="Cambria Math" panose="02040503050406030204" pitchFamily="18" charset="0"/>
                            <a:cs typeface="Calibri" panose="020F0502020204030204" pitchFamily="34" charset="0"/>
                          </a:rPr>
                          <m:t>  </m:t>
                        </m:r>
                        <m:r>
                          <a:rPr lang="en-US" sz="1200" b="1" i="1" smtClean="0">
                            <a:latin typeface="Cambria Math" panose="02040503050406030204" pitchFamily="18" charset="0"/>
                            <a:cs typeface="Calibri" panose="020F0502020204030204" pitchFamily="34" charset="0"/>
                          </a:rPr>
                          <m:t>𝒙𝑶𝒛</m:t>
                        </m:r>
                      </m:e>
                    </m:acc>
                  </m:oMath>
                </a14:m>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[Ox) is the bisector of </a:t>
                </a:r>
                <a:r>
                  <a:rPr lang="en-US" sz="1800" b="1" i="0">
                    <a:effectLst/>
                    <a:latin typeface="Cambria Math" panose="02040503050406030204" pitchFamily="18" charset="0"/>
                    <a:cs typeface="Calibri" panose="020F0502020204030204" pitchFamily="34" charset="0"/>
                  </a:rPr>
                  <a:t>(𝒚𝑶𝒛) ̂</a:t>
                </a:r>
                <a:r>
                  <a:rPr lang="en-US" sz="1800" b="0" i="0">
                    <a:effectLst/>
                    <a:latin typeface="Cambria Math" panose="02040503050406030204" pitchFamily="18" charset="0"/>
                    <a:cs typeface="Calibri" panose="020F0502020204030204" pitchFamily="34" charset="0"/>
                  </a:rPr>
                  <a:t>  </a:t>
                </a:r>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[Ox) divides the angle into two equal adjacent angles </a:t>
                </a:r>
                <a:r>
                  <a:rPr lang="en-US" sz="1200" b="1" i="0">
                    <a:effectLst/>
                    <a:latin typeface="Cambria Math" panose="02040503050406030204" pitchFamily="18" charset="0"/>
                    <a:cs typeface="Calibri" panose="020F0502020204030204" pitchFamily="34" charset="0"/>
                  </a:rPr>
                  <a:t>(𝒙𝑶𝒚  ) ̂𝒂𝒏𝒅</a:t>
                </a:r>
                <a:r>
                  <a:rPr lang="en-US" sz="1200" b="1" i="0">
                    <a:latin typeface="Cambria Math" panose="02040503050406030204" pitchFamily="18" charset="0"/>
                    <a:cs typeface="Calibri" panose="020F0502020204030204" pitchFamily="34" charset="0"/>
                  </a:rPr>
                  <a:t>(  𝒙𝑶𝒛) ̂</a:t>
                </a:r>
                <a:endParaRPr lang="en-US" dirty="0">
                  <a:latin typeface="Comic Sans MS" panose="030F0702030302020204" pitchFamily="66"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4038379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effectLst/>
                <a:latin typeface="Segoe UI" panose="020B0502040204020203" pitchFamily="34" charset="0"/>
              </a:rPr>
              <a:t>For the teacher</a:t>
            </a:r>
            <a:r>
              <a:rPr lang="en-US" sz="1200" b="1" dirty="0">
                <a:effectLst/>
                <a:latin typeface="Segoe UI" panose="020B0502040204020203"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Segoe UI" panose="020B0502040204020203" pitchFamily="34" charset="0"/>
              </a:rPr>
              <a:t>Just for you to know that it is a formative assessment, the student only sees: check your understanding.</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Segoe UI" panose="020B0502040204020203"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rtl="0">
              <a:lnSpc>
                <a:spcPct val="106000"/>
              </a:lnSpc>
              <a:spcBef>
                <a:spcPts val="0"/>
              </a:spcBef>
              <a:spcAft>
                <a:spcPts val="800"/>
              </a:spcAft>
              <a:buFont typeface="Calibri" panose="020F0502020204030204" pitchFamily="34" charset="0"/>
              <a:buNone/>
            </a:pPr>
            <a:r>
              <a:rPr lang="en-US" sz="1200" b="0" u="none" dirty="0">
                <a:solidFill>
                  <a:schemeClr val="bg1"/>
                </a:solidFill>
                <a:effectLst/>
                <a:highlight>
                  <a:srgbClr val="00FFFF"/>
                </a:highlight>
                <a:latin typeface="Times New Roman" panose="02020603050405020304" pitchFamily="18" charset="0"/>
                <a:cs typeface="Arial" panose="020B0604020202020204" pitchFamily="34" charset="0"/>
                <a:sym typeface="Comic Sans MS"/>
              </a:rPr>
              <a:t>Select the </a:t>
            </a:r>
            <a:r>
              <a:rPr lang="en-US" sz="1200" b="0" u="none" dirty="0">
                <a:solidFill>
                  <a:schemeClr val="bg1"/>
                </a:solidFill>
                <a:latin typeface="Comic Sans MS"/>
                <a:sym typeface="Comic Sans MS"/>
              </a:rPr>
              <a:t>correct answer.</a:t>
            </a:r>
            <a:endParaRPr lang="en-GB" sz="1200" b="0" u="none" dirty="0">
              <a:solidFill>
                <a:schemeClr val="bg1"/>
              </a:solidFill>
              <a:sym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244710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200" b="1" kern="1200" dirty="0">
                    <a:solidFill>
                      <a:schemeClr val="tx1"/>
                    </a:solidFill>
                    <a:effectLst/>
                    <a:highlight>
                      <a:srgbClr val="00FFFF"/>
                    </a:highlight>
                    <a:latin typeface="+mn-lt"/>
                    <a:ea typeface="+mn-ea"/>
                    <a:cs typeface="+mn-cs"/>
                  </a:rPr>
                  <a:t>No.</a:t>
                </a:r>
              </a:p>
              <a:p>
                <a:r>
                  <a:rPr lang="en-US" sz="1200" b="1" kern="1200" dirty="0">
                    <a:solidFill>
                      <a:schemeClr val="tx1"/>
                    </a:solidFill>
                    <a:effectLst/>
                    <a:highlight>
                      <a:srgbClr val="00FFFF"/>
                    </a:highlight>
                    <a:latin typeface="+mn-lt"/>
                    <a:ea typeface="+mn-ea"/>
                    <a:cs typeface="+mn-cs"/>
                  </a:rPr>
                  <a:t>The bisector of an angle should divide it into two equal adjacent angles.</a:t>
                </a:r>
                <a:endParaRPr lang="en-US" sz="1200" kern="1200" dirty="0">
                  <a:solidFill>
                    <a:schemeClr val="tx1"/>
                  </a:solidFill>
                  <a:effectLst/>
                  <a:highlight>
                    <a:srgbClr val="00FFFF"/>
                  </a:highlight>
                  <a:latin typeface="+mn-lt"/>
                  <a:ea typeface="+mn-ea"/>
                  <a:cs typeface="+mn-cs"/>
                </a:endParaRPr>
              </a:p>
              <a:p>
                <a14:m>
                  <m:oMath xmlns:m="http://schemas.openxmlformats.org/officeDocument/2006/math">
                    <m:acc>
                      <m:accPr>
                        <m:chr m:val="̂"/>
                        <m:ctrlPr>
                          <a:rPr lang="en-US" sz="1200" b="1" i="1" kern="1200">
                            <a:solidFill>
                              <a:schemeClr val="tx1"/>
                            </a:solidFill>
                            <a:effectLst/>
                            <a:highlight>
                              <a:srgbClr val="00FFFF"/>
                            </a:highlight>
                            <a:latin typeface="Cambria Math" panose="02040503050406030204" pitchFamily="18" charset="0"/>
                            <a:ea typeface="+mn-ea"/>
                            <a:cs typeface="+mn-cs"/>
                          </a:rPr>
                        </m:ctrlPr>
                      </m:accPr>
                      <m:e>
                        <m:r>
                          <a:rPr lang="en-US" sz="1200" b="1" i="1" kern="1200">
                            <a:solidFill>
                              <a:schemeClr val="tx1"/>
                            </a:solidFill>
                            <a:effectLst/>
                            <a:highlight>
                              <a:srgbClr val="00FFFF"/>
                            </a:highlight>
                            <a:latin typeface="Cambria Math" panose="02040503050406030204" pitchFamily="18" charset="0"/>
                            <a:ea typeface="+mn-ea"/>
                            <a:cs typeface="+mn-cs"/>
                          </a:rPr>
                          <m:t>𝒎𝑶𝒏</m:t>
                        </m:r>
                      </m:e>
                    </m:acc>
                  </m:oMath>
                </a14:m>
                <a:r>
                  <a:rPr lang="en-US" sz="1200" kern="1200" dirty="0">
                    <a:solidFill>
                      <a:schemeClr val="tx1"/>
                    </a:solidFill>
                    <a:effectLst/>
                    <a:highlight>
                      <a:srgbClr val="00FFFF"/>
                    </a:highlight>
                    <a:latin typeface="+mn-lt"/>
                    <a:ea typeface="+mn-ea"/>
                    <a:cs typeface="+mn-cs"/>
                  </a:rPr>
                  <a:t> = </a:t>
                </a:r>
                <a14:m>
                  <m:oMath xmlns:m="http://schemas.openxmlformats.org/officeDocument/2006/math">
                    <m:r>
                      <a:rPr lang="en-US" sz="1200" b="1" i="1" kern="1200">
                        <a:solidFill>
                          <a:schemeClr val="tx1"/>
                        </a:solidFill>
                        <a:effectLst/>
                        <a:highlight>
                          <a:srgbClr val="00FFFF"/>
                        </a:highlight>
                        <a:latin typeface="Cambria Math" panose="02040503050406030204" pitchFamily="18" charset="0"/>
                        <a:ea typeface="+mn-ea"/>
                        <a:cs typeface="+mn-cs"/>
                      </a:rPr>
                      <m:t>𝟗𝟎</m:t>
                    </m:r>
                    <m:r>
                      <a:rPr lang="en-US" sz="1200" b="1" i="1" kern="1200">
                        <a:solidFill>
                          <a:schemeClr val="tx1"/>
                        </a:solidFill>
                        <a:effectLst/>
                        <a:highlight>
                          <a:srgbClr val="00FFFF"/>
                        </a:highlight>
                        <a:latin typeface="Cambria Math" panose="02040503050406030204" pitchFamily="18" charset="0"/>
                        <a:ea typeface="+mn-ea"/>
                        <a:cs typeface="+mn-cs"/>
                      </a:rPr>
                      <m:t>° </m:t>
                    </m:r>
                  </m:oMath>
                </a14:m>
                <a:r>
                  <a:rPr lang="en-US" sz="1200" kern="1200" dirty="0">
                    <a:solidFill>
                      <a:schemeClr val="tx1"/>
                    </a:solidFill>
                    <a:effectLst/>
                    <a:highlight>
                      <a:srgbClr val="00FFFF"/>
                    </a:highlight>
                    <a:latin typeface="+mn-lt"/>
                    <a:ea typeface="+mn-ea"/>
                    <a:cs typeface="+mn-cs"/>
                  </a:rPr>
                  <a:t>. The bisector should divide it into two equal angles each measures 45</a:t>
                </a:r>
                <a:r>
                  <a:rPr lang="en-US" sz="1200" kern="1200" baseline="30000" dirty="0">
                    <a:solidFill>
                      <a:schemeClr val="tx1"/>
                    </a:solidFill>
                    <a:effectLst/>
                    <a:highlight>
                      <a:srgbClr val="00FFFF"/>
                    </a:highlight>
                    <a:latin typeface="+mn-lt"/>
                    <a:ea typeface="+mn-ea"/>
                    <a:cs typeface="+mn-cs"/>
                  </a:rPr>
                  <a:t>o</a:t>
                </a:r>
                <a:endParaRPr lang="en-US" sz="1200" kern="1200" dirty="0">
                  <a:solidFill>
                    <a:schemeClr val="tx1"/>
                  </a:solidFill>
                  <a:effectLst/>
                  <a:highlight>
                    <a:srgbClr val="00FFFF"/>
                  </a:highlight>
                  <a:latin typeface="+mn-lt"/>
                  <a:ea typeface="+mn-ea"/>
                  <a:cs typeface="+mn-cs"/>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r>
                  <a:rPr lang="en-US" sz="1200" b="1" kern="1200" dirty="0">
                    <a:solidFill>
                      <a:schemeClr val="tx1"/>
                    </a:solidFill>
                    <a:effectLst/>
                    <a:highlight>
                      <a:srgbClr val="00FFFF"/>
                    </a:highlight>
                    <a:latin typeface="+mn-lt"/>
                    <a:ea typeface="+mn-ea"/>
                    <a:cs typeface="+mn-cs"/>
                  </a:rPr>
                  <a:t>No.</a:t>
                </a:r>
              </a:p>
              <a:p>
                <a:r>
                  <a:rPr lang="en-US" sz="1200" b="1" kern="1200" dirty="0">
                    <a:solidFill>
                      <a:schemeClr val="tx1"/>
                    </a:solidFill>
                    <a:effectLst/>
                    <a:highlight>
                      <a:srgbClr val="00FFFF"/>
                    </a:highlight>
                    <a:latin typeface="+mn-lt"/>
                    <a:ea typeface="+mn-ea"/>
                    <a:cs typeface="+mn-cs"/>
                  </a:rPr>
                  <a:t>The bisector of an angle should divide it into two equal adjacent angles.</a:t>
                </a:r>
                <a:endParaRPr lang="en-US" sz="1200" kern="1200" dirty="0">
                  <a:solidFill>
                    <a:schemeClr val="tx1"/>
                  </a:solidFill>
                  <a:effectLst/>
                  <a:highlight>
                    <a:srgbClr val="00FFFF"/>
                  </a:highlight>
                  <a:latin typeface="+mn-lt"/>
                  <a:ea typeface="+mn-ea"/>
                  <a:cs typeface="+mn-cs"/>
                </a:endParaRPr>
              </a:p>
              <a:p>
                <a:r>
                  <a:rPr lang="en-US" sz="1200" b="1" i="0" kern="1200">
                    <a:solidFill>
                      <a:schemeClr val="tx1"/>
                    </a:solidFill>
                    <a:effectLst/>
                    <a:highlight>
                      <a:srgbClr val="00FFFF"/>
                    </a:highlight>
                    <a:latin typeface="Cambria Math" panose="02040503050406030204" pitchFamily="18" charset="0"/>
                    <a:ea typeface="+mn-ea"/>
                    <a:cs typeface="+mn-cs"/>
                  </a:rPr>
                  <a:t>(𝒎𝑶𝒏) ̂</a:t>
                </a:r>
                <a:r>
                  <a:rPr lang="en-US" sz="1200" kern="1200" dirty="0">
                    <a:solidFill>
                      <a:schemeClr val="tx1"/>
                    </a:solidFill>
                    <a:effectLst/>
                    <a:highlight>
                      <a:srgbClr val="00FFFF"/>
                    </a:highlight>
                    <a:latin typeface="+mn-lt"/>
                    <a:ea typeface="+mn-ea"/>
                    <a:cs typeface="+mn-cs"/>
                  </a:rPr>
                  <a:t> = </a:t>
                </a:r>
                <a:r>
                  <a:rPr lang="en-US" sz="1200" b="1" i="0" kern="1200">
                    <a:solidFill>
                      <a:schemeClr val="tx1"/>
                    </a:solidFill>
                    <a:effectLst/>
                    <a:highlight>
                      <a:srgbClr val="00FFFF"/>
                    </a:highlight>
                    <a:latin typeface="Cambria Math" panose="02040503050406030204" pitchFamily="18" charset="0"/>
                    <a:ea typeface="+mn-ea"/>
                    <a:cs typeface="+mn-cs"/>
                  </a:rPr>
                  <a:t>𝟗𝟎° </a:t>
                </a:r>
                <a:r>
                  <a:rPr lang="en-US" sz="1200" kern="1200" dirty="0">
                    <a:solidFill>
                      <a:schemeClr val="tx1"/>
                    </a:solidFill>
                    <a:effectLst/>
                    <a:highlight>
                      <a:srgbClr val="00FFFF"/>
                    </a:highlight>
                    <a:latin typeface="+mn-lt"/>
                    <a:ea typeface="+mn-ea"/>
                    <a:cs typeface="+mn-cs"/>
                  </a:rPr>
                  <a:t>. The bisector should divide it into two equal angles each measures 45</a:t>
                </a:r>
                <a:r>
                  <a:rPr lang="en-US" sz="1200" kern="1200" baseline="30000" dirty="0">
                    <a:solidFill>
                      <a:schemeClr val="tx1"/>
                    </a:solidFill>
                    <a:effectLst/>
                    <a:highlight>
                      <a:srgbClr val="00FFFF"/>
                    </a:highlight>
                    <a:latin typeface="+mn-lt"/>
                    <a:ea typeface="+mn-ea"/>
                    <a:cs typeface="+mn-cs"/>
                  </a:rPr>
                  <a:t>o</a:t>
                </a:r>
                <a:endParaRPr lang="en-US" sz="1200" kern="1200" dirty="0">
                  <a:solidFill>
                    <a:schemeClr val="tx1"/>
                  </a:solidFill>
                  <a:effectLst/>
                  <a:highlight>
                    <a:srgbClr val="00FFFF"/>
                  </a:highlight>
                  <a:latin typeface="+mn-lt"/>
                  <a:ea typeface="+mn-ea"/>
                  <a:cs typeface="+mn-cs"/>
                </a:endParaRP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432015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
            <a:r>
              <a:rPr lang="en-US" b="1" dirty="0"/>
              <a:t>Teacher says:</a:t>
            </a:r>
          </a:p>
          <a:p>
            <a:pPr marL="91440"/>
            <a:r>
              <a:rPr lang="en-US" dirty="0"/>
              <a:t>Select the correct answer.</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13162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200" b="1" kern="1200" dirty="0">
                    <a:solidFill>
                      <a:schemeClr val="tx1"/>
                    </a:solidFill>
                    <a:effectLst/>
                    <a:highlight>
                      <a:srgbClr val="00FFFF"/>
                    </a:highlight>
                    <a:latin typeface="+mn-lt"/>
                    <a:ea typeface="+mn-ea"/>
                    <a:cs typeface="+mn-cs"/>
                  </a:rPr>
                  <a:t>Yes.</a:t>
                </a:r>
              </a:p>
              <a:p>
                <a:r>
                  <a:rPr lang="en-US" sz="1200" b="1" kern="1200" dirty="0">
                    <a:solidFill>
                      <a:schemeClr val="tx1"/>
                    </a:solidFill>
                    <a:effectLst/>
                    <a:highlight>
                      <a:srgbClr val="00FFFF"/>
                    </a:highlight>
                    <a:latin typeface="+mn-lt"/>
                    <a:ea typeface="+mn-ea"/>
                    <a:cs typeface="+mn-cs"/>
                  </a:rPr>
                  <a:t>The bisector of the angle drawn divides it into two equal adjacent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acc>
                      <m:accPr>
                        <m:chr m:val="̂"/>
                        <m:ctrlPr>
                          <a:rPr lang="en-US" sz="1800" i="1" smtClean="0">
                            <a:effectLst/>
                            <a:latin typeface="Cambria Math" panose="02040503050406030204" pitchFamily="18" charset="0"/>
                            <a:ea typeface="Cambria Math" panose="02040503050406030204" pitchFamily="18" charset="0"/>
                            <a:cs typeface="Cambria Math" panose="02040503050406030204" pitchFamily="18" charset="0"/>
                          </a:rPr>
                        </m:ctrlPr>
                      </m:accPr>
                      <m:e>
                        <m:r>
                          <a:rPr lang="en-US" sz="1800" i="1">
                            <a:effectLst/>
                            <a:latin typeface="Cambria Math" panose="02040503050406030204" pitchFamily="18" charset="0"/>
                            <a:ea typeface="Cambria Math" panose="02040503050406030204" pitchFamily="18" charset="0"/>
                            <a:cs typeface="Cambria Math" panose="02040503050406030204" pitchFamily="18" charset="0"/>
                          </a:rPr>
                          <m:t>𝑥𝑂𝑦</m:t>
                        </m:r>
                      </m:e>
                    </m:acc>
                  </m:oMath>
                </a14:m>
                <a:r>
                  <a:rPr lang="en-US" sz="1800" dirty="0">
                    <a:effectLst/>
                    <a:latin typeface="Times New Roman" panose="02020603050405020304" pitchFamily="18" charset="0"/>
                    <a:ea typeface="Times New Roman" panose="02020603050405020304" pitchFamily="18" charset="0"/>
                  </a:rPr>
                  <a:t> = 12</a:t>
                </a:r>
                <a14:m>
                  <m:oMath xmlns:m="http://schemas.openxmlformats.org/officeDocument/2006/math">
                    <m:r>
                      <a:rPr lang="en-US" sz="1800" i="1">
                        <a:effectLst/>
                        <a:latin typeface="Cambria Math" panose="02040503050406030204" pitchFamily="18" charset="0"/>
                        <a:ea typeface="Cambria Math" panose="02040503050406030204" pitchFamily="18" charset="0"/>
                        <a:cs typeface="Cambria Math" panose="02040503050406030204" pitchFamily="18" charset="0"/>
                      </a:rPr>
                      <m:t>0° </m:t>
                    </m:r>
                  </m:oMath>
                </a14:m>
                <a:r>
                  <a:rPr lang="en-US" sz="1800" dirty="0">
                    <a:effectLst/>
                    <a:latin typeface="Times New Roman" panose="02020603050405020304" pitchFamily="18" charset="0"/>
                    <a:ea typeface="Times New Roman" panose="02020603050405020304" pitchFamily="18" charset="0"/>
                  </a:rPr>
                  <a:t>. The bisector divides it into two equal adjacent angles each measures 60</a:t>
                </a:r>
                <a:r>
                  <a:rPr lang="en-US" sz="1800" baseline="30000" dirty="0">
                    <a:effectLst/>
                    <a:latin typeface="Times New Roman" panose="02020603050405020304" pitchFamily="18" charset="0"/>
                    <a:ea typeface="Times New Roman" panose="02020603050405020304" pitchFamily="18" charset="0"/>
                  </a:rPr>
                  <a:t>o</a:t>
                </a:r>
                <a:endParaRPr lang="en-US" sz="1800" dirty="0">
                  <a:effectLst/>
                  <a:latin typeface="Calibri" panose="020F0502020204030204" pitchFamily="34" charset="0"/>
                  <a:ea typeface="Calibri" panose="020F0502020204030204"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r>
                  <a:rPr lang="en-US" sz="1200" b="1" kern="1200" dirty="0">
                    <a:solidFill>
                      <a:schemeClr val="tx1"/>
                    </a:solidFill>
                    <a:effectLst/>
                    <a:highlight>
                      <a:srgbClr val="00FFFF"/>
                    </a:highlight>
                    <a:latin typeface="+mn-lt"/>
                    <a:ea typeface="+mn-ea"/>
                    <a:cs typeface="+mn-cs"/>
                  </a:rPr>
                  <a:t>Yes.</a:t>
                </a:r>
              </a:p>
              <a:p>
                <a:r>
                  <a:rPr lang="en-US" sz="1200" b="1" kern="1200" dirty="0">
                    <a:solidFill>
                      <a:schemeClr val="tx1"/>
                    </a:solidFill>
                    <a:effectLst/>
                    <a:highlight>
                      <a:srgbClr val="00FFFF"/>
                    </a:highlight>
                    <a:latin typeface="+mn-lt"/>
                    <a:ea typeface="+mn-ea"/>
                    <a:cs typeface="+mn-cs"/>
                  </a:rPr>
                  <a:t>The bisector of the angle drawn divides it into two equal adjacent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i="0">
                    <a:effectLst/>
                    <a:latin typeface="Cambria Math" panose="02040503050406030204" pitchFamily="18" charset="0"/>
                    <a:ea typeface="Cambria Math" panose="02040503050406030204" pitchFamily="18" charset="0"/>
                  </a:rPr>
                  <a:t>(</a:t>
                </a:r>
                <a:r>
                  <a:rPr lang="en-US" sz="1800" i="0">
                    <a:effectLst/>
                    <a:latin typeface="Cambria Math" panose="02040503050406030204" pitchFamily="18" charset="0"/>
                    <a:ea typeface="Cambria Math" panose="02040503050406030204" pitchFamily="18" charset="0"/>
                    <a:cs typeface="Cambria Math" panose="02040503050406030204" pitchFamily="18" charset="0"/>
                  </a:rPr>
                  <a:t>𝑥𝑂𝑦) ̂</a:t>
                </a:r>
                <a:r>
                  <a:rPr lang="en-US" sz="1800" dirty="0">
                    <a:effectLst/>
                    <a:latin typeface="Times New Roman" panose="02020603050405020304" pitchFamily="18" charset="0"/>
                    <a:ea typeface="Times New Roman" panose="02020603050405020304" pitchFamily="18" charset="0"/>
                  </a:rPr>
                  <a:t> = 12</a:t>
                </a:r>
                <a:r>
                  <a:rPr lang="en-US" sz="1800" i="0">
                    <a:effectLst/>
                    <a:latin typeface="Cambria Math" panose="02040503050406030204" pitchFamily="18" charset="0"/>
                    <a:ea typeface="Cambria Math" panose="02040503050406030204" pitchFamily="18" charset="0"/>
                    <a:cs typeface="Cambria Math" panose="02040503050406030204" pitchFamily="18" charset="0"/>
                  </a:rPr>
                  <a:t>0° </a:t>
                </a:r>
                <a:r>
                  <a:rPr lang="en-US" sz="1800" dirty="0">
                    <a:effectLst/>
                    <a:latin typeface="Times New Roman" panose="02020603050405020304" pitchFamily="18" charset="0"/>
                    <a:ea typeface="Times New Roman" panose="02020603050405020304" pitchFamily="18" charset="0"/>
                  </a:rPr>
                  <a:t>. The bisector divides it into two equal adjacent angles each measures 60</a:t>
                </a:r>
                <a:r>
                  <a:rPr lang="en-US" sz="1800" baseline="30000" dirty="0">
                    <a:effectLst/>
                    <a:latin typeface="Times New Roman" panose="02020603050405020304" pitchFamily="18" charset="0"/>
                    <a:ea typeface="Times New Roman" panose="02020603050405020304" pitchFamily="18" charset="0"/>
                  </a:rPr>
                  <a:t>o</a:t>
                </a:r>
                <a:endParaRPr lang="en-US" sz="1800" dirty="0">
                  <a:effectLst/>
                  <a:latin typeface="Calibri" panose="020F0502020204030204" pitchFamily="34" charset="0"/>
                  <a:ea typeface="Calibri" panose="020F050202020403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877838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200" dirty="0">
                <a:effectLst/>
                <a:latin typeface="Calibri" panose="020F0502020204030204" pitchFamily="34" charset="0"/>
                <a:ea typeface="Calibri" panose="020F0502020204030204" pitchFamily="34" charset="0"/>
              </a:rPr>
              <a:t>Use the figure and complete by writing the name of the convenient angle.</a:t>
            </a:r>
          </a:p>
          <a:p>
            <a:endParaRPr lang="en-US" sz="1200" b="1" u="sng"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Segoe UI" panose="020B0502040204020203"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Segoe UI" panose="020B0502040204020203" pitchFamily="34" charset="0"/>
              </a:rPr>
              <a:t>Ask students to justify their answers</a:t>
            </a:r>
            <a:endParaRPr lang="en-US" sz="1800" dirty="0">
              <a:effectLst/>
              <a:latin typeface="Arial" panose="020B0604020202020204" pitchFamily="34" charset="0"/>
            </a:endParaRPr>
          </a:p>
          <a:p>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17434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000" b="0" dirty="0">
                    <a:effectLst/>
                    <a:latin typeface="Calibri" panose="020F0502020204030204" pitchFamily="34" charset="0"/>
                    <a:ea typeface="Calibri" panose="020F0502020204030204" pitchFamily="34" charset="0"/>
                  </a:rPr>
                  <a:t>[CD) is the bisector of angle  </a:t>
                </a:r>
                <a14:m>
                  <m:oMath xmlns:m="http://schemas.openxmlformats.org/officeDocument/2006/math">
                    <m:acc>
                      <m:accPr>
                        <m:chr m:val="̂"/>
                        <m:ctrlPr>
                          <a:rPr lang="en-US" sz="1000" b="0" i="1" u="none">
                            <a:solidFill>
                              <a:srgbClr val="FF0000"/>
                            </a:solidFill>
                            <a:effectLst/>
                            <a:latin typeface="Cambria Math" panose="02040503050406030204" pitchFamily="18" charset="0"/>
                            <a:cs typeface="Calibri" panose="020F0502020204030204" pitchFamily="34" charset="0"/>
                          </a:rPr>
                        </m:ctrlPr>
                      </m:accPr>
                      <m:e>
                        <m:r>
                          <a:rPr lang="en-US" sz="1000" b="0"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𝐵𝐶𝐴</m:t>
                        </m:r>
                      </m:e>
                    </m:acc>
                    <m:r>
                      <a:rPr lang="en-US" sz="1000" b="0"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000" b="0" u="none" dirty="0">
                    <a:effectLst/>
                    <a:latin typeface="Calibri" panose="020F0502020204030204" pitchFamily="34" charset="0"/>
                    <a:ea typeface="Calibri" panose="020F0502020204030204" pitchFamily="34" charset="0"/>
                  </a:rPr>
                  <a:t>,</a:t>
                </a:r>
                <a:r>
                  <a:rPr lang="en-US" sz="1000" b="0" u="none" baseline="0" dirty="0">
                    <a:effectLst/>
                    <a:latin typeface="Calibri" panose="020F0502020204030204" pitchFamily="34" charset="0"/>
                    <a:ea typeface="Calibri" panose="020F0502020204030204" pitchFamily="34" charset="0"/>
                  </a:rPr>
                  <a:t> it </a:t>
                </a:r>
                <a:r>
                  <a:rPr lang="en-US" sz="800" b="0" kern="1200" dirty="0">
                    <a:solidFill>
                      <a:schemeClr val="tx1"/>
                    </a:solidFill>
                    <a:effectLst/>
                    <a:latin typeface="+mn-lt"/>
                    <a:ea typeface="+mn-ea"/>
                    <a:cs typeface="+mn-cs"/>
                  </a:rPr>
                  <a:t>divides the</a:t>
                </a:r>
                <a:r>
                  <a:rPr lang="en-US" sz="800" b="0" kern="1200" baseline="0" dirty="0">
                    <a:solidFill>
                      <a:schemeClr val="tx1"/>
                    </a:solidFill>
                    <a:effectLst/>
                    <a:latin typeface="+mn-lt"/>
                    <a:ea typeface="+mn-ea"/>
                    <a:cs typeface="+mn-cs"/>
                  </a:rPr>
                  <a:t> angle</a:t>
                </a:r>
                <a:r>
                  <a:rPr lang="en-US" sz="800" b="0" kern="1200" dirty="0">
                    <a:solidFill>
                      <a:schemeClr val="tx1"/>
                    </a:solidFill>
                    <a:effectLst/>
                    <a:latin typeface="+mn-lt"/>
                    <a:ea typeface="+mn-ea"/>
                    <a:cs typeface="+mn-cs"/>
                  </a:rPr>
                  <a:t> into two equal adjacent angles so</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lang="en-US" sz="10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a:effectLst/>
                            <a:latin typeface="Cambria Math" panose="02040503050406030204" pitchFamily="18" charset="0"/>
                            <a:ea typeface="Calibri" panose="020F0502020204030204" pitchFamily="34" charset="0"/>
                            <a:cs typeface="Calibri" panose="020F0502020204030204" pitchFamily="34" charset="0"/>
                          </a:rPr>
                          <m:t>𝑩𝑪𝑫</m:t>
                        </m:r>
                      </m:e>
                    </m:acc>
                    <m:r>
                      <a:rPr lang="en-US" sz="10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000" dirty="0">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0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𝑫𝑪𝑨</m:t>
                        </m:r>
                      </m:e>
                    </m:acc>
                  </m:oMath>
                </a14:m>
                <a:endParaRPr lang="en-US" sz="1000" u="none"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a:t>
                </a:r>
                <a:r>
                  <a:rPr lang="en-US" sz="800" b="0"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acc>
                      <m:accPr>
                        <m:chr m:val="̂"/>
                        <m:ctrlPr>
                          <a:rPr lang="en-US" sz="10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a:effectLst/>
                            <a:latin typeface="Cambria Math" panose="02040503050406030204" pitchFamily="18" charset="0"/>
                            <a:ea typeface="Calibri" panose="020F0502020204030204" pitchFamily="34" charset="0"/>
                            <a:cs typeface="Calibri" panose="020F0502020204030204" pitchFamily="34" charset="0"/>
                          </a:rPr>
                          <m:t>𝑩𝑪𝑫</m:t>
                        </m:r>
                      </m:e>
                    </m:acc>
                    <m:r>
                      <a:rPr lang="en-US" sz="10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000" dirty="0">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0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𝑩𝑪𝑨</m:t>
                        </m:r>
                      </m:e>
                    </m:acc>
                  </m:oMath>
                </a14:m>
                <a:r>
                  <a:rPr lang="en-US" sz="1000" b="1" u="none"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000" b="1" dirty="0">
                    <a:effectLst/>
                    <a:latin typeface="Calibri" panose="020F0502020204030204" pitchFamily="34" charset="0"/>
                    <a:ea typeface="Times New Roman" panose="02020603050405020304" pitchFamily="18" charset="0"/>
                    <a:cs typeface="Calibri" panose="020F0502020204030204" pitchFamily="34" charset="0"/>
                  </a:rPr>
                  <a:t>÷ 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a:t>
                </a:r>
              </a:p>
              <a:p>
                <a:r>
                  <a:rPr lang="en-US" sz="1000" b="0" dirty="0">
                    <a:effectLst/>
                    <a:latin typeface="Calibri" panose="020F0502020204030204" pitchFamily="34" charset="0"/>
                    <a:ea typeface="Calibri" panose="020F0502020204030204" pitchFamily="34" charset="0"/>
                  </a:rPr>
                  <a:t>[CD) is the bisector of angle  </a:t>
                </a:r>
                <a:r>
                  <a:rPr lang="en-US" sz="1000" b="0" i="0" u="sng">
                    <a:solidFill>
                      <a:srgbClr val="FF0000"/>
                    </a:solidFill>
                    <a:effectLst/>
                    <a:latin typeface="Cambria Math" panose="02040503050406030204" pitchFamily="18" charset="0"/>
                    <a:cs typeface="Calibri" panose="020F0502020204030204" pitchFamily="34" charset="0"/>
                  </a:rPr>
                  <a:t>(</a:t>
                </a:r>
                <a:r>
                  <a:rPr lang="en-US" sz="1000" b="0" i="0" u="sng">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𝐵𝐶𝐴) ̂  </a:t>
                </a:r>
                <a:r>
                  <a:rPr lang="en-US" sz="1000" b="0" u="sng" dirty="0">
                    <a:effectLst/>
                    <a:latin typeface="Calibri" panose="020F0502020204030204" pitchFamily="34" charset="0"/>
                    <a:ea typeface="Calibri" panose="020F0502020204030204" pitchFamily="34" charset="0"/>
                  </a:rPr>
                  <a:t> </a:t>
                </a:r>
                <a:r>
                  <a:rPr lang="en-US" sz="1000" b="0" u="none" dirty="0">
                    <a:effectLst/>
                    <a:latin typeface="Calibri" panose="020F0502020204030204" pitchFamily="34" charset="0"/>
                    <a:ea typeface="Calibri" panose="020F0502020204030204" pitchFamily="34" charset="0"/>
                  </a:rPr>
                  <a:t>,</a:t>
                </a:r>
                <a:r>
                  <a:rPr lang="en-US" sz="1000" b="0" u="none" baseline="0" dirty="0">
                    <a:effectLst/>
                    <a:latin typeface="Calibri" panose="020F0502020204030204" pitchFamily="34" charset="0"/>
                    <a:ea typeface="Calibri" panose="020F0502020204030204" pitchFamily="34" charset="0"/>
                  </a:rPr>
                  <a:t> it </a:t>
                </a:r>
                <a:r>
                  <a:rPr lang="en-US" sz="800" b="0" kern="1200" dirty="0">
                    <a:solidFill>
                      <a:schemeClr val="tx1"/>
                    </a:solidFill>
                    <a:effectLst/>
                    <a:latin typeface="+mn-lt"/>
                    <a:ea typeface="+mn-ea"/>
                    <a:cs typeface="+mn-cs"/>
                  </a:rPr>
                  <a:t>divides the</a:t>
                </a:r>
                <a:r>
                  <a:rPr lang="en-US" sz="800" b="0" kern="1200" baseline="0" dirty="0">
                    <a:solidFill>
                      <a:schemeClr val="tx1"/>
                    </a:solidFill>
                    <a:effectLst/>
                    <a:latin typeface="+mn-lt"/>
                    <a:ea typeface="+mn-ea"/>
                    <a:cs typeface="+mn-cs"/>
                  </a:rPr>
                  <a:t> angle</a:t>
                </a:r>
                <a:r>
                  <a:rPr lang="en-US" sz="800" b="0" kern="1200" dirty="0">
                    <a:solidFill>
                      <a:schemeClr val="tx1"/>
                    </a:solidFill>
                    <a:effectLst/>
                    <a:latin typeface="+mn-lt"/>
                    <a:ea typeface="+mn-ea"/>
                    <a:cs typeface="+mn-cs"/>
                  </a:rPr>
                  <a:t> into two equal adjacent angles so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a:effectLst/>
                    <a:latin typeface="Cambria Math" panose="02040503050406030204" pitchFamily="18" charset="0"/>
                    <a:cs typeface="Calibri" panose="020F0502020204030204" pitchFamily="34" charset="0"/>
                  </a:rPr>
                  <a:t>(</a:t>
                </a:r>
                <a:r>
                  <a:rPr lang="en-US" sz="1000" b="1" i="0">
                    <a:effectLst/>
                    <a:latin typeface="Cambria Math" panose="02040503050406030204" pitchFamily="18" charset="0"/>
                    <a:ea typeface="Calibri" panose="020F0502020204030204" pitchFamily="34" charset="0"/>
                    <a:cs typeface="Calibri" panose="020F0502020204030204" pitchFamily="34" charset="0"/>
                  </a:rPr>
                  <a:t>𝑩𝑪𝑫) ̂  </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b="1" i="0" u="none">
                    <a:solidFill>
                      <a:srgbClr val="FF0000"/>
                    </a:solidFill>
                    <a:effectLst/>
                    <a:latin typeface="Cambria Math" panose="02040503050406030204" pitchFamily="18" charset="0"/>
                    <a:cs typeface="Calibri" panose="020F0502020204030204" pitchFamily="34" charset="0"/>
                  </a:rPr>
                  <a:t>(</a:t>
                </a:r>
                <a:r>
                  <a:rPr lang="en-US" sz="10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𝑫𝑪𝑨) ̂</a:t>
                </a:r>
                <a:endParaRPr lang="en-US" sz="1000" u="none"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a:t>
                </a:r>
                <a:r>
                  <a:rPr lang="en-US" sz="800" b="0"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000" b="1" i="0">
                    <a:effectLst/>
                    <a:latin typeface="Cambria Math" panose="02040503050406030204" pitchFamily="18" charset="0"/>
                    <a:cs typeface="Calibri" panose="020F0502020204030204" pitchFamily="34" charset="0"/>
                  </a:rPr>
                  <a:t>(</a:t>
                </a:r>
                <a:r>
                  <a:rPr lang="en-US" sz="1000" b="1" i="0">
                    <a:effectLst/>
                    <a:latin typeface="Cambria Math" panose="02040503050406030204" pitchFamily="18" charset="0"/>
                    <a:ea typeface="Calibri" panose="020F0502020204030204" pitchFamily="34" charset="0"/>
                    <a:cs typeface="Calibri" panose="020F0502020204030204" pitchFamily="34" charset="0"/>
                  </a:rPr>
                  <a:t>𝑩𝑪𝑫) ̂  </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b="1" i="0" u="none">
                    <a:solidFill>
                      <a:srgbClr val="FF0000"/>
                    </a:solidFill>
                    <a:effectLst/>
                    <a:latin typeface="Cambria Math" panose="02040503050406030204" pitchFamily="18" charset="0"/>
                    <a:cs typeface="Calibri" panose="020F0502020204030204" pitchFamily="34" charset="0"/>
                  </a:rPr>
                  <a:t>(</a:t>
                </a:r>
                <a:r>
                  <a:rPr lang="en-US" sz="10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𝑩𝑪𝑨) ̂</a:t>
                </a:r>
                <a:r>
                  <a:rPr lang="en-US" sz="1000" b="1" u="none"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1000" b="1" dirty="0">
                    <a:effectLst/>
                    <a:latin typeface="Calibri" panose="020F0502020204030204" pitchFamily="34" charset="0"/>
                    <a:ea typeface="Times New Roman" panose="02020603050405020304" pitchFamily="18" charset="0"/>
                    <a:cs typeface="Calibri" panose="020F0502020204030204" pitchFamily="34" charset="0"/>
                  </a:rPr>
                  <a:t>÷ 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45960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200" dirty="0">
                    <a:effectLst/>
                    <a:latin typeface="Calibri" panose="020F0502020204030204" pitchFamily="34" charset="0"/>
                    <a:ea typeface="Calibri" panose="020F0502020204030204" pitchFamily="34" charset="0"/>
                  </a:rPr>
                  <a:t>Use the protractor and find the measure of angle </a:t>
                </a:r>
                <a14:m>
                  <m:oMath xmlns:m="http://schemas.openxmlformats.org/officeDocument/2006/math">
                    <m:acc>
                      <m:accPr>
                        <m:chr m:val="̂"/>
                        <m:ctrlPr>
                          <a:rPr lang="en-US" sz="1200" b="1" i="1">
                            <a:effectLst/>
                            <a:latin typeface="Cambria Math" panose="02040503050406030204" pitchFamily="18" charset="0"/>
                            <a:cs typeface="Calibri" panose="020F0502020204030204" pitchFamily="34" charset="0"/>
                          </a:rPr>
                        </m:ctrlPr>
                      </m:accPr>
                      <m:e>
                        <m:r>
                          <a:rPr lang="en-US" sz="1200" b="1" i="1">
                            <a:effectLst/>
                            <a:latin typeface="Cambria Math" panose="02040503050406030204" pitchFamily="18" charset="0"/>
                            <a:ea typeface="Calibri" panose="020F0502020204030204" pitchFamily="34" charset="0"/>
                            <a:cs typeface="Calibri" panose="020F0502020204030204" pitchFamily="34" charset="0"/>
                          </a:rPr>
                          <m:t>𝑩𝑪𝑫</m:t>
                        </m:r>
                      </m:e>
                    </m:acc>
                  </m:oMath>
                </a14:m>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a:t>
                </a:r>
              </a:p>
              <a:p>
                <a:r>
                  <a:rPr lang="en-US" sz="1200" dirty="0">
                    <a:effectLst/>
                    <a:latin typeface="Calibri" panose="020F0502020204030204" pitchFamily="34" charset="0"/>
                    <a:ea typeface="Calibri" panose="020F0502020204030204" pitchFamily="34" charset="0"/>
                  </a:rPr>
                  <a:t>Use the protractor and find the measure of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𝑩𝑪𝑫) ̂</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105833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14:m>
                  <m:oMath xmlns:m="http://schemas.openxmlformats.org/officeDocument/2006/math">
                    <m:r>
                      <m:rPr>
                        <m:sty m:val="p"/>
                      </m:rPr>
                      <a:rPr lang="en-US" sz="1200" b="0" i="0" smtClean="0">
                        <a:effectLst/>
                        <a:latin typeface="Cambria Math" panose="02040503050406030204" pitchFamily="18" charset="0"/>
                        <a:cs typeface="Calibri" panose="020F0502020204030204" pitchFamily="34" charset="0"/>
                      </a:rPr>
                      <m:t>Angle</m:t>
                    </m:r>
                    <m:r>
                      <a:rPr lang="en-US" sz="1200" b="0" i="0" smtClean="0">
                        <a:effectLst/>
                        <a:latin typeface="Cambria Math" panose="02040503050406030204" pitchFamily="18" charset="0"/>
                        <a:cs typeface="Calibri" panose="020F0502020204030204" pitchFamily="34" charset="0"/>
                      </a:rPr>
                      <m:t> </m:t>
                    </m:r>
                    <m:acc>
                      <m:accPr>
                        <m:chr m:val="̂"/>
                        <m:ctrlPr>
                          <a:rPr lang="en-US" sz="1200" b="1" i="1">
                            <a:effectLst/>
                            <a:latin typeface="Cambria Math" panose="02040503050406030204" pitchFamily="18" charset="0"/>
                            <a:cs typeface="Calibri" panose="020F0502020204030204" pitchFamily="34" charset="0"/>
                          </a:rPr>
                        </m:ctrlPr>
                      </m:accPr>
                      <m:e>
                        <m:r>
                          <a:rPr lang="en-US" sz="1200" b="1" i="1">
                            <a:effectLst/>
                            <a:latin typeface="Cambria Math" panose="02040503050406030204" pitchFamily="18" charset="0"/>
                            <a:ea typeface="Calibri" panose="020F0502020204030204" pitchFamily="34" charset="0"/>
                            <a:cs typeface="Calibri" panose="020F0502020204030204" pitchFamily="34" charset="0"/>
                          </a:rPr>
                          <m:t>𝑩𝑪𝑫</m:t>
                        </m:r>
                      </m:e>
                    </m:acc>
                  </m:oMath>
                </a14:m>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measures 20</a:t>
                </a:r>
                <a:r>
                  <a:rPr lang="en-US" sz="1000" b="0" u="none" baseline="300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o</a:t>
                </a: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GB" dirty="0"/>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a:t>
                </a:r>
              </a:p>
              <a:p>
                <a:r>
                  <a:rPr lang="en-US" sz="1200" b="0" i="0">
                    <a:effectLst/>
                    <a:latin typeface="Cambria Math" panose="02040503050406030204" pitchFamily="18" charset="0"/>
                    <a:cs typeface="Calibri" panose="020F0502020204030204" pitchFamily="34" charset="0"/>
                  </a:rPr>
                  <a:t>Angle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𝑩𝑪𝑫) ̂</a:t>
                </a: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measures 20</a:t>
                </a:r>
                <a:r>
                  <a:rPr lang="en-US" sz="1000" b="0" u="none" baseline="300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o</a:t>
                </a: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729047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Now draw [CF) the bisector </a:t>
                </a:r>
                <a:r>
                  <a:rPr lang="en-US" sz="1200" dirty="0">
                    <a:effectLst/>
                    <a:latin typeface="Calibri" panose="020F0502020204030204" pitchFamily="34" charset="0"/>
                    <a:ea typeface="Calibri" panose="020F0502020204030204" pitchFamily="34" charset="0"/>
                    <a:cs typeface="Calibri" panose="020F0502020204030204" pitchFamily="34" charset="0"/>
                  </a:rPr>
                  <a:t>of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latin typeface="Cambria Math" panose="02040503050406030204" pitchFamily="18" charset="0"/>
                            <a:ea typeface="Calibri" panose="020F0502020204030204" pitchFamily="34" charset="0"/>
                            <a:cs typeface="Calibri" panose="020F0502020204030204" pitchFamily="34" charset="0"/>
                          </a:rPr>
                          <m:t>𝑨𝑪𝑫</m:t>
                        </m:r>
                      </m:e>
                    </m:acc>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p>
              <a:p>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Draw [CE) </a:t>
                </a:r>
                <a:r>
                  <a:rPr lang="en-US" sz="1000" kern="1200" dirty="0">
                    <a:solidFill>
                      <a:schemeClr val="tx1"/>
                    </a:solidFill>
                    <a:effectLst/>
                    <a:highlight>
                      <a:srgbClr val="00FFFF"/>
                    </a:highlight>
                    <a:latin typeface="+mn-lt"/>
                    <a:ea typeface="+mn-ea"/>
                    <a:cs typeface="+mn-cs"/>
                  </a:rPr>
                  <a:t>so that [CB) is the bisector of</a:t>
                </a:r>
                <a:r>
                  <a:rPr lang="en-US" sz="1000" b="1" kern="1200" dirty="0">
                    <a:solidFill>
                      <a:schemeClr val="tx1"/>
                    </a:solidFill>
                    <a:effectLst/>
                    <a:highlight>
                      <a:srgbClr val="00FFFF"/>
                    </a:highlight>
                    <a:latin typeface="+mn-lt"/>
                    <a:ea typeface="+mn-ea"/>
                    <a:cs typeface="+mn-cs"/>
                  </a:rPr>
                  <a:t> </a:t>
                </a:r>
                <a14:m>
                  <m:oMath xmlns:m="http://schemas.openxmlformats.org/officeDocument/2006/math">
                    <m:acc>
                      <m:accPr>
                        <m:chr m:val="̂"/>
                        <m:ctrlPr>
                          <a:rPr lang="en-US" sz="1000" b="1" i="1" kern="1200">
                            <a:solidFill>
                              <a:schemeClr val="tx1"/>
                            </a:solidFill>
                            <a:effectLst/>
                            <a:highlight>
                              <a:srgbClr val="00FFFF"/>
                            </a:highlight>
                            <a:latin typeface="Cambria Math" panose="02040503050406030204" pitchFamily="18" charset="0"/>
                            <a:ea typeface="+mn-ea"/>
                            <a:cs typeface="+mn-cs"/>
                          </a:rPr>
                        </m:ctrlPr>
                      </m:accPr>
                      <m:e>
                        <m:r>
                          <a:rPr lang="en-US" sz="1000" b="1" i="1" kern="1200">
                            <a:solidFill>
                              <a:schemeClr val="tx1"/>
                            </a:solidFill>
                            <a:effectLst/>
                            <a:highlight>
                              <a:srgbClr val="00FFFF"/>
                            </a:highlight>
                            <a:latin typeface="Cambria Math" panose="02040503050406030204" pitchFamily="18" charset="0"/>
                            <a:ea typeface="+mn-ea"/>
                            <a:cs typeface="+mn-cs"/>
                          </a:rPr>
                          <m:t>𝑫𝑪𝑬</m:t>
                        </m:r>
                      </m:e>
                    </m:acc>
                    <m:r>
                      <a:rPr lang="en-US" sz="1000" b="1" i="1" kern="1200">
                        <a:solidFill>
                          <a:schemeClr val="tx1"/>
                        </a:solidFill>
                        <a:effectLst/>
                        <a:highlight>
                          <a:srgbClr val="00FFFF"/>
                        </a:highlight>
                        <a:latin typeface="Cambria Math" panose="02040503050406030204" pitchFamily="18" charset="0"/>
                        <a:ea typeface="+mn-ea"/>
                        <a:cs typeface="+mn-cs"/>
                      </a:rPr>
                      <m:t> </m:t>
                    </m:r>
                  </m:oMath>
                </a14:m>
                <a:endParaRPr lang="en-US" sz="1000" kern="1200" dirty="0">
                  <a:solidFill>
                    <a:schemeClr val="tx1"/>
                  </a:solidFill>
                  <a:effectLst/>
                  <a:highlight>
                    <a:srgbClr val="00FFFF"/>
                  </a:highlight>
                  <a:latin typeface="+mn-lt"/>
                  <a:ea typeface="+mn-ea"/>
                  <a:cs typeface="+mn-cs"/>
                </a:endParaRPr>
              </a:p>
              <a:p>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 draw [CM) </a:t>
                </a:r>
                <a:r>
                  <a:rPr lang="en-US" sz="1000" kern="1200" dirty="0">
                    <a:solidFill>
                      <a:schemeClr val="tx1"/>
                    </a:solidFill>
                    <a:effectLst/>
                    <a:highlight>
                      <a:srgbClr val="00FFFF"/>
                    </a:highlight>
                    <a:latin typeface="+mn-lt"/>
                    <a:ea typeface="+mn-ea"/>
                    <a:cs typeface="+mn-cs"/>
                  </a:rPr>
                  <a:t>so that [CA) is the bisector of</a:t>
                </a:r>
                <a:r>
                  <a:rPr lang="en-US" sz="1000" b="1" kern="1200" dirty="0">
                    <a:solidFill>
                      <a:schemeClr val="tx1"/>
                    </a:solidFill>
                    <a:effectLst/>
                    <a:highlight>
                      <a:srgbClr val="00FFFF"/>
                    </a:highlight>
                    <a:latin typeface="+mn-lt"/>
                    <a:ea typeface="+mn-ea"/>
                    <a:cs typeface="+mn-cs"/>
                  </a:rPr>
                  <a:t> </a:t>
                </a:r>
                <a14:m>
                  <m:oMath xmlns:m="http://schemas.openxmlformats.org/officeDocument/2006/math">
                    <m:acc>
                      <m:accPr>
                        <m:chr m:val="̂"/>
                        <m:ctrlPr>
                          <a:rPr lang="en-US" sz="1000" b="1" i="1" kern="1200">
                            <a:solidFill>
                              <a:schemeClr val="tx1"/>
                            </a:solidFill>
                            <a:effectLst/>
                            <a:highlight>
                              <a:srgbClr val="00FFFF"/>
                            </a:highlight>
                            <a:latin typeface="Cambria Math" panose="02040503050406030204" pitchFamily="18" charset="0"/>
                            <a:ea typeface="+mn-ea"/>
                            <a:cs typeface="+mn-cs"/>
                          </a:rPr>
                        </m:ctrlPr>
                      </m:accPr>
                      <m:e>
                        <m:r>
                          <a:rPr lang="en-US" sz="1000" b="1" i="1" kern="1200">
                            <a:solidFill>
                              <a:schemeClr val="tx1"/>
                            </a:solidFill>
                            <a:effectLst/>
                            <a:highlight>
                              <a:srgbClr val="00FFFF"/>
                            </a:highlight>
                            <a:latin typeface="Cambria Math" panose="02040503050406030204" pitchFamily="18" charset="0"/>
                            <a:ea typeface="+mn-ea"/>
                            <a:cs typeface="+mn-cs"/>
                          </a:rPr>
                          <m:t>𝑩𝑪𝑴</m:t>
                        </m:r>
                      </m:e>
                    </m:acc>
                    <m:r>
                      <a:rPr lang="en-US" sz="1000" b="1" i="1" kern="1200">
                        <a:solidFill>
                          <a:schemeClr val="tx1"/>
                        </a:solidFill>
                        <a:effectLst/>
                        <a:highlight>
                          <a:srgbClr val="00FFFF"/>
                        </a:highlight>
                        <a:latin typeface="Cambria Math" panose="02040503050406030204" pitchFamily="18" charset="0"/>
                        <a:ea typeface="+mn-ea"/>
                        <a:cs typeface="+mn-cs"/>
                      </a:rPr>
                      <m:t> </m:t>
                    </m:r>
                  </m:oMath>
                </a14:m>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t>
                </a:r>
              </a:p>
              <a:p>
                <a:endParaRPr lang="en-GB" dirty="0"/>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a:t>
                </a:r>
              </a:p>
              <a:p>
                <a:r>
                  <a:rPr lang="en-US" sz="1200" dirty="0">
                    <a:effectLst/>
                    <a:latin typeface="Calibri" panose="020F0502020204030204" pitchFamily="34" charset="0"/>
                    <a:ea typeface="Calibri" panose="020F0502020204030204" pitchFamily="34" charset="0"/>
                  </a:rPr>
                  <a:t>Use the protractor and find the measure of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𝑩𝑪𝑫) ̂</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Now draw [CF) the bisector </a:t>
                </a:r>
                <a:r>
                  <a:rPr lang="en-US" sz="1200" dirty="0">
                    <a:effectLst/>
                    <a:latin typeface="Calibri" panose="020F0502020204030204" pitchFamily="34" charset="0"/>
                    <a:ea typeface="Calibri" panose="020F0502020204030204" pitchFamily="34" charset="0"/>
                    <a:cs typeface="Calibri" panose="020F0502020204030204" pitchFamily="34" charset="0"/>
                  </a:rPr>
                  <a:t>of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𝑨𝑪𝑫)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p>
              <a:p>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Draw [CE) </a:t>
                </a:r>
                <a:r>
                  <a:rPr lang="en-US" sz="1000" kern="1200" dirty="0">
                    <a:solidFill>
                      <a:schemeClr val="tx1"/>
                    </a:solidFill>
                    <a:effectLst/>
                    <a:highlight>
                      <a:srgbClr val="00FFFF"/>
                    </a:highlight>
                    <a:latin typeface="+mn-lt"/>
                    <a:ea typeface="+mn-ea"/>
                    <a:cs typeface="+mn-cs"/>
                  </a:rPr>
                  <a:t>so that [CB) is the bisector of</a:t>
                </a:r>
                <a:r>
                  <a:rPr lang="en-US" sz="1000" b="1" kern="1200" dirty="0">
                    <a:solidFill>
                      <a:schemeClr val="tx1"/>
                    </a:solidFill>
                    <a:effectLst/>
                    <a:highlight>
                      <a:srgbClr val="00FFFF"/>
                    </a:highlight>
                    <a:latin typeface="+mn-lt"/>
                    <a:ea typeface="+mn-ea"/>
                    <a:cs typeface="+mn-cs"/>
                  </a:rPr>
                  <a:t> </a:t>
                </a:r>
                <a:r>
                  <a:rPr lang="en-US" sz="1000" b="1" i="0" kern="1200">
                    <a:solidFill>
                      <a:schemeClr val="tx1"/>
                    </a:solidFill>
                    <a:effectLst/>
                    <a:highlight>
                      <a:srgbClr val="00FFFF"/>
                    </a:highlight>
                    <a:latin typeface="Cambria Math" panose="02040503050406030204" pitchFamily="18" charset="0"/>
                    <a:ea typeface="+mn-ea"/>
                    <a:cs typeface="+mn-cs"/>
                  </a:rPr>
                  <a:t>(𝑫𝑪𝑬) ̂  </a:t>
                </a:r>
                <a:endParaRPr lang="en-US" sz="1000" kern="1200" dirty="0">
                  <a:solidFill>
                    <a:schemeClr val="tx1"/>
                  </a:solidFill>
                  <a:effectLst/>
                  <a:highlight>
                    <a:srgbClr val="00FFFF"/>
                  </a:highlight>
                  <a:latin typeface="+mn-lt"/>
                  <a:ea typeface="+mn-ea"/>
                  <a:cs typeface="+mn-cs"/>
                </a:endParaRPr>
              </a:p>
              <a:p>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 draw [CM) </a:t>
                </a:r>
                <a:r>
                  <a:rPr lang="en-US" sz="1000" kern="1200" dirty="0">
                    <a:solidFill>
                      <a:schemeClr val="tx1"/>
                    </a:solidFill>
                    <a:effectLst/>
                    <a:highlight>
                      <a:srgbClr val="00FFFF"/>
                    </a:highlight>
                    <a:latin typeface="+mn-lt"/>
                    <a:ea typeface="+mn-ea"/>
                    <a:cs typeface="+mn-cs"/>
                  </a:rPr>
                  <a:t>so that [CA) is the bisector of</a:t>
                </a:r>
                <a:r>
                  <a:rPr lang="en-US" sz="1000" b="1" kern="1200" dirty="0">
                    <a:solidFill>
                      <a:schemeClr val="tx1"/>
                    </a:solidFill>
                    <a:effectLst/>
                    <a:highlight>
                      <a:srgbClr val="00FFFF"/>
                    </a:highlight>
                    <a:latin typeface="+mn-lt"/>
                    <a:ea typeface="+mn-ea"/>
                    <a:cs typeface="+mn-cs"/>
                  </a:rPr>
                  <a:t> </a:t>
                </a:r>
                <a:r>
                  <a:rPr lang="en-US" sz="1000" b="1" i="0" kern="1200">
                    <a:solidFill>
                      <a:schemeClr val="tx1"/>
                    </a:solidFill>
                    <a:effectLst/>
                    <a:highlight>
                      <a:srgbClr val="00FFFF"/>
                    </a:highlight>
                    <a:latin typeface="Cambria Math" panose="02040503050406030204" pitchFamily="18" charset="0"/>
                    <a:ea typeface="+mn-ea"/>
                    <a:cs typeface="+mn-cs"/>
                  </a:rPr>
                  <a:t>(𝑩𝑪𝑴) ̂  </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4538621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[CF) is the bisector </a:t>
                </a:r>
                <a:r>
                  <a:rPr lang="en-US" sz="1200" dirty="0">
                    <a:effectLst/>
                    <a:latin typeface="Calibri" panose="020F0502020204030204" pitchFamily="34" charset="0"/>
                    <a:ea typeface="Calibri" panose="020F0502020204030204" pitchFamily="34" charset="0"/>
                    <a:cs typeface="Calibri" panose="020F0502020204030204" pitchFamily="34" charset="0"/>
                  </a:rPr>
                  <a:t>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latin typeface="Cambria Math" panose="02040503050406030204" pitchFamily="18" charset="0"/>
                            <a:ea typeface="Calibri" panose="020F0502020204030204" pitchFamily="34" charset="0"/>
                            <a:cs typeface="Calibri" panose="020F0502020204030204" pitchFamily="34" charset="0"/>
                          </a:rPr>
                          <m:t>𝑨𝑪𝑫</m:t>
                        </m:r>
                      </m:e>
                    </m:acc>
                  </m:oMath>
                </a14:m>
                <a:r>
                  <a:rPr lang="en-US" sz="1200" dirty="0">
                    <a:effectLst/>
                    <a:latin typeface="Calibri" panose="020F0502020204030204" pitchFamily="34" charset="0"/>
                    <a:ea typeface="Calibri" panose="020F0502020204030204" pitchFamily="34" charset="0"/>
                    <a:cs typeface="Arial" panose="020B0604020202020204" pitchFamily="34" charset="0"/>
                  </a:rPr>
                  <a:t> so </a:t>
                </a:r>
                <a14:m>
                  <m:oMath xmlns:m="http://schemas.openxmlformats.org/officeDocument/2006/math">
                    <m:acc>
                      <m:accPr>
                        <m:chr m:val="̂"/>
                        <m:ctrlPr>
                          <a:rPr lang="en-US" sz="12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smtClean="0">
                            <a:effectLst/>
                            <a:latin typeface="Cambria Math" panose="02040503050406030204" pitchFamily="18" charset="0"/>
                            <a:ea typeface="Calibri" panose="020F0502020204030204" pitchFamily="34" charset="0"/>
                            <a:cs typeface="Calibri" panose="020F0502020204030204" pitchFamily="34" charset="0"/>
                          </a:rPr>
                          <m:t>𝑨𝑪𝑭</m:t>
                        </m:r>
                      </m:e>
                    </m:acc>
                    <m:r>
                      <a:rPr lang="en-US" sz="12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2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u="none"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𝑭𝑪𝑫</m:t>
                        </m:r>
                      </m:e>
                    </m:acc>
                  </m:oMath>
                </a14:m>
                <a:r>
                  <a:rPr lang="en-US" sz="1200" b="1" u="none"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a:r>
                  <a:rPr lang="en-US" sz="1000" kern="1200" dirty="0">
                    <a:solidFill>
                      <a:schemeClr val="tx1"/>
                    </a:solidFill>
                    <a:effectLst/>
                    <a:highlight>
                      <a:srgbClr val="00FFFF"/>
                    </a:highlight>
                    <a:latin typeface="+mn-lt"/>
                    <a:ea typeface="+mn-ea"/>
                    <a:cs typeface="+mn-cs"/>
                  </a:rPr>
                  <a:t>[CB) is the bisector of</a:t>
                </a:r>
                <a:r>
                  <a:rPr lang="en-US" sz="1000" b="1" kern="1200" dirty="0">
                    <a:solidFill>
                      <a:schemeClr val="tx1"/>
                    </a:solidFill>
                    <a:effectLst/>
                    <a:highlight>
                      <a:srgbClr val="00FFFF"/>
                    </a:highlight>
                    <a:latin typeface="+mn-lt"/>
                    <a:ea typeface="+mn-ea"/>
                    <a:cs typeface="+mn-cs"/>
                  </a:rPr>
                  <a:t> </a:t>
                </a:r>
                <a14:m>
                  <m:oMath xmlns:m="http://schemas.openxmlformats.org/officeDocument/2006/math">
                    <m:acc>
                      <m:accPr>
                        <m:chr m:val="̂"/>
                        <m:ctrlPr>
                          <a:rPr lang="en-US" sz="1000" b="1" i="1" kern="1200">
                            <a:solidFill>
                              <a:schemeClr val="tx1"/>
                            </a:solidFill>
                            <a:effectLst/>
                            <a:highlight>
                              <a:srgbClr val="00FFFF"/>
                            </a:highlight>
                            <a:latin typeface="Cambria Math" panose="02040503050406030204" pitchFamily="18" charset="0"/>
                            <a:ea typeface="+mn-ea"/>
                            <a:cs typeface="+mn-cs"/>
                          </a:rPr>
                        </m:ctrlPr>
                      </m:accPr>
                      <m:e>
                        <m:r>
                          <a:rPr lang="en-US" sz="1000" b="1" i="1" kern="1200">
                            <a:solidFill>
                              <a:schemeClr val="tx1"/>
                            </a:solidFill>
                            <a:effectLst/>
                            <a:highlight>
                              <a:srgbClr val="00FFFF"/>
                            </a:highlight>
                            <a:latin typeface="Cambria Math" panose="02040503050406030204" pitchFamily="18" charset="0"/>
                            <a:ea typeface="+mn-ea"/>
                            <a:cs typeface="+mn-cs"/>
                          </a:rPr>
                          <m:t>𝑫𝑪𝑬</m:t>
                        </m:r>
                      </m:e>
                    </m:acc>
                    <m:r>
                      <a:rPr lang="en-US" sz="1000" b="1"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 so </a:t>
                </a:r>
                <a14:m>
                  <m:oMath xmlns:m="http://schemas.openxmlformats.org/officeDocument/2006/math">
                    <m:acc>
                      <m:accPr>
                        <m:chr m:val="̂"/>
                        <m:ctrlPr>
                          <a:rPr lang="en-US" sz="10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𝑫𝑪𝑩</m:t>
                        </m:r>
                      </m:e>
                    </m:acc>
                    <m:r>
                      <a:rPr lang="en-US" sz="10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000" b="1" i="1" u="none">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00" b="1" i="1" u="none">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𝑩𝑪</m:t>
                        </m:r>
                        <m:r>
                          <a:rPr lang="en-US" sz="1000" b="1" i="1" u="none" smtClean="0">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𝑬</m:t>
                        </m:r>
                      </m:e>
                    </m:acc>
                  </m:oMath>
                </a14:m>
                <a:r>
                  <a:rPr lang="en-US" sz="1000" b="1" u="none" dirty="0">
                    <a:solidFill>
                      <a:srgbClr val="FF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a:t>
                </a:r>
                <a:endParaRPr lang="en-US" sz="1000" kern="1200" dirty="0">
                  <a:solidFill>
                    <a:schemeClr val="tx1"/>
                  </a:solidFill>
                  <a:effectLst/>
                  <a:highlight>
                    <a:srgbClr val="00FFFF"/>
                  </a:highlight>
                  <a:latin typeface="+mn-lt"/>
                  <a:ea typeface="+mn-ea"/>
                  <a:cs typeface="+mn-cs"/>
                </a:endParaRPr>
              </a:p>
              <a:p>
                <a:pPr marL="0"/>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 </a:t>
                </a:r>
                <a:r>
                  <a:rPr lang="en-US" sz="1000" kern="1200" dirty="0">
                    <a:solidFill>
                      <a:schemeClr val="tx1"/>
                    </a:solidFill>
                    <a:effectLst/>
                    <a:highlight>
                      <a:srgbClr val="00FFFF"/>
                    </a:highlight>
                    <a:latin typeface="+mn-lt"/>
                    <a:ea typeface="+mn-ea"/>
                    <a:cs typeface="+mn-cs"/>
                  </a:rPr>
                  <a:t>[CA) is the bisector of</a:t>
                </a:r>
                <a:r>
                  <a:rPr lang="en-US" sz="1000" b="1" kern="1200" dirty="0">
                    <a:solidFill>
                      <a:schemeClr val="tx1"/>
                    </a:solidFill>
                    <a:effectLst/>
                    <a:highlight>
                      <a:srgbClr val="00FFFF"/>
                    </a:highlight>
                    <a:latin typeface="+mn-lt"/>
                    <a:ea typeface="+mn-ea"/>
                    <a:cs typeface="+mn-cs"/>
                  </a:rPr>
                  <a:t> </a:t>
                </a:r>
                <a14:m>
                  <m:oMath xmlns:m="http://schemas.openxmlformats.org/officeDocument/2006/math">
                    <m:acc>
                      <m:accPr>
                        <m:chr m:val="̂"/>
                        <m:ctrlPr>
                          <a:rPr lang="en-US" sz="1000" b="1" i="1" kern="1200">
                            <a:solidFill>
                              <a:schemeClr val="tx1"/>
                            </a:solidFill>
                            <a:effectLst/>
                            <a:highlight>
                              <a:srgbClr val="00FFFF"/>
                            </a:highlight>
                            <a:latin typeface="Cambria Math" panose="02040503050406030204" pitchFamily="18" charset="0"/>
                            <a:ea typeface="+mn-ea"/>
                            <a:cs typeface="+mn-cs"/>
                          </a:rPr>
                        </m:ctrlPr>
                      </m:accPr>
                      <m:e>
                        <m:r>
                          <a:rPr lang="en-US" sz="1000" b="1" i="1" kern="1200">
                            <a:solidFill>
                              <a:schemeClr val="tx1"/>
                            </a:solidFill>
                            <a:effectLst/>
                            <a:highlight>
                              <a:srgbClr val="00FFFF"/>
                            </a:highlight>
                            <a:latin typeface="Cambria Math" panose="02040503050406030204" pitchFamily="18" charset="0"/>
                            <a:ea typeface="+mn-ea"/>
                            <a:cs typeface="+mn-cs"/>
                          </a:rPr>
                          <m:t>𝑩𝑪𝑴</m:t>
                        </m:r>
                      </m:e>
                    </m:acc>
                    <m:r>
                      <a:rPr lang="en-US" sz="1000" b="1"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 so </a:t>
                </a:r>
                <a14:m>
                  <m:oMath xmlns:m="http://schemas.openxmlformats.org/officeDocument/2006/math">
                    <m:acc>
                      <m:accPr>
                        <m:chr m:val="̂"/>
                        <m:ctrlPr>
                          <a:rPr lang="en-US" sz="10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𝑩𝑪</m:t>
                        </m:r>
                        <m:r>
                          <a:rPr lang="en-US" sz="10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m:t>
                        </m:r>
                      </m:e>
                    </m:acc>
                    <m:r>
                      <a:rPr lang="en-US" sz="10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000" b="1" i="1" u="none">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000" b="1" i="1" u="none" smtClean="0">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𝑨𝑪𝑴</m:t>
                        </m:r>
                      </m:e>
                    </m:acc>
                  </m:oMath>
                </a14:m>
                <a:r>
                  <a:rPr lang="en-US" sz="1000" b="1" u="none" dirty="0">
                    <a:solidFill>
                      <a:srgbClr val="FF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t>
                </a:r>
              </a:p>
              <a:p>
                <a:endParaRPr lang="en-GB" dirty="0"/>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a:t>
                </a:r>
              </a:p>
              <a:p>
                <a:r>
                  <a:rPr lang="en-US" sz="1200" b="0" i="0">
                    <a:effectLst/>
                    <a:latin typeface="Cambria Math" panose="02040503050406030204" pitchFamily="18" charset="0"/>
                    <a:cs typeface="Calibri" panose="020F0502020204030204" pitchFamily="34" charset="0"/>
                  </a:rPr>
                  <a:t>Angle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𝑩𝑪𝑫) ̂</a:t>
                </a: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measures 20</a:t>
                </a:r>
                <a:r>
                  <a:rPr lang="en-US" sz="1000" b="0" u="none" baseline="300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o</a:t>
                </a:r>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[CF) is the bisector </a:t>
                </a:r>
                <a:r>
                  <a:rPr lang="en-US" sz="1200" dirty="0">
                    <a:effectLst/>
                    <a:latin typeface="Calibri" panose="020F0502020204030204" pitchFamily="34" charset="0"/>
                    <a:ea typeface="Calibri" panose="020F0502020204030204" pitchFamily="34" charset="0"/>
                    <a:cs typeface="Calibri" panose="020F0502020204030204" pitchFamily="34" charset="0"/>
                  </a:rPr>
                  <a:t>of angle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𝑨𝑪𝑫) ̂</a:t>
                </a:r>
                <a:r>
                  <a:rPr lang="en-US" sz="1200" dirty="0">
                    <a:effectLst/>
                    <a:latin typeface="Calibri" panose="020F0502020204030204" pitchFamily="34" charset="0"/>
                    <a:ea typeface="Calibri" panose="020F0502020204030204" pitchFamily="34" charset="0"/>
                    <a:cs typeface="Arial" panose="020B0604020202020204" pitchFamily="34" charset="0"/>
                  </a:rPr>
                  <a:t> so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𝑨𝑪𝑭) ̂  </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b="1" i="0" u="none">
                    <a:solidFill>
                      <a:srgbClr val="FF0000"/>
                    </a:solidFill>
                    <a:effectLst/>
                    <a:latin typeface="Cambria Math" panose="02040503050406030204" pitchFamily="18" charset="0"/>
                    <a:cs typeface="Calibri" panose="020F0502020204030204" pitchFamily="34" charset="0"/>
                  </a:rPr>
                  <a:t>(</a:t>
                </a:r>
                <a:r>
                  <a:rPr lang="en-US" sz="12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𝑭𝑪𝑫) ̂</a:t>
                </a:r>
                <a:r>
                  <a:rPr lang="en-US" sz="1200" b="1" u="none"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p>
              <a:p>
                <a:r>
                  <a:rPr lang="en-US" sz="1000" kern="1200" dirty="0">
                    <a:solidFill>
                      <a:schemeClr val="tx1"/>
                    </a:solidFill>
                    <a:effectLst/>
                    <a:highlight>
                      <a:srgbClr val="00FFFF"/>
                    </a:highlight>
                    <a:latin typeface="+mn-lt"/>
                    <a:ea typeface="+mn-ea"/>
                    <a:cs typeface="+mn-cs"/>
                  </a:rPr>
                  <a:t>[CB) is the bisector of</a:t>
                </a:r>
                <a:r>
                  <a:rPr lang="en-US" sz="1000" b="1" kern="1200" dirty="0">
                    <a:solidFill>
                      <a:schemeClr val="tx1"/>
                    </a:solidFill>
                    <a:effectLst/>
                    <a:highlight>
                      <a:srgbClr val="00FFFF"/>
                    </a:highlight>
                    <a:latin typeface="+mn-lt"/>
                    <a:ea typeface="+mn-ea"/>
                    <a:cs typeface="+mn-cs"/>
                  </a:rPr>
                  <a:t> </a:t>
                </a:r>
                <a:r>
                  <a:rPr lang="en-US" sz="1000" b="1" i="0" kern="1200">
                    <a:solidFill>
                      <a:schemeClr val="tx1"/>
                    </a:solidFill>
                    <a:effectLst/>
                    <a:highlight>
                      <a:srgbClr val="00FFFF"/>
                    </a:highlight>
                    <a:latin typeface="Cambria Math" panose="02040503050406030204" pitchFamily="18" charset="0"/>
                    <a:ea typeface="+mn-ea"/>
                    <a:cs typeface="+mn-cs"/>
                  </a:rPr>
                  <a:t>(𝑫𝑪𝑬) ̂  </a:t>
                </a:r>
                <a:r>
                  <a:rPr lang="en-US" sz="1000" kern="1200" dirty="0">
                    <a:solidFill>
                      <a:schemeClr val="tx1"/>
                    </a:solidFill>
                    <a:effectLst/>
                    <a:highlight>
                      <a:srgbClr val="00FFFF"/>
                    </a:highlight>
                    <a:latin typeface="+mn-lt"/>
                    <a:ea typeface="+mn-ea"/>
                    <a:cs typeface="+mn-cs"/>
                  </a:rPr>
                  <a:t> so </a:t>
                </a:r>
                <a:r>
                  <a:rPr lang="en-US" sz="1000" b="1" i="0">
                    <a:effectLst/>
                    <a:highlight>
                      <a:srgbClr val="00FFFF"/>
                    </a:highlight>
                    <a:latin typeface="Cambria Math" panose="02040503050406030204" pitchFamily="18" charset="0"/>
                    <a:cs typeface="Calibri" panose="020F0502020204030204" pitchFamily="34" charset="0"/>
                  </a:rPr>
                  <a:t>(</a:t>
                </a:r>
                <a:r>
                  <a:rPr lang="en-US" sz="10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𝑫𝑪𝑩) ̂  </a:t>
                </a:r>
                <a:r>
                  <a:rPr lang="en-US" sz="1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0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000" b="1" i="0" u="none">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𝑩𝑪𝑬) ̂</a:t>
                </a:r>
                <a:r>
                  <a:rPr lang="en-US" sz="1000" b="1" u="none" dirty="0">
                    <a:solidFill>
                      <a:srgbClr val="FF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a:t>
                </a:r>
                <a:endParaRPr lang="en-US" sz="1000" kern="1200" dirty="0">
                  <a:solidFill>
                    <a:schemeClr val="tx1"/>
                  </a:solidFill>
                  <a:effectLst/>
                  <a:highlight>
                    <a:srgbClr val="00FFFF"/>
                  </a:highlight>
                  <a:latin typeface="+mn-lt"/>
                  <a:ea typeface="+mn-ea"/>
                  <a:cs typeface="+mn-cs"/>
                </a:endParaRPr>
              </a:p>
              <a:p>
                <a:endPar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0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And </a:t>
                </a:r>
                <a:r>
                  <a:rPr lang="en-US" sz="1000" kern="1200" dirty="0">
                    <a:solidFill>
                      <a:schemeClr val="tx1"/>
                    </a:solidFill>
                    <a:effectLst/>
                    <a:highlight>
                      <a:srgbClr val="00FFFF"/>
                    </a:highlight>
                    <a:latin typeface="+mn-lt"/>
                    <a:ea typeface="+mn-ea"/>
                    <a:cs typeface="+mn-cs"/>
                  </a:rPr>
                  <a:t>[CA) is the bisector of</a:t>
                </a:r>
                <a:r>
                  <a:rPr lang="en-US" sz="1000" b="1" kern="1200" dirty="0">
                    <a:solidFill>
                      <a:schemeClr val="tx1"/>
                    </a:solidFill>
                    <a:effectLst/>
                    <a:highlight>
                      <a:srgbClr val="00FFFF"/>
                    </a:highlight>
                    <a:latin typeface="+mn-lt"/>
                    <a:ea typeface="+mn-ea"/>
                    <a:cs typeface="+mn-cs"/>
                  </a:rPr>
                  <a:t> </a:t>
                </a:r>
                <a:r>
                  <a:rPr lang="en-US" sz="1000" b="1" i="0" kern="1200">
                    <a:solidFill>
                      <a:schemeClr val="tx1"/>
                    </a:solidFill>
                    <a:effectLst/>
                    <a:highlight>
                      <a:srgbClr val="00FFFF"/>
                    </a:highlight>
                    <a:latin typeface="Cambria Math" panose="02040503050406030204" pitchFamily="18" charset="0"/>
                    <a:ea typeface="+mn-ea"/>
                    <a:cs typeface="+mn-cs"/>
                  </a:rPr>
                  <a:t>(𝑩𝑪𝑴) ̂  </a:t>
                </a:r>
                <a:r>
                  <a:rPr lang="en-US" sz="1000" kern="1200" dirty="0">
                    <a:solidFill>
                      <a:schemeClr val="tx1"/>
                    </a:solidFill>
                    <a:effectLst/>
                    <a:highlight>
                      <a:srgbClr val="00FFFF"/>
                    </a:highlight>
                    <a:latin typeface="+mn-lt"/>
                    <a:ea typeface="+mn-ea"/>
                    <a:cs typeface="+mn-cs"/>
                  </a:rPr>
                  <a:t> so </a:t>
                </a:r>
                <a:r>
                  <a:rPr lang="en-US" sz="1000" b="1" i="0">
                    <a:effectLst/>
                    <a:highlight>
                      <a:srgbClr val="00FFFF"/>
                    </a:highlight>
                    <a:latin typeface="Cambria Math" panose="02040503050406030204" pitchFamily="18" charset="0"/>
                    <a:cs typeface="Calibri" panose="020F0502020204030204" pitchFamily="34" charset="0"/>
                  </a:rPr>
                  <a:t>(</a:t>
                </a:r>
                <a:r>
                  <a:rPr lang="en-US" sz="10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𝑩𝑪𝑨) ̂  </a:t>
                </a:r>
                <a:r>
                  <a:rPr lang="en-US" sz="1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0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000" b="1" i="0" u="none">
                    <a:solidFill>
                      <a:srgbClr val="FF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𝑨𝑪𝑴) ̂</a:t>
                </a:r>
                <a:r>
                  <a:rPr lang="en-US" sz="1000" b="1" u="none" dirty="0">
                    <a:solidFill>
                      <a:srgbClr val="FF0000"/>
                    </a:solidFill>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71962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Hello again.</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the previous session you recognized the bisector of an angle and noticed that it divides the angle into two equal adjacent angles.</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Today you will learn how to construct the bisector using a protractor.</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Ready? Let’s start.</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Given angle </a:t>
                </a:r>
                <a14:m>
                  <m:oMath xmlns:m="http://schemas.openxmlformats.org/officeDocument/2006/math">
                    <m:acc>
                      <m:accPr>
                        <m:chr m:val="̂"/>
                        <m:ctrlP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𝑚𝑂𝑛</m:t>
                        </m:r>
                      </m:e>
                    </m:acc>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of measure 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construct [Oz) the bisector of angle </a:t>
                </a:r>
                <a14:m>
                  <m:oMath xmlns:m="http://schemas.openxmlformats.org/officeDocument/2006/math">
                    <m:acc>
                      <m:accPr>
                        <m:chr m:val="̂"/>
                        <m:ctrlP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𝑚𝑂𝑛</m:t>
                        </m:r>
                      </m:e>
                    </m:acc>
                  </m:oMath>
                </a14:m>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 bisector of an angle can be constructed with a protractor.</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 draw the bisector of angle </a:t>
                </a:r>
                <a14:m>
                  <m:oMath xmlns:m="http://schemas.openxmlformats.org/officeDocument/2006/math">
                    <m:acc>
                      <m:accPr>
                        <m:chr m:val="̂"/>
                        <m:ctrlP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𝑚𝑂𝑛</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using the protractor, we divide the measure of angle </a:t>
                </a:r>
                <a14:m>
                  <m:oMath xmlns:m="http://schemas.openxmlformats.org/officeDocument/2006/math">
                    <m:acc>
                      <m:accPr>
                        <m:chr m:val="̂"/>
                        <m:ctrlP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𝑚𝑂𝑛</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by 2,</a:t>
                </a:r>
                <a:r>
                  <a:rPr lang="en-US" sz="1200" baseline="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for the bisector of an angle divides it into 2</a:t>
                </a:r>
                <a:r>
                  <a:rPr lang="en-US" sz="1200" baseline="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equal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adjacent angles.</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divided by 2 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endParaRPr lang="en-US" sz="1200" baseline="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lvl="0" indent="0" algn="l" rtl="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use the protractor to draw semi straight line [Oz) such that</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𝑚𝑂𝑧</m:t>
                        </m:r>
                      </m:e>
                    </m:acc>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lvl="0" indent="0" algn="l" rtl="0"/>
                <a:r>
                  <a:rPr lang="en-US" sz="1200" dirty="0">
                    <a:effectLst/>
                    <a:highlight>
                      <a:srgbClr val="00FFFF"/>
                    </a:highlight>
                    <a:latin typeface="Calibri" panose="020F0502020204030204" pitchFamily="34" charset="0"/>
                    <a:ea typeface="Calibri" panose="020F0502020204030204" pitchFamily="34" charset="0"/>
                  </a:rPr>
                  <a:t>Now, measure angle </a:t>
                </a:r>
                <a14:m>
                  <m:oMath xmlns:m="http://schemas.openxmlformats.org/officeDocument/2006/math">
                    <m:acc>
                      <m:accPr>
                        <m:chr m:val="̂"/>
                        <m:ctrlPr>
                          <a:rPr lang="en-US" sz="120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𝑧𝑂𝑛</m:t>
                        </m:r>
                      </m:e>
                    </m:acc>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200" dirty="0">
                  <a:effectLst/>
                  <a:highlight>
                    <a:srgbClr val="00FFFF"/>
                  </a:highlight>
                  <a:latin typeface="Calibri" panose="020F0502020204030204" pitchFamily="34" charset="0"/>
                  <a:ea typeface="Calibri" panose="020F0502020204030204" pitchFamily="34" charset="0"/>
                </a:endParaRPr>
              </a:p>
              <a:p>
                <a:pPr marL="457200" lvl="0" indent="0" algn="l" rtl="0"/>
                <a:r>
                  <a:rPr lang="en-US" sz="1200" dirty="0">
                    <a:effectLst/>
                    <a:highlight>
                      <a:srgbClr val="00FFFF"/>
                    </a:highlight>
                    <a:latin typeface="Calibri" panose="020F0502020204030204" pitchFamily="34" charset="0"/>
                    <a:ea typeface="Calibri" panose="020F0502020204030204" pitchFamily="34" charset="0"/>
                  </a:rPr>
                  <a:t>The measure of each of the 2 adjacent angles </a:t>
                </a:r>
                <a14:m>
                  <m:oMath xmlns:m="http://schemas.openxmlformats.org/officeDocument/2006/math">
                    <m:acc>
                      <m:accPr>
                        <m:chr m:val="̂"/>
                        <m:ctrlPr>
                          <a:rPr lang="en-US" sz="1200" i="1">
                            <a:effectLst/>
                            <a:highlight>
                              <a:srgbClr val="00FFFF"/>
                            </a:highlight>
                            <a:latin typeface="Cambria Math" panose="02040503050406030204" pitchFamily="18"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𝑚𝑂𝑧</m:t>
                        </m:r>
                      </m:e>
                    </m:acc>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𝑎𝑛𝑑</m:t>
                    </m:r>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highlight>
                              <a:srgbClr val="00FFFF"/>
                            </a:highlight>
                            <a:latin typeface="Cambria Math" panose="02040503050406030204" pitchFamily="18" charset="0"/>
                            <a:cs typeface="Calibri" panose="020F0502020204030204" pitchFamily="34" charset="0"/>
                          </a:rPr>
                        </m:ctrlPr>
                      </m:accPr>
                      <m:e>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𝑧𝑂𝑛</m:t>
                        </m:r>
                      </m:e>
                    </m:acc>
                    <m:r>
                      <a:rPr lang="en-US" sz="1200"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highlight>
                      <a:srgbClr val="00FFFF"/>
                    </a:highlight>
                    <a:latin typeface="Calibri" panose="020F0502020204030204" pitchFamily="34" charset="0"/>
                    <a:ea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rPr>
                  <a:t>o </a:t>
                </a:r>
              </a:p>
              <a:p>
                <a:pPr marL="457200" lvl="0" indent="0" algn="l" rtl="0">
                  <a:lnSpc>
                    <a:spcPct val="200000"/>
                  </a:lnSpc>
                </a:pPr>
                <a14:m>
                  <m:oMath xmlns:m="http://schemas.openxmlformats.org/officeDocument/2006/math">
                    <m:acc>
                      <m:accPr>
                        <m:chr m:val="̂"/>
                        <m:ctrlPr>
                          <a:rPr lang="en-US" sz="1000" i="1" smtClean="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ctrlPr>
                      </m:accPr>
                      <m:e>
                        <m:r>
                          <a:rPr lang="en-US" sz="1000" b="0" i="1" smtClean="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𝑚</m:t>
                        </m:r>
                        <m:r>
                          <a:rPr lang="en-US" sz="1000" i="1">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𝑂</m:t>
                        </m:r>
                        <m:r>
                          <a:rPr lang="en-US" sz="1000" b="0" i="1" smtClean="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𝑧</m:t>
                        </m:r>
                      </m:e>
                    </m:acc>
                    <m:r>
                      <a:rPr lang="en-US" sz="1000" i="1">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 </m:t>
                    </m:r>
                  </m:oMath>
                </a14:m>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and </a:t>
                </a:r>
                <a14:m>
                  <m:oMath xmlns:m="http://schemas.openxmlformats.org/officeDocument/2006/math">
                    <m:acc>
                      <m:accPr>
                        <m:chr m:val="̂"/>
                        <m:ctrlPr>
                          <a:rPr lang="en-US" sz="1000" i="1">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ctrlPr>
                      </m:accPr>
                      <m:e>
                        <m:r>
                          <a:rPr lang="en-US" sz="1000" b="0" i="1" smtClean="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𝑛</m:t>
                        </m:r>
                        <m:r>
                          <a:rPr lang="en-US" sz="1000" i="1">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𝑂</m:t>
                        </m:r>
                        <m:r>
                          <a:rPr lang="en-US" sz="1000" b="0" i="1" smtClean="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𝑧</m:t>
                        </m:r>
                      </m:e>
                    </m:acc>
                    <m:r>
                      <a:rPr lang="en-US" sz="1000" i="1">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m:t> </m:t>
                    </m:r>
                  </m:oMath>
                </a14:m>
                <a:r>
                  <a:rPr lang="en-US" sz="1000"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are 2 equal adjacent angles</a:t>
                </a:r>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t>
                </a:r>
              </a:p>
              <a:p>
                <a:pPr marL="457200" marR="0" lvl="0" indent="0" algn="l" rtl="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0" algn="l" rtl="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4572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Start the session by asking students to draw some angles with specific measures (using the protractor)</a:t>
                </a:r>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Hello again.</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the previous session you recognized the bisector of an angle and noticed that it divides the angle into two equal adjacent angles.</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Today you will learn how to construct the bisector using a protractor.</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Ready? Let’s start.</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Given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of measure 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construct [Oz) the bisector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 bisector of an angle can be constructed with a protractor.</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 draw the bisector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using the protractor, we divide the measure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by 2,</a:t>
                </a:r>
                <a:r>
                  <a:rPr lang="en-US" sz="1200" baseline="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for the bisector of an angle divides it into 2 =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divided by 2 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use the protractor to draw semi straight line [Oz) such that</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𝑚𝑂𝑧) ̂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rPr>
                  <a:t>Now measure angle </a:t>
                </a:r>
                <a:r>
                  <a:rPr lang="en-US" sz="1200" i="0">
                    <a:effectLst/>
                    <a:highlight>
                      <a:srgbClr val="00FFFF"/>
                    </a:highlight>
                    <a:latin typeface="Cambria Math" panose="02040503050406030204" pitchFamily="18" charset="0"/>
                    <a:cs typeface="Calibri" panose="020F0502020204030204" pitchFamily="34" charset="0"/>
                  </a:rPr>
                  <a:t>(</a:t>
                </a:r>
                <a:r>
                  <a:rPr lang="en-US" sz="1200" b="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𝑧𝑂𝑛) ̂ </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 </a:t>
                </a:r>
                <a:endParaRPr lang="en-US" sz="1200" dirty="0">
                  <a:effectLst/>
                  <a:highlight>
                    <a:srgbClr val="00FFFF"/>
                  </a:highlight>
                  <a:latin typeface="Calibri" panose="020F0502020204030204" pitchFamily="34" charset="0"/>
                  <a:ea typeface="Calibri" panose="020F0502020204030204" pitchFamily="34" charset="0"/>
                </a:endParaRPr>
              </a:p>
              <a:p>
                <a:r>
                  <a:rPr lang="en-US" sz="1200" dirty="0">
                    <a:effectLst/>
                    <a:highlight>
                      <a:srgbClr val="00FFFF"/>
                    </a:highlight>
                    <a:latin typeface="Calibri" panose="020F0502020204030204" pitchFamily="34" charset="0"/>
                    <a:ea typeface="Calibri" panose="020F0502020204030204" pitchFamily="34" charset="0"/>
                  </a:rPr>
                  <a:t>The measure of each of the 2 adjacent angles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𝑚𝑂𝑧) ̂  𝑎𝑛𝑑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𝑧𝑂𝑛) ̂  </a:t>
                </a:r>
                <a:r>
                  <a:rPr lang="en-US" sz="1200" dirty="0">
                    <a:effectLst/>
                    <a:highlight>
                      <a:srgbClr val="00FFFF"/>
                    </a:highlight>
                    <a:latin typeface="Calibri" panose="020F0502020204030204" pitchFamily="34" charset="0"/>
                    <a:ea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rPr>
                  <a:t>o </a:t>
                </a:r>
              </a:p>
              <a:p>
                <a:pPr>
                  <a:lnSpc>
                    <a:spcPct val="200000"/>
                  </a:lnSpc>
                </a:pP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𝑚</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𝑂</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𝑧) ̂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 </a:t>
                </a:r>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and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𝑛</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𝑂</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𝑧) ̂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 </a:t>
                </a:r>
                <a:r>
                  <a:rPr lang="en-US" sz="1000"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are 2 equal adjacent angles</a:t>
                </a:r>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Start the session by asking students to draw some angles with specific measures (using the protractor)</a:t>
                </a: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r>
                  <a:rPr lang="en-US" sz="1000" kern="1200" dirty="0">
                    <a:solidFill>
                      <a:schemeClr val="tx1"/>
                    </a:solidFill>
                    <a:effectLst/>
                    <a:highlight>
                      <a:srgbClr val="00FFFF"/>
                    </a:highlight>
                    <a:latin typeface="+mn-lt"/>
                    <a:ea typeface="+mn-ea"/>
                    <a:cs typeface="+mn-cs"/>
                  </a:rPr>
                  <a:t>Now look at this angle.</a:t>
                </a:r>
              </a:p>
              <a:p>
                <a:r>
                  <a:rPr lang="en-US" sz="1000" kern="1200" dirty="0">
                    <a:solidFill>
                      <a:schemeClr val="tx1"/>
                    </a:solidFill>
                    <a:effectLst/>
                    <a:highlight>
                      <a:srgbClr val="00FFFF"/>
                    </a:highlight>
                    <a:latin typeface="+mn-lt"/>
                    <a:ea typeface="+mn-ea"/>
                    <a:cs typeface="+mn-cs"/>
                  </a:rPr>
                  <a:t>Given angle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𝑥𝑂𝑦</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 of measure 55</a:t>
                </a:r>
                <a:r>
                  <a:rPr lang="en-US" sz="1000" kern="1200" baseline="30000" dirty="0">
                    <a:solidFill>
                      <a:schemeClr val="tx1"/>
                    </a:solidFill>
                    <a:effectLst/>
                    <a:highlight>
                      <a:srgbClr val="00FFFF"/>
                    </a:highlight>
                    <a:latin typeface="+mn-lt"/>
                    <a:ea typeface="+mn-ea"/>
                    <a:cs typeface="+mn-cs"/>
                  </a:rPr>
                  <a:t>o</a:t>
                </a:r>
                <a:r>
                  <a:rPr lang="en-US" sz="1000" kern="1200" dirty="0">
                    <a:solidFill>
                      <a:schemeClr val="tx1"/>
                    </a:solidFill>
                    <a:effectLst/>
                    <a:highlight>
                      <a:srgbClr val="00FFFF"/>
                    </a:highlight>
                    <a:latin typeface="+mn-lt"/>
                    <a:ea typeface="+mn-ea"/>
                    <a:cs typeface="+mn-cs"/>
                  </a:rPr>
                  <a:t> </a:t>
                </a:r>
              </a:p>
              <a:p>
                <a:r>
                  <a:rPr lang="en-US" sz="1000" kern="1200" dirty="0">
                    <a:solidFill>
                      <a:schemeClr val="tx1"/>
                    </a:solidFill>
                    <a:effectLst/>
                    <a:highlight>
                      <a:srgbClr val="00FFFF"/>
                    </a:highlight>
                    <a:latin typeface="+mn-lt"/>
                    <a:ea typeface="+mn-ea"/>
                    <a:cs typeface="+mn-cs"/>
                  </a:rPr>
                  <a:t>We need to draw angle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𝑦𝑂𝑢</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  such that [Oy) is the bisector of angle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𝑥𝑂𝑢</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 </a:t>
                </a:r>
              </a:p>
              <a:p>
                <a:r>
                  <a:rPr lang="en-US" sz="1000" kern="1200" dirty="0">
                    <a:solidFill>
                      <a:schemeClr val="tx1"/>
                    </a:solidFill>
                    <a:effectLst/>
                    <a:highlight>
                      <a:srgbClr val="00FFFF"/>
                    </a:highlight>
                    <a:latin typeface="+mn-lt"/>
                    <a:ea typeface="+mn-ea"/>
                    <a:cs typeface="+mn-cs"/>
                  </a:rPr>
                  <a:t>[Oy) is the bisector of angle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𝑥𝑂𝑢</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fr-FR" sz="1000" kern="1200" dirty="0">
                    <a:solidFill>
                      <a:schemeClr val="tx1"/>
                    </a:solidFill>
                    <a:effectLst/>
                    <a:highlight>
                      <a:srgbClr val="00FFFF"/>
                    </a:highlight>
                    <a:latin typeface="+mn-lt"/>
                    <a:ea typeface="+mn-ea"/>
                    <a:cs typeface="+mn-cs"/>
                  </a:rPr>
                  <a:t>, </a:t>
                </a:r>
                <a:r>
                  <a:rPr lang="en-US" sz="1000" kern="1200" dirty="0">
                    <a:solidFill>
                      <a:schemeClr val="tx1"/>
                    </a:solidFill>
                    <a:effectLst/>
                    <a:highlight>
                      <a:srgbClr val="00FFFF"/>
                    </a:highlight>
                    <a:latin typeface="+mn-lt"/>
                    <a:ea typeface="+mn-ea"/>
                    <a:cs typeface="+mn-cs"/>
                  </a:rPr>
                  <a:t>so it divides the angle into 2 equal adjacent angles.</a:t>
                </a:r>
              </a:p>
              <a:p>
                <a:r>
                  <a:rPr lang="en-US" sz="1000" kern="1200" dirty="0">
                    <a:solidFill>
                      <a:schemeClr val="tx1"/>
                    </a:solidFill>
                    <a:effectLst/>
                    <a:highlight>
                      <a:srgbClr val="00FFFF"/>
                    </a:highlight>
                    <a:latin typeface="+mn-lt"/>
                    <a:ea typeface="+mn-ea"/>
                    <a:cs typeface="+mn-cs"/>
                  </a:rPr>
                  <a:t>So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𝑥𝑂𝑦</m:t>
                        </m:r>
                      </m:e>
                    </m:acc>
                    <m:r>
                      <a:rPr lang="en-US" sz="1000" i="1" kern="1200">
                        <a:solidFill>
                          <a:schemeClr val="tx1"/>
                        </a:solidFill>
                        <a:effectLst/>
                        <a:highlight>
                          <a:srgbClr val="00FFFF"/>
                        </a:highlight>
                        <a:latin typeface="Cambria Math" panose="02040503050406030204" pitchFamily="18" charset="0"/>
                        <a:ea typeface="+mn-ea"/>
                        <a:cs typeface="+mn-cs"/>
                      </a:rPr>
                      <m:t>=</m:t>
                    </m:r>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𝑦𝑂𝑢</m:t>
                        </m:r>
                      </m:e>
                    </m:acc>
                    <m:r>
                      <a:rPr lang="en-US" sz="1000" i="1" kern="1200">
                        <a:solidFill>
                          <a:schemeClr val="tx1"/>
                        </a:solidFill>
                        <a:effectLst/>
                        <a:highlight>
                          <a:srgbClr val="00FFFF"/>
                        </a:highlight>
                        <a:latin typeface="Cambria Math" panose="02040503050406030204" pitchFamily="18" charset="0"/>
                        <a:ea typeface="+mn-ea"/>
                        <a:cs typeface="+mn-cs"/>
                      </a:rPr>
                      <m:t>=55°</m:t>
                    </m:r>
                  </m:oMath>
                </a14:m>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Let’s use the protractor and draw an angle adjacent to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𝑥𝑂𝑦</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and of measure 55</a:t>
                </a:r>
                <a:r>
                  <a:rPr lang="en-US" sz="1000" kern="1200" baseline="30000" dirty="0">
                    <a:solidFill>
                      <a:schemeClr val="tx1"/>
                    </a:solidFill>
                    <a:effectLst/>
                    <a:highlight>
                      <a:srgbClr val="00FFFF"/>
                    </a:highlight>
                    <a:latin typeface="+mn-lt"/>
                    <a:ea typeface="+mn-ea"/>
                    <a:cs typeface="+mn-cs"/>
                  </a:rPr>
                  <a:t>o</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What about finding the measure of angle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𝑥𝑂𝑢</m:t>
                        </m:r>
                      </m:e>
                    </m:acc>
                  </m:oMath>
                </a14:m>
                <a:r>
                  <a:rPr lang="en-US" sz="1000" kern="1200" dirty="0">
                    <a:solidFill>
                      <a:schemeClr val="tx1"/>
                    </a:solidFill>
                    <a:effectLst/>
                    <a:highlight>
                      <a:srgbClr val="00FFFF"/>
                    </a:highlight>
                    <a:latin typeface="+mn-lt"/>
                    <a:ea typeface="+mn-ea"/>
                    <a:cs typeface="+mn-cs"/>
                  </a:rPr>
                  <a:t> ?</a:t>
                </a:r>
              </a:p>
              <a:p>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𝑥𝑂𝑢</m:t>
                        </m:r>
                      </m:e>
                    </m:acc>
                    <m:r>
                      <a:rPr lang="en-US" sz="1000" i="1" kern="1200">
                        <a:solidFill>
                          <a:schemeClr val="tx1"/>
                        </a:solidFill>
                        <a:effectLst/>
                        <a:highlight>
                          <a:srgbClr val="00FFFF"/>
                        </a:highlight>
                        <a:latin typeface="Cambria Math" panose="02040503050406030204" pitchFamily="18" charset="0"/>
                        <a:ea typeface="+mn-ea"/>
                        <a:cs typeface="+mn-cs"/>
                      </a:rPr>
                      <m:t> </m:t>
                    </m:r>
                  </m:oMath>
                </a14:m>
                <a:r>
                  <a:rPr lang="en-US" sz="1000" kern="1200" dirty="0">
                    <a:solidFill>
                      <a:schemeClr val="tx1"/>
                    </a:solidFill>
                    <a:effectLst/>
                    <a:highlight>
                      <a:srgbClr val="00FFFF"/>
                    </a:highlight>
                    <a:latin typeface="+mn-lt"/>
                    <a:ea typeface="+mn-ea"/>
                    <a:cs typeface="+mn-cs"/>
                  </a:rPr>
                  <a:t>is the double of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𝑥𝑂𝑦</m:t>
                        </m:r>
                      </m:e>
                    </m:acc>
                    <m:r>
                      <a:rPr lang="en-US" sz="1000" i="1" kern="1200">
                        <a:solidFill>
                          <a:schemeClr val="tx1"/>
                        </a:solidFill>
                        <a:effectLst/>
                        <a:highlight>
                          <a:srgbClr val="00FFFF"/>
                        </a:highlight>
                        <a:latin typeface="Cambria Math" panose="02040503050406030204" pitchFamily="18" charset="0"/>
                        <a:ea typeface="+mn-ea"/>
                        <a:cs typeface="+mn-cs"/>
                      </a:rPr>
                      <m:t> </m:t>
                    </m:r>
                    <m:r>
                      <a:rPr lang="en-US" sz="1000" i="1" kern="1200">
                        <a:solidFill>
                          <a:schemeClr val="tx1"/>
                        </a:solidFill>
                        <a:effectLst/>
                        <a:highlight>
                          <a:srgbClr val="00FFFF"/>
                        </a:highlight>
                        <a:latin typeface="Cambria Math" panose="02040503050406030204" pitchFamily="18" charset="0"/>
                        <a:ea typeface="+mn-ea"/>
                        <a:cs typeface="+mn-cs"/>
                      </a:rPr>
                      <m:t>𝑡h𝑎𝑡</m:t>
                    </m:r>
                    <m:r>
                      <a:rPr lang="en-US" sz="1000" i="1" kern="1200">
                        <a:solidFill>
                          <a:schemeClr val="tx1"/>
                        </a:solidFill>
                        <a:effectLst/>
                        <a:highlight>
                          <a:srgbClr val="00FFFF"/>
                        </a:highlight>
                        <a:latin typeface="Cambria Math" panose="02040503050406030204" pitchFamily="18" charset="0"/>
                        <a:ea typeface="+mn-ea"/>
                        <a:cs typeface="+mn-cs"/>
                      </a:rPr>
                      <m:t> </m:t>
                    </m:r>
                    <m:r>
                      <a:rPr lang="en-US" sz="1000" i="1" kern="1200">
                        <a:solidFill>
                          <a:schemeClr val="tx1"/>
                        </a:solidFill>
                        <a:effectLst/>
                        <a:highlight>
                          <a:srgbClr val="00FFFF"/>
                        </a:highlight>
                        <a:latin typeface="Cambria Math" panose="02040503050406030204" pitchFamily="18" charset="0"/>
                        <a:ea typeface="+mn-ea"/>
                        <a:cs typeface="+mn-cs"/>
                      </a:rPr>
                      <m:t>𝑖𝑠</m:t>
                    </m:r>
                    <m:r>
                      <a:rPr lang="en-US" sz="1000" i="1" kern="1200">
                        <a:solidFill>
                          <a:schemeClr val="tx1"/>
                        </a:solidFill>
                        <a:effectLst/>
                        <a:highlight>
                          <a:srgbClr val="00FFFF"/>
                        </a:highlight>
                        <a:latin typeface="Cambria Math" panose="02040503050406030204" pitchFamily="18" charset="0"/>
                        <a:ea typeface="+mn-ea"/>
                        <a:cs typeface="+mn-cs"/>
                      </a:rPr>
                      <m:t> </m:t>
                    </m:r>
                    <m:r>
                      <a:rPr lang="en-US" sz="1000" kern="1200">
                        <a:solidFill>
                          <a:schemeClr val="tx1"/>
                        </a:solidFill>
                        <a:effectLst/>
                        <a:highlight>
                          <a:srgbClr val="00FFFF"/>
                        </a:highlight>
                        <a:latin typeface="Cambria Math" panose="02040503050406030204" pitchFamily="18" charset="0"/>
                        <a:ea typeface="+mn-ea"/>
                        <a:cs typeface="+mn-cs"/>
                      </a:rPr>
                      <m:t>55</m:t>
                    </m:r>
                  </m:oMath>
                </a14:m>
                <a:r>
                  <a:rPr lang="en-US" sz="1000" kern="1200" baseline="30000" dirty="0">
                    <a:solidFill>
                      <a:schemeClr val="tx1"/>
                    </a:solidFill>
                    <a:effectLst/>
                    <a:highlight>
                      <a:srgbClr val="00FFFF"/>
                    </a:highlight>
                    <a:latin typeface="+mn-lt"/>
                    <a:ea typeface="+mn-ea"/>
                    <a:cs typeface="+mn-cs"/>
                  </a:rPr>
                  <a:t>o</a:t>
                </a:r>
                <a:r>
                  <a:rPr lang="en-US" sz="1000" kern="1200" dirty="0">
                    <a:solidFill>
                      <a:schemeClr val="tx1"/>
                    </a:solidFill>
                    <a:effectLst/>
                    <a:highlight>
                      <a:srgbClr val="00FFFF"/>
                    </a:highlight>
                    <a:latin typeface="+mn-lt"/>
                    <a:ea typeface="+mn-ea"/>
                    <a:cs typeface="+mn-cs"/>
                  </a:rPr>
                  <a:t> x 2 = 110</a:t>
                </a:r>
                <a:r>
                  <a:rPr lang="en-US" sz="1000" kern="1200" baseline="30000" dirty="0">
                    <a:solidFill>
                      <a:schemeClr val="tx1"/>
                    </a:solidFill>
                    <a:effectLst/>
                    <a:highlight>
                      <a:srgbClr val="00FFFF"/>
                    </a:highlight>
                    <a:latin typeface="+mn-lt"/>
                    <a:ea typeface="+mn-ea"/>
                    <a:cs typeface="+mn-cs"/>
                  </a:rPr>
                  <a:t>o</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Also, </a:t>
                </a:r>
                <a14:m>
                  <m:oMath xmlns:m="http://schemas.openxmlformats.org/officeDocument/2006/math">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𝑥𝑂𝑢</m:t>
                        </m:r>
                      </m:e>
                    </m:acc>
                    <m:r>
                      <a:rPr lang="en-US" sz="1000" i="1" kern="1200">
                        <a:solidFill>
                          <a:schemeClr val="tx1"/>
                        </a:solidFill>
                        <a:effectLst/>
                        <a:highlight>
                          <a:srgbClr val="00FFFF"/>
                        </a:highlight>
                        <a:latin typeface="Cambria Math" panose="02040503050406030204" pitchFamily="18" charset="0"/>
                        <a:ea typeface="+mn-ea"/>
                        <a:cs typeface="+mn-cs"/>
                      </a:rPr>
                      <m:t>=</m:t>
                    </m:r>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𝑥𝑂𝑦</m:t>
                        </m:r>
                      </m:e>
                    </m:acc>
                    <m:r>
                      <a:rPr lang="en-US" sz="1000" i="1" kern="1200">
                        <a:solidFill>
                          <a:schemeClr val="tx1"/>
                        </a:solidFill>
                        <a:effectLst/>
                        <a:highlight>
                          <a:srgbClr val="00FFFF"/>
                        </a:highlight>
                        <a:latin typeface="Cambria Math" panose="02040503050406030204" pitchFamily="18" charset="0"/>
                        <a:ea typeface="+mn-ea"/>
                        <a:cs typeface="+mn-cs"/>
                      </a:rPr>
                      <m:t>+</m:t>
                    </m:r>
                    <m:acc>
                      <m:accPr>
                        <m:chr m:val="̂"/>
                        <m:ctrlPr>
                          <a:rPr lang="en-US" sz="1000" i="1" kern="1200">
                            <a:solidFill>
                              <a:schemeClr val="tx1"/>
                            </a:solidFill>
                            <a:effectLst/>
                            <a:highlight>
                              <a:srgbClr val="00FFFF"/>
                            </a:highlight>
                            <a:latin typeface="Cambria Math" panose="02040503050406030204" pitchFamily="18" charset="0"/>
                            <a:ea typeface="+mn-ea"/>
                            <a:cs typeface="+mn-cs"/>
                          </a:rPr>
                        </m:ctrlPr>
                      </m:accPr>
                      <m:e>
                        <m:r>
                          <a:rPr lang="en-US" sz="1000" i="1" kern="1200">
                            <a:solidFill>
                              <a:schemeClr val="tx1"/>
                            </a:solidFill>
                            <a:effectLst/>
                            <a:highlight>
                              <a:srgbClr val="00FFFF"/>
                            </a:highlight>
                            <a:latin typeface="Cambria Math" panose="02040503050406030204" pitchFamily="18" charset="0"/>
                            <a:ea typeface="+mn-ea"/>
                            <a:cs typeface="+mn-cs"/>
                          </a:rPr>
                          <m:t>𝑦𝑂𝑢</m:t>
                        </m:r>
                      </m:e>
                    </m:acc>
                    <m:r>
                      <a:rPr lang="en-US" sz="1000" i="1" kern="1200">
                        <a:solidFill>
                          <a:schemeClr val="tx1"/>
                        </a:solidFill>
                        <a:effectLst/>
                        <a:highlight>
                          <a:srgbClr val="00FFFF"/>
                        </a:highlight>
                        <a:latin typeface="Cambria Math" panose="02040503050406030204" pitchFamily="18" charset="0"/>
                        <a:ea typeface="+mn-ea"/>
                        <a:cs typeface="+mn-cs"/>
                      </a:rPr>
                      <m:t>=55°+55°=110°</m:t>
                    </m:r>
                  </m:oMath>
                </a14:m>
                <a:r>
                  <a:rPr lang="en-US" sz="1000" kern="1200" dirty="0">
                    <a:solidFill>
                      <a:schemeClr val="tx1"/>
                    </a:solidFill>
                    <a:effectLst/>
                    <a:highlight>
                      <a:srgbClr val="00FFFF"/>
                    </a:highlight>
                    <a:latin typeface="+mn-lt"/>
                    <a:ea typeface="+mn-ea"/>
                    <a:cs typeface="+mn-cs"/>
                  </a:rPr>
                  <a:t> </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r>
                  <a:rPr lang="en-US" sz="1000" kern="1200" dirty="0">
                    <a:solidFill>
                      <a:schemeClr val="tx1"/>
                    </a:solidFill>
                    <a:effectLst/>
                    <a:highlight>
                      <a:srgbClr val="00FFFF"/>
                    </a:highlight>
                    <a:latin typeface="+mn-lt"/>
                    <a:ea typeface="+mn-ea"/>
                    <a:cs typeface="+mn-cs"/>
                  </a:rPr>
                  <a:t>Now look at this angle.</a:t>
                </a:r>
              </a:p>
              <a:p>
                <a:r>
                  <a:rPr lang="en-US" sz="1000" kern="1200" dirty="0">
                    <a:solidFill>
                      <a:schemeClr val="tx1"/>
                    </a:solidFill>
                    <a:effectLst/>
                    <a:highlight>
                      <a:srgbClr val="00FFFF"/>
                    </a:highlight>
                    <a:latin typeface="+mn-lt"/>
                    <a:ea typeface="+mn-ea"/>
                    <a:cs typeface="+mn-cs"/>
                  </a:rPr>
                  <a:t>Given angle </a:t>
                </a:r>
                <a:r>
                  <a:rPr lang="en-US" sz="1000" i="0" kern="1200">
                    <a:solidFill>
                      <a:schemeClr val="tx1"/>
                    </a:solidFill>
                    <a:effectLst/>
                    <a:highlight>
                      <a:srgbClr val="00FFFF"/>
                    </a:highlight>
                    <a:latin typeface="Cambria Math" panose="02040503050406030204" pitchFamily="18" charset="0"/>
                    <a:ea typeface="+mn-ea"/>
                    <a:cs typeface="+mn-cs"/>
                  </a:rPr>
                  <a:t>(𝑥𝑂𝑦) ̂  </a:t>
                </a:r>
                <a:r>
                  <a:rPr lang="en-US" sz="1000" kern="1200" dirty="0">
                    <a:solidFill>
                      <a:schemeClr val="tx1"/>
                    </a:solidFill>
                    <a:effectLst/>
                    <a:highlight>
                      <a:srgbClr val="00FFFF"/>
                    </a:highlight>
                    <a:latin typeface="+mn-lt"/>
                    <a:ea typeface="+mn-ea"/>
                    <a:cs typeface="+mn-cs"/>
                  </a:rPr>
                  <a:t> of measure 55</a:t>
                </a:r>
                <a:r>
                  <a:rPr lang="en-US" sz="1000" kern="1200" baseline="30000" dirty="0">
                    <a:solidFill>
                      <a:schemeClr val="tx1"/>
                    </a:solidFill>
                    <a:effectLst/>
                    <a:highlight>
                      <a:srgbClr val="00FFFF"/>
                    </a:highlight>
                    <a:latin typeface="+mn-lt"/>
                    <a:ea typeface="+mn-ea"/>
                    <a:cs typeface="+mn-cs"/>
                  </a:rPr>
                  <a:t>o</a:t>
                </a:r>
                <a:r>
                  <a:rPr lang="en-US" sz="1000" kern="1200" dirty="0">
                    <a:solidFill>
                      <a:schemeClr val="tx1"/>
                    </a:solidFill>
                    <a:effectLst/>
                    <a:highlight>
                      <a:srgbClr val="00FFFF"/>
                    </a:highlight>
                    <a:latin typeface="+mn-lt"/>
                    <a:ea typeface="+mn-ea"/>
                    <a:cs typeface="+mn-cs"/>
                  </a:rPr>
                  <a:t> </a:t>
                </a:r>
              </a:p>
              <a:p>
                <a:r>
                  <a:rPr lang="en-US" sz="1000" kern="1200" dirty="0">
                    <a:solidFill>
                      <a:schemeClr val="tx1"/>
                    </a:solidFill>
                    <a:effectLst/>
                    <a:highlight>
                      <a:srgbClr val="00FFFF"/>
                    </a:highlight>
                    <a:latin typeface="+mn-lt"/>
                    <a:ea typeface="+mn-ea"/>
                    <a:cs typeface="+mn-cs"/>
                  </a:rPr>
                  <a:t>We need to draw angle  </a:t>
                </a:r>
                <a:r>
                  <a:rPr lang="en-US" sz="1000" i="0" kern="1200">
                    <a:solidFill>
                      <a:schemeClr val="tx1"/>
                    </a:solidFill>
                    <a:effectLst/>
                    <a:highlight>
                      <a:srgbClr val="00FFFF"/>
                    </a:highlight>
                    <a:latin typeface="Cambria Math" panose="02040503050406030204" pitchFamily="18" charset="0"/>
                    <a:ea typeface="+mn-ea"/>
                    <a:cs typeface="+mn-cs"/>
                  </a:rPr>
                  <a:t>(𝑦𝑂𝑢) ̂  </a:t>
                </a:r>
                <a:r>
                  <a:rPr lang="en-US" sz="1000" kern="1200" dirty="0">
                    <a:solidFill>
                      <a:schemeClr val="tx1"/>
                    </a:solidFill>
                    <a:effectLst/>
                    <a:highlight>
                      <a:srgbClr val="00FFFF"/>
                    </a:highlight>
                    <a:latin typeface="+mn-lt"/>
                    <a:ea typeface="+mn-ea"/>
                    <a:cs typeface="+mn-cs"/>
                  </a:rPr>
                  <a:t>  such that [Oy) is the bisector of angle </a:t>
                </a:r>
                <a:r>
                  <a:rPr lang="en-US" sz="1000" i="0" kern="1200">
                    <a:solidFill>
                      <a:schemeClr val="tx1"/>
                    </a:solidFill>
                    <a:effectLst/>
                    <a:highlight>
                      <a:srgbClr val="00FFFF"/>
                    </a:highlight>
                    <a:latin typeface="Cambria Math" panose="02040503050406030204" pitchFamily="18" charset="0"/>
                    <a:ea typeface="+mn-ea"/>
                    <a:cs typeface="+mn-cs"/>
                  </a:rPr>
                  <a:t>(𝑥𝑂𝑢) ̂  </a:t>
                </a:r>
                <a:r>
                  <a:rPr lang="en-US" sz="1000" kern="1200" dirty="0">
                    <a:solidFill>
                      <a:schemeClr val="tx1"/>
                    </a:solidFill>
                    <a:effectLst/>
                    <a:highlight>
                      <a:srgbClr val="00FFFF"/>
                    </a:highlight>
                    <a:latin typeface="+mn-lt"/>
                    <a:ea typeface="+mn-ea"/>
                    <a:cs typeface="+mn-cs"/>
                  </a:rPr>
                  <a:t> </a:t>
                </a:r>
              </a:p>
              <a:p>
                <a:r>
                  <a:rPr lang="en-US" sz="1000" kern="1200" dirty="0">
                    <a:solidFill>
                      <a:schemeClr val="tx1"/>
                    </a:solidFill>
                    <a:effectLst/>
                    <a:highlight>
                      <a:srgbClr val="00FFFF"/>
                    </a:highlight>
                    <a:latin typeface="+mn-lt"/>
                    <a:ea typeface="+mn-ea"/>
                    <a:cs typeface="+mn-cs"/>
                  </a:rPr>
                  <a:t>[Oy) is the bisector of angle </a:t>
                </a:r>
                <a:r>
                  <a:rPr lang="en-US" sz="1000" i="0" kern="1200">
                    <a:solidFill>
                      <a:schemeClr val="tx1"/>
                    </a:solidFill>
                    <a:effectLst/>
                    <a:highlight>
                      <a:srgbClr val="00FFFF"/>
                    </a:highlight>
                    <a:latin typeface="Cambria Math" panose="02040503050406030204" pitchFamily="18" charset="0"/>
                    <a:ea typeface="+mn-ea"/>
                    <a:cs typeface="+mn-cs"/>
                  </a:rPr>
                  <a:t>(𝑥𝑂𝑢) ̂  </a:t>
                </a:r>
                <a:r>
                  <a:rPr lang="fr-FR" sz="1000" kern="1200" dirty="0">
                    <a:solidFill>
                      <a:schemeClr val="tx1"/>
                    </a:solidFill>
                    <a:effectLst/>
                    <a:highlight>
                      <a:srgbClr val="00FFFF"/>
                    </a:highlight>
                    <a:latin typeface="+mn-lt"/>
                    <a:ea typeface="+mn-ea"/>
                    <a:cs typeface="+mn-cs"/>
                  </a:rPr>
                  <a:t>, </a:t>
                </a:r>
                <a:r>
                  <a:rPr lang="en-US" sz="1000" kern="1200" dirty="0">
                    <a:solidFill>
                      <a:schemeClr val="tx1"/>
                    </a:solidFill>
                    <a:effectLst/>
                    <a:highlight>
                      <a:srgbClr val="00FFFF"/>
                    </a:highlight>
                    <a:latin typeface="+mn-lt"/>
                    <a:ea typeface="+mn-ea"/>
                    <a:cs typeface="+mn-cs"/>
                  </a:rPr>
                  <a:t>then it divides the angle into 2 equal adjacent angles.</a:t>
                </a:r>
              </a:p>
              <a:p>
                <a:r>
                  <a:rPr lang="en-US" sz="1000" kern="1200" dirty="0">
                    <a:solidFill>
                      <a:schemeClr val="tx1"/>
                    </a:solidFill>
                    <a:effectLst/>
                    <a:highlight>
                      <a:srgbClr val="00FFFF"/>
                    </a:highlight>
                    <a:latin typeface="+mn-lt"/>
                    <a:ea typeface="+mn-ea"/>
                    <a:cs typeface="+mn-cs"/>
                  </a:rPr>
                  <a:t>So </a:t>
                </a:r>
                <a:r>
                  <a:rPr lang="en-US" sz="1000" i="0" kern="1200">
                    <a:solidFill>
                      <a:schemeClr val="tx1"/>
                    </a:solidFill>
                    <a:effectLst/>
                    <a:highlight>
                      <a:srgbClr val="00FFFF"/>
                    </a:highlight>
                    <a:latin typeface="Cambria Math" panose="02040503050406030204" pitchFamily="18" charset="0"/>
                    <a:ea typeface="+mn-ea"/>
                    <a:cs typeface="+mn-cs"/>
                  </a:rPr>
                  <a:t>(𝑥𝑂𝑦) ̂=(𝑦𝑂𝑢) ̂=55°</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Let’s use the protractor and draw an angle adjacent to </a:t>
                </a:r>
                <a:r>
                  <a:rPr lang="en-US" sz="1000" i="0" kern="1200">
                    <a:solidFill>
                      <a:schemeClr val="tx1"/>
                    </a:solidFill>
                    <a:effectLst/>
                    <a:highlight>
                      <a:srgbClr val="00FFFF"/>
                    </a:highlight>
                    <a:latin typeface="Cambria Math" panose="02040503050406030204" pitchFamily="18" charset="0"/>
                    <a:ea typeface="+mn-ea"/>
                    <a:cs typeface="+mn-cs"/>
                  </a:rPr>
                  <a:t>(𝑥𝑂𝑦) ̂   </a:t>
                </a:r>
                <a:r>
                  <a:rPr lang="en-US" sz="1000" kern="1200" dirty="0">
                    <a:solidFill>
                      <a:schemeClr val="tx1"/>
                    </a:solidFill>
                    <a:effectLst/>
                    <a:highlight>
                      <a:srgbClr val="00FFFF"/>
                    </a:highlight>
                    <a:latin typeface="+mn-lt"/>
                    <a:ea typeface="+mn-ea"/>
                    <a:cs typeface="+mn-cs"/>
                  </a:rPr>
                  <a:t>and of measure 55</a:t>
                </a:r>
                <a:r>
                  <a:rPr lang="en-US" sz="1000" kern="1200" baseline="30000" dirty="0">
                    <a:solidFill>
                      <a:schemeClr val="tx1"/>
                    </a:solidFill>
                    <a:effectLst/>
                    <a:highlight>
                      <a:srgbClr val="00FFFF"/>
                    </a:highlight>
                    <a:latin typeface="+mn-lt"/>
                    <a:ea typeface="+mn-ea"/>
                    <a:cs typeface="+mn-cs"/>
                  </a:rPr>
                  <a:t>o</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What about finding the measure of angle </a:t>
                </a:r>
                <a:r>
                  <a:rPr lang="en-US" sz="1000" i="0" kern="1200">
                    <a:solidFill>
                      <a:schemeClr val="tx1"/>
                    </a:solidFill>
                    <a:effectLst/>
                    <a:highlight>
                      <a:srgbClr val="00FFFF"/>
                    </a:highlight>
                    <a:latin typeface="Cambria Math" panose="02040503050406030204" pitchFamily="18" charset="0"/>
                    <a:ea typeface="+mn-ea"/>
                    <a:cs typeface="+mn-cs"/>
                  </a:rPr>
                  <a:t>(𝑥𝑂𝑢) ̂</a:t>
                </a:r>
                <a:r>
                  <a:rPr lang="en-US" sz="1000" kern="1200" dirty="0">
                    <a:solidFill>
                      <a:schemeClr val="tx1"/>
                    </a:solidFill>
                    <a:effectLst/>
                    <a:highlight>
                      <a:srgbClr val="00FFFF"/>
                    </a:highlight>
                    <a:latin typeface="+mn-lt"/>
                    <a:ea typeface="+mn-ea"/>
                    <a:cs typeface="+mn-cs"/>
                  </a:rPr>
                  <a:t> ?</a:t>
                </a:r>
              </a:p>
              <a:p>
                <a:r>
                  <a:rPr lang="en-US" sz="1000" i="0" kern="1200">
                    <a:solidFill>
                      <a:schemeClr val="tx1"/>
                    </a:solidFill>
                    <a:effectLst/>
                    <a:highlight>
                      <a:srgbClr val="00FFFF"/>
                    </a:highlight>
                    <a:latin typeface="Cambria Math" panose="02040503050406030204" pitchFamily="18" charset="0"/>
                    <a:ea typeface="+mn-ea"/>
                    <a:cs typeface="+mn-cs"/>
                  </a:rPr>
                  <a:t>(𝑥𝑂𝑢) ̂  </a:t>
                </a:r>
                <a:r>
                  <a:rPr lang="en-US" sz="1000" kern="1200" dirty="0">
                    <a:solidFill>
                      <a:schemeClr val="tx1"/>
                    </a:solidFill>
                    <a:effectLst/>
                    <a:highlight>
                      <a:srgbClr val="00FFFF"/>
                    </a:highlight>
                    <a:latin typeface="+mn-lt"/>
                    <a:ea typeface="+mn-ea"/>
                    <a:cs typeface="+mn-cs"/>
                  </a:rPr>
                  <a:t>is the double of </a:t>
                </a:r>
                <a:r>
                  <a:rPr lang="en-US" sz="1000" i="0" kern="1200">
                    <a:solidFill>
                      <a:schemeClr val="tx1"/>
                    </a:solidFill>
                    <a:effectLst/>
                    <a:highlight>
                      <a:srgbClr val="00FFFF"/>
                    </a:highlight>
                    <a:latin typeface="Cambria Math" panose="02040503050406030204" pitchFamily="18" charset="0"/>
                    <a:ea typeface="+mn-ea"/>
                    <a:cs typeface="+mn-cs"/>
                  </a:rPr>
                  <a:t>(𝑥𝑂𝑦) ̂  𝑡ℎ𝑎𝑡 𝑖𝑠 55</a:t>
                </a:r>
                <a:r>
                  <a:rPr lang="en-US" sz="1000" kern="1200" baseline="30000" dirty="0">
                    <a:solidFill>
                      <a:schemeClr val="tx1"/>
                    </a:solidFill>
                    <a:effectLst/>
                    <a:highlight>
                      <a:srgbClr val="00FFFF"/>
                    </a:highlight>
                    <a:latin typeface="+mn-lt"/>
                    <a:ea typeface="+mn-ea"/>
                    <a:cs typeface="+mn-cs"/>
                  </a:rPr>
                  <a:t>o</a:t>
                </a:r>
                <a:r>
                  <a:rPr lang="en-US" sz="1000" kern="1200" dirty="0">
                    <a:solidFill>
                      <a:schemeClr val="tx1"/>
                    </a:solidFill>
                    <a:effectLst/>
                    <a:highlight>
                      <a:srgbClr val="00FFFF"/>
                    </a:highlight>
                    <a:latin typeface="+mn-lt"/>
                    <a:ea typeface="+mn-ea"/>
                    <a:cs typeface="+mn-cs"/>
                  </a:rPr>
                  <a:t> x 2 = 110</a:t>
                </a:r>
                <a:r>
                  <a:rPr lang="en-US" sz="1000" kern="1200" baseline="30000" dirty="0">
                    <a:solidFill>
                      <a:schemeClr val="tx1"/>
                    </a:solidFill>
                    <a:effectLst/>
                    <a:highlight>
                      <a:srgbClr val="00FFFF"/>
                    </a:highlight>
                    <a:latin typeface="+mn-lt"/>
                    <a:ea typeface="+mn-ea"/>
                    <a:cs typeface="+mn-cs"/>
                  </a:rPr>
                  <a:t>o</a:t>
                </a:r>
                <a:endParaRPr lang="en-US" sz="1000" kern="1200" dirty="0">
                  <a:solidFill>
                    <a:schemeClr val="tx1"/>
                  </a:solidFill>
                  <a:effectLst/>
                  <a:highlight>
                    <a:srgbClr val="00FFFF"/>
                  </a:highlight>
                  <a:latin typeface="+mn-lt"/>
                  <a:ea typeface="+mn-ea"/>
                  <a:cs typeface="+mn-cs"/>
                </a:endParaRPr>
              </a:p>
              <a:p>
                <a:r>
                  <a:rPr lang="en-US" sz="1000" kern="1200" dirty="0">
                    <a:solidFill>
                      <a:schemeClr val="tx1"/>
                    </a:solidFill>
                    <a:effectLst/>
                    <a:highlight>
                      <a:srgbClr val="00FFFF"/>
                    </a:highlight>
                    <a:latin typeface="+mn-lt"/>
                    <a:ea typeface="+mn-ea"/>
                    <a:cs typeface="+mn-cs"/>
                  </a:rPr>
                  <a:t> Also, </a:t>
                </a:r>
                <a:r>
                  <a:rPr lang="en-US" sz="1000" i="0" kern="1200">
                    <a:solidFill>
                      <a:schemeClr val="tx1"/>
                    </a:solidFill>
                    <a:effectLst/>
                    <a:highlight>
                      <a:srgbClr val="00FFFF"/>
                    </a:highlight>
                    <a:latin typeface="Cambria Math" panose="02040503050406030204" pitchFamily="18" charset="0"/>
                    <a:ea typeface="+mn-ea"/>
                    <a:cs typeface="+mn-cs"/>
                  </a:rPr>
                  <a:t>(𝑥𝑂𝑢) ̂=(𝑥𝑂𝑦) ̂+(𝑦𝑂𝑢) ̂=55°+55°=110°</a:t>
                </a:r>
                <a:r>
                  <a:rPr lang="en-US" sz="1000" kern="1200" dirty="0">
                    <a:solidFill>
                      <a:schemeClr val="tx1"/>
                    </a:solidFill>
                    <a:effectLst/>
                    <a:highlight>
                      <a:srgbClr val="00FFFF"/>
                    </a:highlight>
                    <a:latin typeface="+mn-lt"/>
                    <a:ea typeface="+mn-ea"/>
                    <a:cs typeface="+mn-cs"/>
                  </a:rPr>
                  <a:t> </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364260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Use the instruments in the toolbox and complete the following drawing.</a:t>
                </a:r>
                <a:endParaRPr lang="en-US" sz="1800" dirty="0">
                  <a:effectLst/>
                  <a:latin typeface="Calibri" panose="020F0502020204030204" pitchFamily="34" charset="0"/>
                  <a:ea typeface="Calibri" panose="020F0502020204030204" pitchFamily="34" charset="0"/>
                </a:endParaRPr>
              </a:p>
              <a:p>
                <a:endParaRPr lang="en-US" sz="1200" dirty="0">
                  <a:latin typeface="+mn-lt"/>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rPr>
                  <a:t>Before doing the application, be sure that students understand the concept of the bisector of the angle : the semi straight line issued from the vertex and divides the angle into two equal adjacent angles </a:t>
                </a:r>
                <a:endParaRPr lang="en-US" sz="1800" dirty="0">
                  <a:effectLs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r>
                  <a:rPr lang="en-US" sz="1200" dirty="0">
                    <a:latin typeface="+mn-lt"/>
                    <a:ea typeface="Times New Roman" panose="02020603050405020304" pitchFamily="18" charset="0"/>
                    <a:cs typeface="Calibri" panose="020F0502020204030204" pitchFamily="34" charset="0"/>
                  </a:rPr>
                  <a:t>Is the semi straight line [Op) </a:t>
                </a:r>
              </a:p>
              <a:p>
                <a:r>
                  <a:rPr lang="en-US" sz="1200" dirty="0">
                    <a:latin typeface="+mn-lt"/>
                    <a:ea typeface="Times New Roman" panose="02020603050405020304" pitchFamily="18" charset="0"/>
                    <a:cs typeface="Calibri" panose="020F0502020204030204" pitchFamily="34" charset="0"/>
                  </a:rPr>
                  <a:t>a bisector of angle </a:t>
                </a:r>
                <a:r>
                  <a:rPr lang="en-US" sz="1200" b="1" i="0">
                    <a:effectLst/>
                    <a:latin typeface="Cambria Math" panose="02040503050406030204" pitchFamily="18" charset="0"/>
                    <a:cs typeface="Calibri" panose="020F0502020204030204" pitchFamily="34" charset="0"/>
                  </a:rPr>
                  <a:t>(𝒎𝑶𝒖) ̂</a:t>
                </a:r>
                <a:r>
                  <a:rPr lang="en-US" sz="1200" dirty="0">
                    <a:latin typeface="+mn-lt"/>
                    <a:ea typeface="Times New Roman" panose="02020603050405020304" pitchFamily="18" charset="0"/>
                    <a:cs typeface="Calibri" panose="020F0502020204030204" pitchFamily="34" charset="0"/>
                  </a:rPr>
                  <a:t>? </a:t>
                </a:r>
              </a:p>
              <a:p>
                <a:r>
                  <a:rPr lang="en-US" sz="1200" dirty="0">
                    <a:latin typeface="+mn-lt"/>
                    <a:ea typeface="Times New Roman" panose="02020603050405020304" pitchFamily="18" charset="0"/>
                    <a:cs typeface="Calibri" panose="020F0502020204030204" pitchFamily="34" charset="0"/>
                  </a:rPr>
                  <a:t>Click on the correct box.</a:t>
                </a:r>
              </a:p>
              <a:p>
                <a:endParaRPr lang="en-US" sz="1200" dirty="0">
                  <a:latin typeface="+mn-lt"/>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Ask students to justify their answers</a:t>
                </a:r>
                <a:endParaRPr lang="en-US" sz="1800" dirty="0">
                  <a:effectLs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[Oz) is the bisector of </a:t>
                </a:r>
                <a14:m>
                  <m:oMath xmlns:m="http://schemas.openxmlformats.org/officeDocument/2006/math">
                    <m:acc>
                      <m:accPr>
                        <m:chr m:val="̂"/>
                        <m:ctrlPr>
                          <a:rPr lang="en-US" sz="1800" b="1" i="1" smtClean="0">
                            <a:effectLst/>
                            <a:latin typeface="Cambria Math" panose="02040503050406030204" pitchFamily="18" charset="0"/>
                            <a:cs typeface="Calibri" panose="020F0502020204030204" pitchFamily="34" charset="0"/>
                          </a:rPr>
                        </m:ctrlPr>
                      </m:accPr>
                      <m:e>
                        <m:r>
                          <a:rPr lang="en-US" sz="1800" b="1" i="1" smtClean="0">
                            <a:effectLst/>
                            <a:latin typeface="Cambria Math" panose="02040503050406030204" pitchFamily="18" charset="0"/>
                            <a:cs typeface="Calibri" panose="020F0502020204030204" pitchFamily="34" charset="0"/>
                          </a:rPr>
                          <m:t>𝒙𝑶𝒚</m:t>
                        </m:r>
                      </m:e>
                    </m:acc>
                    <m:r>
                      <a:rPr lang="en-US" sz="1800" b="0" i="0" smtClean="0">
                        <a:effectLst/>
                        <a:latin typeface="Cambria Math" panose="02040503050406030204" pitchFamily="18" charset="0"/>
                        <a:cs typeface="Calibri" panose="020F0502020204030204" pitchFamily="34" charset="0"/>
                      </a:rPr>
                      <m:t> </m:t>
                    </m:r>
                  </m:oMath>
                </a14:m>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[Oz) divides the angle into two equal adjacent angles </a:t>
                </a:r>
                <a14:m>
                  <m:oMath xmlns:m="http://schemas.openxmlformats.org/officeDocument/2006/math">
                    <m:acc>
                      <m:accPr>
                        <m:chr m:val="̂"/>
                        <m:ctrlPr>
                          <a:rPr lang="en-US" sz="1200" b="1" i="1" smtClean="0">
                            <a:effectLst/>
                            <a:latin typeface="Cambria Math" panose="02040503050406030204" pitchFamily="18" charset="0"/>
                            <a:cs typeface="Calibri" panose="020F0502020204030204" pitchFamily="34" charset="0"/>
                          </a:rPr>
                        </m:ctrlPr>
                      </m:accPr>
                      <m:e>
                        <m:r>
                          <a:rPr lang="en-US" sz="1200" b="1" i="1" smtClean="0">
                            <a:effectLst/>
                            <a:latin typeface="Cambria Math" panose="02040503050406030204" pitchFamily="18" charset="0"/>
                            <a:cs typeface="Calibri" panose="020F0502020204030204" pitchFamily="34" charset="0"/>
                          </a:rPr>
                          <m:t>𝒙𝑶𝒛</m:t>
                        </m:r>
                        <m:r>
                          <a:rPr lang="en-US" sz="1200" b="1" i="1" smtClean="0">
                            <a:effectLst/>
                            <a:latin typeface="Cambria Math" panose="02040503050406030204" pitchFamily="18" charset="0"/>
                            <a:cs typeface="Calibri" panose="020F0502020204030204" pitchFamily="34" charset="0"/>
                          </a:rPr>
                          <m:t>  </m:t>
                        </m:r>
                      </m:e>
                    </m:acc>
                    <m:r>
                      <a:rPr lang="en-US" sz="1200" b="1" i="1" smtClean="0">
                        <a:effectLst/>
                        <a:latin typeface="Cambria Math" panose="02040503050406030204" pitchFamily="18" charset="0"/>
                        <a:cs typeface="Calibri" panose="020F0502020204030204" pitchFamily="34" charset="0"/>
                      </a:rPr>
                      <m:t>𝒂𝒏𝒅</m:t>
                    </m:r>
                    <m:acc>
                      <m:accPr>
                        <m:chr m:val="̂"/>
                        <m:ctrlPr>
                          <a:rPr lang="en-US" sz="1200" b="1" i="1">
                            <a:latin typeface="Cambria Math" panose="02040503050406030204" pitchFamily="18" charset="0"/>
                            <a:cs typeface="Calibri" panose="020F0502020204030204" pitchFamily="34" charset="0"/>
                          </a:rPr>
                        </m:ctrlPr>
                      </m:accPr>
                      <m:e>
                        <m:r>
                          <a:rPr lang="en-US" sz="1200" b="1" i="1" smtClean="0">
                            <a:latin typeface="Cambria Math" panose="02040503050406030204" pitchFamily="18" charset="0"/>
                            <a:cs typeface="Calibri" panose="020F0502020204030204" pitchFamily="34" charset="0"/>
                          </a:rPr>
                          <m:t>  </m:t>
                        </m:r>
                        <m:r>
                          <a:rPr lang="en-US" sz="1200" b="1" i="1" smtClean="0">
                            <a:latin typeface="Cambria Math" panose="02040503050406030204" pitchFamily="18" charset="0"/>
                            <a:cs typeface="Calibri" panose="020F0502020204030204" pitchFamily="34" charset="0"/>
                          </a:rPr>
                          <m:t>𝒛𝑶𝒚</m:t>
                        </m:r>
                      </m:e>
                    </m:acc>
                  </m:oMath>
                </a14:m>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[Oz) is the bisector of </a:t>
                </a:r>
                <a:r>
                  <a:rPr lang="en-US" sz="1800" b="1" i="0">
                    <a:effectLst/>
                    <a:latin typeface="Cambria Math" panose="02040503050406030204" pitchFamily="18" charset="0"/>
                    <a:cs typeface="Calibri" panose="020F0502020204030204" pitchFamily="34" charset="0"/>
                  </a:rPr>
                  <a:t>(𝒙𝑶𝒚) ̂</a:t>
                </a:r>
                <a:r>
                  <a:rPr lang="en-US" sz="1800" b="0" i="0">
                    <a:effectLst/>
                    <a:latin typeface="Cambria Math" panose="02040503050406030204" pitchFamily="18" charset="0"/>
                    <a:cs typeface="Calibri" panose="020F0502020204030204" pitchFamily="34" charset="0"/>
                  </a:rPr>
                  <a:t>  </a:t>
                </a:r>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[Oz) divides the angle into two equal adjacent angles </a:t>
                </a:r>
                <a:r>
                  <a:rPr lang="en-US" sz="1200" b="1" i="0">
                    <a:effectLst/>
                    <a:latin typeface="Cambria Math" panose="02040503050406030204" pitchFamily="18" charset="0"/>
                    <a:cs typeface="Calibri" panose="020F0502020204030204" pitchFamily="34" charset="0"/>
                  </a:rPr>
                  <a:t>(𝒙𝑶𝒛  ) ̂𝒂𝒏𝒅</a:t>
                </a:r>
                <a:r>
                  <a:rPr lang="en-US" sz="1200" b="1" i="0">
                    <a:latin typeface="Cambria Math" panose="02040503050406030204" pitchFamily="18" charset="0"/>
                    <a:cs typeface="Calibri" panose="020F0502020204030204" pitchFamily="34" charset="0"/>
                  </a:rPr>
                  <a:t>(  𝒛𝑶𝒚) ̂</a:t>
                </a: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3244821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Use the instruments in the toolbox and complete the following drawing.</a:t>
            </a:r>
            <a:endParaRPr lang="en-US" sz="1800" dirty="0">
              <a:effectLst/>
              <a:latin typeface="Calibri" panose="020F0502020204030204" pitchFamily="34" charset="0"/>
              <a:ea typeface="Calibri" panose="020F0502020204030204" pitchFamily="34" charset="0"/>
            </a:endParaRPr>
          </a:p>
          <a:p>
            <a:endParaRPr lang="en-US" sz="1200" dirty="0">
              <a:latin typeface="+mn-lt"/>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rPr>
              <a:t>Before doing the application, be sure that students understand the concept of the bisector of the angle : the semi straight line issued from the vertex and divides the angle into two equal adjacent angles </a:t>
            </a:r>
            <a:endParaRPr lang="en-US" sz="1800" dirty="0">
              <a:effectLs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903044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[Oy) is the bisector of </a:t>
                </a:r>
                <a14:m>
                  <m:oMath xmlns:m="http://schemas.openxmlformats.org/officeDocument/2006/math">
                    <m:acc>
                      <m:accPr>
                        <m:chr m:val="̂"/>
                        <m:ctrlPr>
                          <a:rPr lang="en-US" sz="1800" b="1" i="1" smtClean="0">
                            <a:effectLst/>
                            <a:latin typeface="Cambria Math" panose="02040503050406030204" pitchFamily="18" charset="0"/>
                            <a:cs typeface="Calibri" panose="020F0502020204030204" pitchFamily="34" charset="0"/>
                          </a:rPr>
                        </m:ctrlPr>
                      </m:accPr>
                      <m:e>
                        <m:r>
                          <a:rPr lang="en-US" sz="1800" b="1" i="1" smtClean="0">
                            <a:effectLst/>
                            <a:latin typeface="Cambria Math" panose="02040503050406030204" pitchFamily="18" charset="0"/>
                            <a:cs typeface="Calibri" panose="020F0502020204030204" pitchFamily="34" charset="0"/>
                          </a:rPr>
                          <m:t>𝒙𝑶𝒛</m:t>
                        </m:r>
                      </m:e>
                    </m:acc>
                    <m:r>
                      <a:rPr lang="en-US" sz="1800" b="0" i="0" smtClean="0">
                        <a:effectLst/>
                        <a:latin typeface="Cambria Math" panose="02040503050406030204" pitchFamily="18" charset="0"/>
                        <a:cs typeface="Calibri" panose="020F0502020204030204" pitchFamily="34" charset="0"/>
                      </a:rPr>
                      <m:t> </m:t>
                    </m:r>
                  </m:oMath>
                </a14:m>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[Oy) divides the angle into two equal adjacent angles </a:t>
                </a:r>
                <a14:m>
                  <m:oMath xmlns:m="http://schemas.openxmlformats.org/officeDocument/2006/math">
                    <m:acc>
                      <m:accPr>
                        <m:chr m:val="̂"/>
                        <m:ctrlPr>
                          <a:rPr lang="en-US" sz="1200" b="1" i="1" smtClean="0">
                            <a:effectLst/>
                            <a:latin typeface="Cambria Math" panose="02040503050406030204" pitchFamily="18" charset="0"/>
                            <a:cs typeface="Calibri" panose="020F0502020204030204" pitchFamily="34" charset="0"/>
                          </a:rPr>
                        </m:ctrlPr>
                      </m:accPr>
                      <m:e>
                        <m:r>
                          <a:rPr lang="en-US" sz="1200" b="1" i="1" smtClean="0">
                            <a:effectLst/>
                            <a:latin typeface="Cambria Math" panose="02040503050406030204" pitchFamily="18" charset="0"/>
                            <a:cs typeface="Calibri" panose="020F0502020204030204" pitchFamily="34" charset="0"/>
                          </a:rPr>
                          <m:t>𝒙𝑶𝒚</m:t>
                        </m:r>
                        <m:r>
                          <a:rPr lang="en-US" sz="1200" b="1" i="1" smtClean="0">
                            <a:effectLst/>
                            <a:latin typeface="Cambria Math" panose="02040503050406030204" pitchFamily="18" charset="0"/>
                            <a:cs typeface="Calibri" panose="020F0502020204030204" pitchFamily="34" charset="0"/>
                          </a:rPr>
                          <m:t>  </m:t>
                        </m:r>
                      </m:e>
                    </m:acc>
                    <m:r>
                      <a:rPr lang="en-US" sz="1200" b="1" i="1" smtClean="0">
                        <a:effectLst/>
                        <a:latin typeface="Cambria Math" panose="02040503050406030204" pitchFamily="18" charset="0"/>
                        <a:cs typeface="Calibri" panose="020F0502020204030204" pitchFamily="34" charset="0"/>
                      </a:rPr>
                      <m:t>𝒂𝒏𝒅</m:t>
                    </m:r>
                    <m:acc>
                      <m:accPr>
                        <m:chr m:val="̂"/>
                        <m:ctrlPr>
                          <a:rPr lang="en-US" sz="1200" b="1" i="1">
                            <a:latin typeface="Cambria Math" panose="02040503050406030204" pitchFamily="18" charset="0"/>
                            <a:cs typeface="Calibri" panose="020F0502020204030204" pitchFamily="34" charset="0"/>
                          </a:rPr>
                        </m:ctrlPr>
                      </m:accPr>
                      <m:e>
                        <m:r>
                          <a:rPr lang="en-US" sz="1200" b="1" i="1" smtClean="0">
                            <a:latin typeface="Cambria Math" panose="02040503050406030204" pitchFamily="18" charset="0"/>
                            <a:cs typeface="Calibri" panose="020F0502020204030204" pitchFamily="34" charset="0"/>
                          </a:rPr>
                          <m:t>  </m:t>
                        </m:r>
                        <m:r>
                          <a:rPr lang="en-US" sz="1200" b="1" i="1" smtClean="0">
                            <a:latin typeface="Cambria Math" panose="02040503050406030204" pitchFamily="18" charset="0"/>
                            <a:cs typeface="Calibri" panose="020F0502020204030204" pitchFamily="34" charset="0"/>
                          </a:rPr>
                          <m:t>𝒚𝑶𝒛</m:t>
                        </m:r>
                      </m:e>
                    </m:acc>
                  </m:oMath>
                </a14:m>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latin typeface="+mn-lt"/>
                    <a:ea typeface="Times New Roman" panose="02020603050405020304" pitchFamily="18" charset="0"/>
                    <a:cs typeface="Calibri" panose="020F0502020204030204" pitchFamily="34" charset="0"/>
                  </a:rPr>
                  <a:t>[Oy) is the bisector of </a:t>
                </a:r>
                <a:r>
                  <a:rPr lang="en-US" sz="1800" b="1" i="0">
                    <a:effectLst/>
                    <a:latin typeface="Cambria Math" panose="02040503050406030204" pitchFamily="18" charset="0"/>
                    <a:cs typeface="Calibri" panose="020F0502020204030204" pitchFamily="34" charset="0"/>
                  </a:rPr>
                  <a:t>(𝒙𝑶𝒛) ̂</a:t>
                </a:r>
                <a:r>
                  <a:rPr lang="en-US" sz="1800" b="0" i="0">
                    <a:effectLst/>
                    <a:latin typeface="Cambria Math" panose="02040503050406030204" pitchFamily="18" charset="0"/>
                    <a:cs typeface="Calibri" panose="020F0502020204030204" pitchFamily="34" charset="0"/>
                  </a:rPr>
                  <a:t>  </a:t>
                </a:r>
                <a:endParaRPr lang="en-US" sz="1800" b="0" dirty="0">
                  <a:effectLst/>
                  <a:latin typeface="+mn-lt"/>
                  <a:cs typeface="Calibri" panose="020F0502020204030204" pitchFamily="34" charset="0"/>
                </a:endParaRPr>
              </a:p>
              <a:p>
                <a:pPr marL="514350" marR="0">
                  <a:lnSpc>
                    <a:spcPct val="107000"/>
                  </a:lnSpc>
                  <a:spcBef>
                    <a:spcPts val="0"/>
                  </a:spcBef>
                  <a:spcAft>
                    <a:spcPts val="800"/>
                  </a:spcAft>
                </a:pPr>
                <a:r>
                  <a:rPr lang="en-US" dirty="0">
                    <a:latin typeface="Comic Sans MS" panose="030F0702030302020204" pitchFamily="66" charset="0"/>
                  </a:rPr>
                  <a:t>Then [Oy) divides the angle into two equal adjacent angles </a:t>
                </a:r>
                <a:r>
                  <a:rPr lang="en-US" sz="1200" b="1" i="0">
                    <a:effectLst/>
                    <a:latin typeface="Cambria Math" panose="02040503050406030204" pitchFamily="18" charset="0"/>
                    <a:cs typeface="Calibri" panose="020F0502020204030204" pitchFamily="34" charset="0"/>
                  </a:rPr>
                  <a:t>(𝒙𝑶𝒚  ) ̂𝒂𝒏𝒅</a:t>
                </a:r>
                <a:r>
                  <a:rPr lang="en-US" sz="1200" b="1" i="0">
                    <a:latin typeface="Cambria Math" panose="02040503050406030204" pitchFamily="18" charset="0"/>
                    <a:cs typeface="Calibri" panose="020F0502020204030204" pitchFamily="34" charset="0"/>
                  </a:rPr>
                  <a:t>(  𝒚𝑶𝒛) ̂</a:t>
                </a:r>
                <a:endParaRPr lang="en-US" dirty="0">
                  <a:latin typeface="Comic Sans MS" panose="030F0702030302020204" pitchFamily="66"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3564810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8.png"/><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50.png"/><Relationship Id="rId5" Type="http://schemas.openxmlformats.org/officeDocument/2006/relationships/image" Target="../media/image25.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60.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5.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25.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300.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8.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8.png"/><Relationship Id="rId5"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notesSlide" Target="../notesSlides/notesSlide17.xml"/><Relationship Id="rId7"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2.png"/><Relationship Id="rId9" Type="http://schemas.openxmlformats.org/officeDocument/2006/relationships/image" Target="../media/image41.png"/></Relationships>
</file>

<file path=ppt/slides/_rels/slide19.xml.rels><?xml version="1.0" encoding="UTF-8" standalone="yes"?>
<Relationships xmlns="http://schemas.openxmlformats.org/package/2006/relationships"><Relationship Id="rId8" Type="http://schemas.openxmlformats.org/officeDocument/2006/relationships/image" Target="../media/image420.png"/><Relationship Id="rId3" Type="http://schemas.openxmlformats.org/officeDocument/2006/relationships/notesSlide" Target="../notesSlides/notesSlide18.xml"/><Relationship Id="rId7" Type="http://schemas.openxmlformats.org/officeDocument/2006/relationships/image" Target="../media/image42.png"/><Relationship Id="rId12" Type="http://schemas.openxmlformats.org/officeDocument/2006/relationships/image" Target="../media/image36.png"/><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34.png"/><Relationship Id="rId11" Type="http://schemas.openxmlformats.org/officeDocument/2006/relationships/image" Target="../media/image45.png"/><Relationship Id="rId5" Type="http://schemas.openxmlformats.org/officeDocument/2006/relationships/image" Target="../media/image33.png"/><Relationship Id="rId10" Type="http://schemas.openxmlformats.org/officeDocument/2006/relationships/image" Target="../media/image44.png"/><Relationship Id="rId4" Type="http://schemas.openxmlformats.org/officeDocument/2006/relationships/image" Target="../media/image32.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450.png"/><Relationship Id="rId5" Type="http://schemas.openxmlformats.org/officeDocument/2006/relationships/image" Target="../media/image340.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20.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48.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21.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15.png"/><Relationship Id="rId4" Type="http://schemas.openxmlformats.org/officeDocument/2006/relationships/image" Target="../media/image51.png"/><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55.png"/><Relationship Id="rId3" Type="http://schemas.openxmlformats.org/officeDocument/2006/relationships/notesSlide" Target="../notesSlides/notesSlide22.xml"/><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47.png"/><Relationship Id="rId11" Type="http://schemas.openxmlformats.org/officeDocument/2006/relationships/image" Target="../media/image51.svg"/><Relationship Id="rId5" Type="http://schemas.openxmlformats.org/officeDocument/2006/relationships/image" Target="../media/image46.png"/><Relationship Id="rId10" Type="http://schemas.openxmlformats.org/officeDocument/2006/relationships/image" Target="../media/image50.png"/><Relationship Id="rId9" Type="http://schemas.openxmlformats.org/officeDocument/2006/relationships/image" Target="../media/image12.png"/><Relationship Id="rId1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slideLayout" Target="../slideLayouts/slideLayout11.xml"/><Relationship Id="rId1" Type="http://schemas.openxmlformats.org/officeDocument/2006/relationships/tags" Target="../tags/tag3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0.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3.emf"/><Relationship Id="rId5" Type="http://schemas.openxmlformats.org/officeDocument/2006/relationships/image" Target="../media/image14.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6.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8495" y="5291736"/>
            <a:ext cx="6275009" cy="830997"/>
          </a:xfrm>
          <a:prstGeom prst="rect">
            <a:avLst/>
          </a:prstGeom>
        </p:spPr>
      </p:pic>
      <p:sp>
        <p:nvSpPr>
          <p:cNvPr id="15" name="TextBox 14">
            <a:extLst>
              <a:ext uri="{FF2B5EF4-FFF2-40B4-BE49-F238E27FC236}">
                <a16:creationId xmlns:a16="http://schemas.microsoft.com/office/drawing/2014/main" id="{74D57112-8783-4AFE-95A9-BA9C7BE51D81}"/>
              </a:ext>
            </a:extLst>
          </p:cNvPr>
          <p:cNvSpPr txBox="1"/>
          <p:nvPr/>
        </p:nvSpPr>
        <p:spPr>
          <a:xfrm>
            <a:off x="-1" y="2924292"/>
            <a:ext cx="6877811" cy="830997"/>
          </a:xfrm>
          <a:prstGeom prst="rect">
            <a:avLst/>
          </a:prstGeom>
          <a:solidFill>
            <a:schemeClr val="accent5">
              <a:lumMod val="40000"/>
              <a:lumOff val="60000"/>
            </a:schemeClr>
          </a:solidFill>
        </p:spPr>
        <p:txBody>
          <a:bodyPr wrap="square" lIns="91440" tIns="45720" rIns="91440" bIns="45720" rtlCol="0" anchor="t">
            <a:spAutoFit/>
          </a:bodyPr>
          <a:lstStyle/>
          <a:p>
            <a:pPr marL="393192" lvl="3">
              <a:buSzPts val="2000"/>
            </a:pPr>
            <a:r>
              <a:rPr lang="en-US" sz="4800" b="1" dirty="0">
                <a:solidFill>
                  <a:schemeClr val="accent2">
                    <a:lumMod val="75000"/>
                  </a:schemeClr>
                </a:solidFill>
                <a:latin typeface="Comic Sans MS"/>
              </a:rPr>
              <a:t>Grade 6- Chapter 9</a:t>
            </a:r>
            <a:endParaRPr lang="en-US" sz="4800" b="1" dirty="0">
              <a:solidFill>
                <a:schemeClr val="accent2">
                  <a:lumMod val="75000"/>
                </a:schemeClr>
              </a:solidFill>
              <a:latin typeface="Comic Sans MS" panose="030F0702030302020204" pitchFamily="66" charset="0"/>
            </a:endParaRPr>
          </a:p>
        </p:txBody>
      </p:sp>
      <p:sp>
        <p:nvSpPr>
          <p:cNvPr id="16" name="TextBox 15">
            <a:extLst>
              <a:ext uri="{FF2B5EF4-FFF2-40B4-BE49-F238E27FC236}">
                <a16:creationId xmlns:a16="http://schemas.microsoft.com/office/drawing/2014/main" id="{58EEEB2A-97BE-4754-AD7F-9DA86DD62CA4}"/>
              </a:ext>
            </a:extLst>
          </p:cNvPr>
          <p:cNvSpPr txBox="1"/>
          <p:nvPr/>
        </p:nvSpPr>
        <p:spPr>
          <a:xfrm>
            <a:off x="0" y="2175467"/>
            <a:ext cx="6877811" cy="769441"/>
          </a:xfrm>
          <a:prstGeom prst="rect">
            <a:avLst/>
          </a:prstGeom>
          <a:solidFill>
            <a:schemeClr val="accent2">
              <a:lumMod val="75000"/>
            </a:schemeClr>
          </a:solidFill>
        </p:spPr>
        <p:txBody>
          <a:bodyPr wrap="square" lIns="91440" tIns="45720" rIns="91440" bIns="45720" rtlCol="0" anchor="t">
            <a:spAutoFit/>
          </a:bodyPr>
          <a:lstStyle/>
          <a:p>
            <a:pPr marL="393192" lvl="1">
              <a:buSzPts val="2000"/>
            </a:pPr>
            <a:r>
              <a:rPr lang="en-US" sz="4400" b="1" dirty="0">
                <a:solidFill>
                  <a:schemeClr val="bg1"/>
                </a:solidFill>
                <a:latin typeface="Comic Sans MS"/>
              </a:rPr>
              <a:t>Bisector of an Angle</a:t>
            </a:r>
            <a:endParaRPr lang="en-US" sz="4400" b="1" dirty="0">
              <a:solidFill>
                <a:schemeClr val="bg1"/>
              </a:solidFill>
              <a:latin typeface="Comic Sans MS" panose="030F0702030302020204" pitchFamily="66" charset="0"/>
            </a:endParaRPr>
          </a:p>
        </p:txBody>
      </p:sp>
      <p:pic>
        <p:nvPicPr>
          <p:cNvPr id="17" name="Picture 16" descr="A picture containing text, vector graphics&#10;&#10;Description automatically generated">
            <a:extLst>
              <a:ext uri="{FF2B5EF4-FFF2-40B4-BE49-F238E27FC236}">
                <a16:creationId xmlns:a16="http://schemas.microsoft.com/office/drawing/2014/main" id="{B4383003-876C-49C8-832D-4D4A09FE8DB6}"/>
              </a:ext>
            </a:extLst>
          </p:cNvPr>
          <p:cNvPicPr>
            <a:picLocks noChangeAspect="1"/>
          </p:cNvPicPr>
          <p:nvPr/>
        </p:nvPicPr>
        <p:blipFill>
          <a:blip r:embed="rId5"/>
          <a:stretch>
            <a:fillRect/>
          </a:stretch>
        </p:blipFill>
        <p:spPr>
          <a:xfrm>
            <a:off x="7284495" y="1050465"/>
            <a:ext cx="4114019" cy="4142021"/>
          </a:xfrm>
          <a:prstGeom prst="rect">
            <a:avLst/>
          </a:prstGeom>
        </p:spPr>
      </p:pic>
      <p:sp>
        <p:nvSpPr>
          <p:cNvPr id="10" name="Rectangle 9">
            <a:extLst>
              <a:ext uri="{FF2B5EF4-FFF2-40B4-BE49-F238E27FC236}">
                <a16:creationId xmlns:a16="http://schemas.microsoft.com/office/drawing/2014/main" id="{88B6B837-69C7-4A2D-8DA9-84DBE982C195}"/>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(CERD) with the support of USAID-funded QITABI 2 project.</a:t>
            </a:r>
          </a:p>
        </p:txBody>
      </p:sp>
    </p:spTree>
    <p:custDataLst>
      <p:tags r:id="rId1"/>
    </p:custDataLst>
    <p:extLst>
      <p:ext uri="{BB962C8B-B14F-4D97-AF65-F5344CB8AC3E}">
        <p14:creationId xmlns:p14="http://schemas.microsoft.com/office/powerpoint/2010/main" val="2143866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B4DCCB8-B06B-41FB-ACA7-FCE7CD50B9EE}"/>
              </a:ext>
            </a:extLst>
          </p:cNvPr>
          <p:cNvPicPr/>
          <p:nvPr/>
        </p:nvPicPr>
        <p:blipFill>
          <a:blip r:embed="rId4"/>
          <a:srcRect/>
          <a:stretch/>
        </p:blipFill>
        <p:spPr bwMode="auto">
          <a:xfrm rot="802984">
            <a:off x="4813262" y="1308547"/>
            <a:ext cx="4710011" cy="4287072"/>
          </a:xfrm>
          <a:prstGeom prst="rect">
            <a:avLst/>
          </a:prstGeom>
          <a:noFill/>
          <a:ln>
            <a:noFill/>
          </a:ln>
        </p:spPr>
      </p:pic>
      <p:pic>
        <p:nvPicPr>
          <p:cNvPr id="24" name="Picture 2">
            <a:extLst>
              <a:ext uri="{FF2B5EF4-FFF2-40B4-BE49-F238E27FC236}">
                <a16:creationId xmlns:a16="http://schemas.microsoft.com/office/drawing/2014/main" id="{432D89C9-ED19-4215-B96B-9B0F6E9A15F0}"/>
              </a:ext>
            </a:extLst>
          </p:cNvPr>
          <p:cNvPicPr>
            <a:picLocks noChangeAspect="1" noChangeArrowheads="1"/>
          </p:cNvPicPr>
          <p:nvPr/>
        </p:nvPicPr>
        <p:blipFill>
          <a:blip r:embed="rId5"/>
          <a:srcRect/>
          <a:stretch/>
        </p:blipFill>
        <p:spPr bwMode="auto">
          <a:xfrm rot="775708">
            <a:off x="6111989" y="2953211"/>
            <a:ext cx="4811957" cy="27908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535613" y="1171784"/>
                <a:ext cx="10377879" cy="1349152"/>
              </a:xfrm>
              <a:prstGeom prst="rect">
                <a:avLst/>
              </a:prstGeom>
              <a:noFill/>
            </p:spPr>
            <p:txBody>
              <a:bodyPr wrap="square" lIns="91440" tIns="45720" rIns="91440" bIns="45720">
                <a:spAutoFit/>
              </a:bodyPr>
              <a:lstStyle/>
              <a:p>
                <a:pPr>
                  <a:lnSpc>
                    <a:spcPct val="150000"/>
                  </a:lnSpc>
                </a:pPr>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[Oy) is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𝒙𝑶𝒛</m:t>
                        </m:r>
                      </m:e>
                    </m:acc>
                  </m:oMath>
                </a14:m>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a:t>
                </a:r>
              </a:p>
              <a:p>
                <a:pPr>
                  <a:lnSpc>
                    <a:spcPct val="150000"/>
                  </a:lnSpc>
                </a:pPr>
                <a:r>
                  <a:rPr lang="en-US" sz="2800" cap="none" spc="0" dirty="0">
                    <a:ln w="22225">
                      <a:solidFill>
                        <a:schemeClr val="accent5">
                          <a:lumMod val="50000"/>
                        </a:schemeClr>
                      </a:solidFill>
                      <a:prstDash val="solid"/>
                    </a:ln>
                    <a:solidFill>
                      <a:schemeClr val="tx1">
                        <a:lumMod val="65000"/>
                        <a:lumOff val="35000"/>
                      </a:schemeClr>
                    </a:solidFill>
                    <a:effectLst/>
                    <a:latin typeface="+mj-lt"/>
                    <a:cs typeface="Calibri" panose="020F0502020204030204" pitchFamily="34" charset="0"/>
                  </a:rPr>
                  <a:t>    </a:t>
                </a:r>
                <a:r>
                  <a:rPr lang="en-US" sz="2800" cap="none" spc="0" dirty="0">
                    <a:ln w="22225">
                      <a:solidFill>
                        <a:schemeClr val="accent5">
                          <a:lumMod val="50000"/>
                        </a:schemeClr>
                      </a:solidFill>
                      <a:prstDash val="solid"/>
                    </a:ln>
                    <a:solidFill>
                      <a:schemeClr val="tx1">
                        <a:lumMod val="65000"/>
                        <a:lumOff val="35000"/>
                      </a:schemeClr>
                    </a:solidFill>
                    <a:effectLst/>
                    <a:latin typeface="+mj-lt"/>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𝒙𝑶𝒚</m:t>
                        </m:r>
                      </m:e>
                    </m:acc>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m:t>
                    </m:r>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𝒚</m:t>
                        </m:r>
                        <m:r>
                          <a:rPr lang="en-US" sz="2800" b="1" i="1">
                            <a:solidFill>
                              <a:schemeClr val="tx1">
                                <a:lumMod val="65000"/>
                                <a:lumOff val="35000"/>
                              </a:schemeClr>
                            </a:solidFill>
                            <a:latin typeface="Cambria Math" panose="02040503050406030204" pitchFamily="18" charset="0"/>
                            <a:cs typeface="Calibri" panose="020F0502020204030204" pitchFamily="34" charset="0"/>
                          </a:rPr>
                          <m:t>𝑶</m:t>
                        </m:r>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𝒛</m:t>
                        </m:r>
                      </m:e>
                    </m:acc>
                  </m:oMath>
                </a14:m>
                <a:endParaRPr lang="en-US" sz="2800" cap="none" spc="0" dirty="0">
                  <a:ln w="22225">
                    <a:solidFill>
                      <a:schemeClr val="accent5">
                        <a:lumMod val="50000"/>
                      </a:schemeClr>
                    </a:solidFill>
                    <a:prstDash val="solid"/>
                  </a:ln>
                  <a:solidFill>
                    <a:schemeClr val="tx1">
                      <a:lumMod val="65000"/>
                      <a:lumOff val="35000"/>
                    </a:schemeClr>
                  </a:solidFill>
                  <a:effectLst/>
                  <a:latin typeface="+mj-lt"/>
                </a:endParaRP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535613" y="1171784"/>
                <a:ext cx="10377879" cy="1349152"/>
              </a:xfrm>
              <a:prstGeom prst="rect">
                <a:avLst/>
              </a:prstGeom>
              <a:blipFill>
                <a:blip r:embed="rId6"/>
                <a:stretch>
                  <a:fillRect l="-1234"/>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A6363511-B6F2-4671-B79E-68D0295AF5F9}"/>
              </a:ext>
            </a:extLst>
          </p:cNvPr>
          <p:cNvSpPr txBox="1"/>
          <p:nvPr/>
        </p:nvSpPr>
        <p:spPr>
          <a:xfrm>
            <a:off x="0" y="57345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
        <p:nvSpPr>
          <p:cNvPr id="10" name="TextBox 9">
            <a:extLst>
              <a:ext uri="{FF2B5EF4-FFF2-40B4-BE49-F238E27FC236}">
                <a16:creationId xmlns:a16="http://schemas.microsoft.com/office/drawing/2014/main" id="{A789DDD1-7C12-47FF-844C-773966923656}"/>
              </a:ext>
            </a:extLst>
          </p:cNvPr>
          <p:cNvSpPr txBox="1"/>
          <p:nvPr/>
        </p:nvSpPr>
        <p:spPr>
          <a:xfrm rot="18823881">
            <a:off x="7460139" y="4671602"/>
            <a:ext cx="721204" cy="461665"/>
          </a:xfrm>
          <a:prstGeom prst="rect">
            <a:avLst/>
          </a:prstGeom>
          <a:noFill/>
        </p:spPr>
        <p:txBody>
          <a:bodyPr wrap="square" rtlCol="0">
            <a:spAutoFit/>
          </a:bodyPr>
          <a:lstStyle/>
          <a:p>
            <a:r>
              <a:rPr lang="en-US" sz="2400" b="1" dirty="0">
                <a:solidFill>
                  <a:srgbClr val="0F6FC6"/>
                </a:solidFill>
                <a:latin typeface="+mj-lt"/>
              </a:rPr>
              <a:t>60°</a:t>
            </a:r>
          </a:p>
        </p:txBody>
      </p:sp>
      <p:cxnSp>
        <p:nvCxnSpPr>
          <p:cNvPr id="4" name="Straight Connector 3">
            <a:extLst>
              <a:ext uri="{FF2B5EF4-FFF2-40B4-BE49-F238E27FC236}">
                <a16:creationId xmlns:a16="http://schemas.microsoft.com/office/drawing/2014/main" id="{5BB73721-8A0A-4CA4-B226-36508CFCBAB9}"/>
              </a:ext>
            </a:extLst>
          </p:cNvPr>
          <p:cNvCxnSpPr>
            <a:cxnSpLocks/>
          </p:cNvCxnSpPr>
          <p:nvPr/>
        </p:nvCxnSpPr>
        <p:spPr>
          <a:xfrm flipV="1">
            <a:off x="8278674" y="2534530"/>
            <a:ext cx="2634818" cy="2800872"/>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766D0498-568C-4953-BC1E-738D00771F6C}"/>
              </a:ext>
            </a:extLst>
          </p:cNvPr>
          <p:cNvPicPr>
            <a:picLocks noChangeAspect="1"/>
          </p:cNvPicPr>
          <p:nvPr/>
        </p:nvPicPr>
        <p:blipFill>
          <a:blip r:embed="rId7"/>
          <a:srcRect/>
          <a:stretch/>
        </p:blipFill>
        <p:spPr>
          <a:xfrm rot="20364771">
            <a:off x="10762984" y="1649473"/>
            <a:ext cx="908064" cy="1026507"/>
          </a:xfrm>
          <a:prstGeom prst="rect">
            <a:avLst/>
          </a:prstGeom>
        </p:spPr>
      </p:pic>
    </p:spTree>
    <p:custDataLst>
      <p:tags r:id="rId1"/>
    </p:custDataLst>
    <p:extLst>
      <p:ext uri="{BB962C8B-B14F-4D97-AF65-F5344CB8AC3E}">
        <p14:creationId xmlns:p14="http://schemas.microsoft.com/office/powerpoint/2010/main" val="148759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345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Draw using protractor, ruler, and pencil</a:t>
            </a:r>
          </a:p>
        </p:txBody>
      </p:sp>
      <p:grpSp>
        <p:nvGrpSpPr>
          <p:cNvPr id="3" name="Group 2">
            <a:extLst>
              <a:ext uri="{FF2B5EF4-FFF2-40B4-BE49-F238E27FC236}">
                <a16:creationId xmlns:a16="http://schemas.microsoft.com/office/drawing/2014/main" id="{AFB638FF-C650-4B51-B5D0-587E8FA6DEDD}"/>
              </a:ext>
            </a:extLst>
          </p:cNvPr>
          <p:cNvGrpSpPr/>
          <p:nvPr/>
        </p:nvGrpSpPr>
        <p:grpSpPr>
          <a:xfrm>
            <a:off x="593838" y="2128715"/>
            <a:ext cx="5502162" cy="1562100"/>
            <a:chOff x="6058467" y="2128715"/>
            <a:chExt cx="5502162" cy="1562100"/>
          </a:xfrm>
        </p:grpSpPr>
        <p:sp>
          <p:nvSpPr>
            <p:cNvPr id="12" name="Rectangle: Rounded Corners 11">
              <a:extLst>
                <a:ext uri="{FF2B5EF4-FFF2-40B4-BE49-F238E27FC236}">
                  <a16:creationId xmlns:a16="http://schemas.microsoft.com/office/drawing/2014/main" id="{3D48205E-22F1-4856-8438-37E5BFE1519C}"/>
                </a:ext>
              </a:extLst>
            </p:cNvPr>
            <p:cNvSpPr/>
            <p:nvPr/>
          </p:nvSpPr>
          <p:spPr>
            <a:xfrm>
              <a:off x="6058467" y="2128715"/>
              <a:ext cx="5502162"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9" name="Picture 18" descr="See the source image">
              <a:extLst>
                <a:ext uri="{FF2B5EF4-FFF2-40B4-BE49-F238E27FC236}">
                  <a16:creationId xmlns:a16="http://schemas.microsoft.com/office/drawing/2014/main" id="{656B0283-7431-4FCD-A10D-AF689CBB891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30843" y="2237604"/>
              <a:ext cx="2624970" cy="1224986"/>
            </a:xfrm>
            <a:prstGeom prst="rect">
              <a:avLst/>
            </a:prstGeom>
            <a:noFill/>
            <a:ln>
              <a:noFill/>
            </a:ln>
          </p:spPr>
        </p:pic>
        <p:pic>
          <p:nvPicPr>
            <p:cNvPr id="22" name="Picture 21" descr="See the source image">
              <a:extLst>
                <a:ext uri="{FF2B5EF4-FFF2-40B4-BE49-F238E27FC236}">
                  <a16:creationId xmlns:a16="http://schemas.microsoft.com/office/drawing/2014/main" id="{58613FFD-9D21-4563-8D46-841D864CE64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14492" y="2400740"/>
              <a:ext cx="1158003" cy="1105250"/>
            </a:xfrm>
            <a:prstGeom prst="rect">
              <a:avLst/>
            </a:prstGeom>
            <a:noFill/>
            <a:ln>
              <a:noFill/>
            </a:ln>
          </p:spPr>
        </p:pic>
        <p:pic>
          <p:nvPicPr>
            <p:cNvPr id="23" name="Picture 22" descr="See the source image">
              <a:extLst>
                <a:ext uri="{FF2B5EF4-FFF2-40B4-BE49-F238E27FC236}">
                  <a16:creationId xmlns:a16="http://schemas.microsoft.com/office/drawing/2014/main" id="{2E0F92BB-199D-4AAB-8946-40BA9C4033E9}"/>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46285" y="2398539"/>
              <a:ext cx="2070496" cy="1030461"/>
            </a:xfrm>
            <a:prstGeom prst="rect">
              <a:avLst/>
            </a:prstGeom>
            <a:noFill/>
            <a:ln>
              <a:noFill/>
            </a:ln>
          </p:spPr>
        </p:pic>
      </p:gr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2740EDFF-8D44-4CDB-8735-38922571FD9C}"/>
                  </a:ext>
                </a:extLst>
              </p:cNvPr>
              <p:cNvSpPr/>
              <p:nvPr/>
            </p:nvSpPr>
            <p:spPr>
              <a:xfrm>
                <a:off x="191612" y="4735080"/>
                <a:ext cx="5526679" cy="537583"/>
              </a:xfrm>
              <a:prstGeom prst="rect">
                <a:avLst/>
              </a:prstGeom>
              <a:noFill/>
            </p:spPr>
            <p:txBody>
              <a:bodyPr wrap="square" lIns="91440" tIns="45720" rIns="91440" bIns="45720">
                <a:spAutoFit/>
              </a:bodyPr>
              <a:lstStyle/>
              <a:p>
                <a:r>
                  <a:rPr lang="en-US" sz="2800" dirty="0">
                    <a:solidFill>
                      <a:srgbClr val="FFFFFF"/>
                    </a:solidFill>
                    <a:latin typeface="+mn-lt"/>
                    <a:ea typeface="Times New Roman" panose="02020603050405020304" pitchFamily="18" charset="0"/>
                    <a:cs typeface="Calibri" panose="020F0502020204030204" pitchFamily="34" charset="0"/>
                  </a:rPr>
                  <a:t>   [Oy) is the bisector of </a:t>
                </a:r>
                <a14:m>
                  <m:oMath xmlns:m="http://schemas.openxmlformats.org/officeDocument/2006/math">
                    <m:acc>
                      <m:accPr>
                        <m:chr m:val="̂"/>
                        <m:ctrlPr>
                          <a:rPr lang="en-US" sz="2800" b="1" i="1" smtClean="0">
                            <a:solidFill>
                              <a:srgbClr val="FFFFFF"/>
                            </a:solidFill>
                            <a:effectLst/>
                            <a:latin typeface="Cambria Math" panose="02040503050406030204" pitchFamily="18" charset="0"/>
                            <a:cs typeface="Calibri" panose="020F0502020204030204" pitchFamily="34" charset="0"/>
                          </a:rPr>
                        </m:ctrlPr>
                      </m:accPr>
                      <m:e>
                        <m:r>
                          <a:rPr lang="en-US" sz="2800" b="1" i="1" smtClean="0">
                            <a:solidFill>
                              <a:srgbClr val="FFFFFF"/>
                            </a:solidFill>
                            <a:effectLst/>
                            <a:latin typeface="Cambria Math" panose="02040503050406030204" pitchFamily="18" charset="0"/>
                            <a:cs typeface="Calibri" panose="020F0502020204030204" pitchFamily="34" charset="0"/>
                          </a:rPr>
                          <m:t>𝒙𝑶𝒛</m:t>
                        </m:r>
                      </m:e>
                    </m:acc>
                  </m:oMath>
                </a14:m>
                <a:r>
                  <a:rPr lang="en-US" sz="2800" dirty="0">
                    <a:solidFill>
                      <a:srgbClr val="FFFFFF"/>
                    </a:solidFill>
                    <a:latin typeface="+mn-lt"/>
                    <a:ea typeface="Times New Roman" panose="02020603050405020304" pitchFamily="18" charset="0"/>
                    <a:cs typeface="Calibri" panose="020F0502020204030204" pitchFamily="34" charset="0"/>
                  </a:rPr>
                  <a:t>.</a:t>
                </a:r>
                <a:endParaRPr lang="en-US" sz="2800" cap="none" spc="0" dirty="0">
                  <a:ln w="22225">
                    <a:solidFill>
                      <a:schemeClr val="accent5">
                        <a:lumMod val="50000"/>
                      </a:schemeClr>
                    </a:solidFill>
                    <a:prstDash val="solid"/>
                  </a:ln>
                  <a:solidFill>
                    <a:srgbClr val="FFFFFF"/>
                  </a:solidFill>
                  <a:effectLst/>
                  <a:latin typeface="+mn-lt"/>
                </a:endParaRPr>
              </a:p>
            </p:txBody>
          </p:sp>
        </mc:Choice>
        <mc:Fallback xmlns="">
          <p:sp>
            <p:nvSpPr>
              <p:cNvPr id="11" name="Rectangle 10">
                <a:extLst>
                  <a:ext uri="{FF2B5EF4-FFF2-40B4-BE49-F238E27FC236}">
                    <a16:creationId xmlns:a16="http://schemas.microsoft.com/office/drawing/2014/main" id="{2740EDFF-8D44-4CDB-8735-38922571FD9C}"/>
                  </a:ext>
                </a:extLst>
              </p:cNvPr>
              <p:cNvSpPr>
                <a:spLocks noRot="1" noChangeAspect="1" noMove="1" noResize="1" noEditPoints="1" noAdjustHandles="1" noChangeArrowheads="1" noChangeShapeType="1" noTextEdit="1"/>
              </p:cNvSpPr>
              <p:nvPr/>
            </p:nvSpPr>
            <p:spPr>
              <a:xfrm>
                <a:off x="191612" y="4735080"/>
                <a:ext cx="5526679" cy="537583"/>
              </a:xfrm>
              <a:prstGeom prst="rect">
                <a:avLst/>
              </a:prstGeom>
              <a:blipFill>
                <a:blip r:embed="rId7"/>
                <a:stretch>
                  <a:fillRect t="-9091"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5C315DFF-8BDA-4008-A7BD-4510DAFA4039}"/>
                  </a:ext>
                </a:extLst>
              </p:cNvPr>
              <p:cNvSpPr/>
              <p:nvPr/>
            </p:nvSpPr>
            <p:spPr>
              <a:xfrm>
                <a:off x="87532" y="4728083"/>
                <a:ext cx="10377879" cy="537583"/>
              </a:xfrm>
              <a:prstGeom prst="rect">
                <a:avLst/>
              </a:prstGeom>
              <a:noFill/>
            </p:spPr>
            <p:txBody>
              <a:bodyPr wrap="square" lIns="91440" tIns="45720" rIns="91440" bIns="45720">
                <a:spAutoFit/>
              </a:bodyPr>
              <a:lstStyle/>
              <a:p>
                <a:r>
                  <a:rPr lang="en-US" sz="2800" dirty="0">
                    <a:solidFill>
                      <a:srgbClr val="595959"/>
                    </a:solidFill>
                    <a:latin typeface="+mn-lt"/>
                    <a:ea typeface="Times New Roman" panose="02020603050405020304" pitchFamily="18" charset="0"/>
                    <a:cs typeface="Calibri" panose="020F0502020204030204" pitchFamily="34" charset="0"/>
                  </a:rPr>
                  <a:t>    [Ox) is the bisector of </a:t>
                </a:r>
                <a14:m>
                  <m:oMath xmlns:m="http://schemas.openxmlformats.org/officeDocument/2006/math">
                    <m:acc>
                      <m:accPr>
                        <m:chr m:val="̂"/>
                        <m:ctrlPr>
                          <a:rPr lang="en-US" sz="2800" b="1" i="1" smtClean="0">
                            <a:solidFill>
                              <a:srgbClr val="595959"/>
                            </a:solidFill>
                            <a:effectLst/>
                            <a:latin typeface="Cambria Math" panose="02040503050406030204" pitchFamily="18" charset="0"/>
                            <a:cs typeface="Calibri" panose="020F0502020204030204" pitchFamily="34" charset="0"/>
                          </a:rPr>
                        </m:ctrlPr>
                      </m:accPr>
                      <m:e>
                        <m:r>
                          <a:rPr lang="en-US" sz="2800" b="1" i="1" smtClean="0">
                            <a:solidFill>
                              <a:srgbClr val="595959"/>
                            </a:solidFill>
                            <a:effectLst/>
                            <a:latin typeface="Cambria Math" panose="02040503050406030204" pitchFamily="18" charset="0"/>
                            <a:cs typeface="Calibri" panose="020F0502020204030204" pitchFamily="34" charset="0"/>
                          </a:rPr>
                          <m:t>𝒚𝑶𝒛</m:t>
                        </m:r>
                      </m:e>
                    </m:acc>
                  </m:oMath>
                </a14:m>
                <a:r>
                  <a:rPr lang="en-US" sz="2800" dirty="0">
                    <a:solidFill>
                      <a:srgbClr val="595959"/>
                    </a:solidFill>
                    <a:latin typeface="+mn-lt"/>
                    <a:ea typeface="Times New Roman" panose="02020603050405020304" pitchFamily="18" charset="0"/>
                    <a:cs typeface="Calibri" panose="020F0502020204030204" pitchFamily="34" charset="0"/>
                  </a:rPr>
                  <a:t>.</a:t>
                </a:r>
                <a:endParaRPr lang="en-US" sz="2800" cap="none" spc="0" dirty="0">
                  <a:ln w="22225">
                    <a:solidFill>
                      <a:schemeClr val="accent5">
                        <a:lumMod val="50000"/>
                      </a:schemeClr>
                    </a:solidFill>
                    <a:prstDash val="solid"/>
                  </a:ln>
                  <a:solidFill>
                    <a:srgbClr val="595959"/>
                  </a:solidFill>
                  <a:effectLst/>
                  <a:latin typeface="+mn-lt"/>
                </a:endParaRPr>
              </a:p>
            </p:txBody>
          </p:sp>
        </mc:Choice>
        <mc:Fallback xmlns="">
          <p:sp>
            <p:nvSpPr>
              <p:cNvPr id="13" name="Rectangle 12">
                <a:extLst>
                  <a:ext uri="{FF2B5EF4-FFF2-40B4-BE49-F238E27FC236}">
                    <a16:creationId xmlns:a16="http://schemas.microsoft.com/office/drawing/2014/main" id="{5C315DFF-8BDA-4008-A7BD-4510DAFA4039}"/>
                  </a:ext>
                </a:extLst>
              </p:cNvPr>
              <p:cNvSpPr>
                <a:spLocks noRot="1" noChangeAspect="1" noMove="1" noResize="1" noEditPoints="1" noAdjustHandles="1" noChangeArrowheads="1" noChangeShapeType="1" noTextEdit="1"/>
              </p:cNvSpPr>
              <p:nvPr/>
            </p:nvSpPr>
            <p:spPr>
              <a:xfrm>
                <a:off x="87532" y="4728083"/>
                <a:ext cx="10377879" cy="537583"/>
              </a:xfrm>
              <a:prstGeom prst="rect">
                <a:avLst/>
              </a:prstGeom>
              <a:blipFill>
                <a:blip r:embed="rId8"/>
                <a:stretch>
                  <a:fillRect t="-9091" b="-31818"/>
                </a:stretch>
              </a:blipFill>
            </p:spPr>
            <p:txBody>
              <a:bodyPr/>
              <a:lstStyle/>
              <a:p>
                <a:r>
                  <a:rPr lang="en-US">
                    <a:noFill/>
                  </a:rPr>
                  <a:t> </a:t>
                </a:r>
              </a:p>
            </p:txBody>
          </p:sp>
        </mc:Fallback>
      </mc:AlternateContent>
      <p:pic>
        <p:nvPicPr>
          <p:cNvPr id="15" name="Picture 14">
            <a:extLst>
              <a:ext uri="{FF2B5EF4-FFF2-40B4-BE49-F238E27FC236}">
                <a16:creationId xmlns:a16="http://schemas.microsoft.com/office/drawing/2014/main" id="{C0792B63-619B-4CED-82E5-C3F624C34A77}"/>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7300410" y="1651819"/>
            <a:ext cx="4602872" cy="4188541"/>
          </a:xfrm>
          <a:prstGeom prst="rect">
            <a:avLst/>
          </a:prstGeom>
          <a:noFill/>
          <a:ln>
            <a:noFill/>
          </a:ln>
        </p:spPr>
      </p:pic>
    </p:spTree>
    <p:custDataLst>
      <p:tags r:id="rId1"/>
    </p:custDataLst>
    <p:extLst>
      <p:ext uri="{BB962C8B-B14F-4D97-AF65-F5344CB8AC3E}">
        <p14:creationId xmlns:p14="http://schemas.microsoft.com/office/powerpoint/2010/main" val="1271142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512144" y="1229087"/>
                <a:ext cx="5554030" cy="1349152"/>
              </a:xfrm>
              <a:prstGeom prst="rect">
                <a:avLst/>
              </a:prstGeom>
              <a:noFill/>
            </p:spPr>
            <p:txBody>
              <a:bodyPr wrap="square" lIns="91440" tIns="45720" rIns="91440" bIns="45720">
                <a:spAutoFit/>
              </a:bodyPr>
              <a:lstStyle/>
              <a:p>
                <a:pPr>
                  <a:lnSpc>
                    <a:spcPct val="150000"/>
                  </a:lnSpc>
                </a:pPr>
                <a:r>
                  <a:rPr lang="en-US" sz="2800" dirty="0">
                    <a:solidFill>
                      <a:schemeClr val="tx1">
                        <a:lumMod val="65000"/>
                        <a:lumOff val="35000"/>
                      </a:schemeClr>
                    </a:solidFill>
                    <a:latin typeface="+mj-lt"/>
                  </a:rPr>
                  <a:t>[Ox) is the bisector of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a:solidFill>
                              <a:schemeClr val="tx1">
                                <a:lumMod val="65000"/>
                                <a:lumOff val="35000"/>
                              </a:schemeClr>
                            </a:solidFill>
                            <a:latin typeface="Cambria Math" panose="02040503050406030204" pitchFamily="18" charset="0"/>
                          </a:rPr>
                          <m:t>𝒚𝑶𝒛</m:t>
                        </m:r>
                      </m:e>
                    </m:acc>
                  </m:oMath>
                </a14:m>
                <a:r>
                  <a:rPr lang="en-US" sz="2800" dirty="0">
                    <a:solidFill>
                      <a:schemeClr val="tx1">
                        <a:lumMod val="65000"/>
                        <a:lumOff val="35000"/>
                      </a:schemeClr>
                    </a:solidFill>
                    <a:latin typeface="+mj-lt"/>
                  </a:rPr>
                  <a:t>.</a:t>
                </a:r>
              </a:p>
              <a:p>
                <a:pPr>
                  <a:lnSpc>
                    <a:spcPct val="150000"/>
                  </a:lnSpc>
                </a:pPr>
                <a:r>
                  <a:rPr lang="en-US" sz="2800" dirty="0">
                    <a:solidFill>
                      <a:schemeClr val="tx1">
                        <a:lumMod val="65000"/>
                        <a:lumOff val="35000"/>
                      </a:schemeClr>
                    </a:solidFill>
                    <a:latin typeface="+mj-lt"/>
                  </a:rPr>
                  <a:t>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a:solidFill>
                              <a:schemeClr val="tx1">
                                <a:lumMod val="65000"/>
                                <a:lumOff val="35000"/>
                              </a:schemeClr>
                            </a:solidFill>
                            <a:latin typeface="Cambria Math" panose="02040503050406030204" pitchFamily="18" charset="0"/>
                          </a:rPr>
                          <m:t>𝒙𝑶𝒚</m:t>
                        </m:r>
                      </m:e>
                    </m:acc>
                    <m:r>
                      <a:rPr lang="en-US" sz="2800">
                        <a:solidFill>
                          <a:schemeClr val="tx1">
                            <a:lumMod val="65000"/>
                            <a:lumOff val="35000"/>
                          </a:schemeClr>
                        </a:solidFill>
                        <a:latin typeface="Cambria Math" panose="02040503050406030204" pitchFamily="18" charset="0"/>
                      </a:rPr>
                      <m:t>=</m:t>
                    </m:r>
                    <m:acc>
                      <m:accPr>
                        <m:chr m:val="̂"/>
                        <m:ctrlPr>
                          <a:rPr lang="en-US" sz="2800" i="1">
                            <a:solidFill>
                              <a:schemeClr val="tx1">
                                <a:lumMod val="65000"/>
                                <a:lumOff val="35000"/>
                              </a:schemeClr>
                            </a:solidFill>
                            <a:latin typeface="Cambria Math" panose="02040503050406030204" pitchFamily="18" charset="0"/>
                          </a:rPr>
                        </m:ctrlPr>
                      </m:accPr>
                      <m:e>
                        <m:r>
                          <a:rPr lang="en-US" sz="2800">
                            <a:solidFill>
                              <a:schemeClr val="tx1">
                                <a:lumMod val="65000"/>
                                <a:lumOff val="35000"/>
                              </a:schemeClr>
                            </a:solidFill>
                            <a:latin typeface="Cambria Math" panose="02040503050406030204" pitchFamily="18" charset="0"/>
                          </a:rPr>
                          <m:t>𝒙𝑶𝒛</m:t>
                        </m:r>
                      </m:e>
                    </m:acc>
                  </m:oMath>
                </a14:m>
                <a:r>
                  <a:rPr lang="en-US" sz="2800" dirty="0">
                    <a:solidFill>
                      <a:schemeClr val="tx1">
                        <a:lumMod val="65000"/>
                        <a:lumOff val="35000"/>
                      </a:schemeClr>
                    </a:solidFill>
                    <a:latin typeface="+mj-lt"/>
                  </a:rPr>
                  <a:t> </a:t>
                </a: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512144" y="1229087"/>
                <a:ext cx="5554030" cy="1349152"/>
              </a:xfrm>
              <a:prstGeom prst="rect">
                <a:avLst/>
              </a:prstGeom>
              <a:blipFill>
                <a:blip r:embed="rId4"/>
                <a:stretch>
                  <a:fillRect l="-2195"/>
                </a:stretch>
              </a:blipFill>
            </p:spPr>
            <p:txBody>
              <a:bodyPr/>
              <a:lstStyle/>
              <a:p>
                <a:r>
                  <a:rPr lang="en-US">
                    <a:noFill/>
                  </a:rPr>
                  <a:t> </a:t>
                </a:r>
              </a:p>
            </p:txBody>
          </p:sp>
        </mc:Fallback>
      </mc:AlternateContent>
      <p:pic>
        <p:nvPicPr>
          <p:cNvPr id="21" name="Picture 20">
            <a:extLst>
              <a:ext uri="{FF2B5EF4-FFF2-40B4-BE49-F238E27FC236}">
                <a16:creationId xmlns:a16="http://schemas.microsoft.com/office/drawing/2014/main" id="{9C5E1ADD-C0E9-4352-B0E2-6751DBC04D83}"/>
              </a:ext>
            </a:extLst>
          </p:cNvPr>
          <p:cNvPicPr>
            <a:picLocks noChangeAspect="1"/>
          </p:cNvPicPr>
          <p:nvPr/>
        </p:nvPicPr>
        <p:blipFill>
          <a:blip r:embed="rId5"/>
          <a:stretch>
            <a:fillRect/>
          </a:stretch>
        </p:blipFill>
        <p:spPr>
          <a:xfrm rot="3459717">
            <a:off x="6064754" y="2788537"/>
            <a:ext cx="4895412" cy="4444788"/>
          </a:xfrm>
          <a:prstGeom prst="rect">
            <a:avLst/>
          </a:prstGeom>
        </p:spPr>
      </p:pic>
      <p:pic>
        <p:nvPicPr>
          <p:cNvPr id="22" name="Picture 2">
            <a:extLst>
              <a:ext uri="{FF2B5EF4-FFF2-40B4-BE49-F238E27FC236}">
                <a16:creationId xmlns:a16="http://schemas.microsoft.com/office/drawing/2014/main" id="{AA712455-5509-4E4F-9349-3538F771E0EE}"/>
              </a:ext>
            </a:extLst>
          </p:cNvPr>
          <p:cNvPicPr>
            <a:picLocks noChangeAspect="1" noChangeArrowheads="1"/>
          </p:cNvPicPr>
          <p:nvPr/>
        </p:nvPicPr>
        <p:blipFill>
          <a:blip r:embed="rId6"/>
          <a:srcRect/>
          <a:stretch/>
        </p:blipFill>
        <p:spPr bwMode="auto">
          <a:xfrm rot="27569">
            <a:off x="4318930" y="3117064"/>
            <a:ext cx="5173901" cy="3000744"/>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A0C082AD-F14A-4D15-A2D7-2DCF981FCC2F}"/>
              </a:ext>
            </a:extLst>
          </p:cNvPr>
          <p:cNvGrpSpPr/>
          <p:nvPr/>
        </p:nvGrpSpPr>
        <p:grpSpPr>
          <a:xfrm rot="2952801">
            <a:off x="4228423" y="3325340"/>
            <a:ext cx="3896312" cy="941308"/>
            <a:chOff x="-286746" y="6184344"/>
            <a:chExt cx="3911217" cy="875458"/>
          </a:xfrm>
        </p:grpSpPr>
        <p:sp>
          <p:nvSpPr>
            <p:cNvPr id="24" name="TextBox 23">
              <a:extLst>
                <a:ext uri="{FF2B5EF4-FFF2-40B4-BE49-F238E27FC236}">
                  <a16:creationId xmlns:a16="http://schemas.microsoft.com/office/drawing/2014/main" id="{B208885D-1244-4823-AA9E-7345E944DE63}"/>
                </a:ext>
              </a:extLst>
            </p:cNvPr>
            <p:cNvSpPr txBox="1"/>
            <p:nvPr/>
          </p:nvSpPr>
          <p:spPr>
            <a:xfrm>
              <a:off x="-286746" y="6184344"/>
              <a:ext cx="733799" cy="584775"/>
            </a:xfrm>
            <a:prstGeom prst="rect">
              <a:avLst/>
            </a:prstGeom>
            <a:noFill/>
          </p:spPr>
          <p:txBody>
            <a:bodyPr wrap="square" rtlCol="0">
              <a:spAutoFit/>
            </a:bodyPr>
            <a:lstStyle/>
            <a:p>
              <a:r>
                <a:rPr lang="en-US" sz="3200" dirty="0">
                  <a:ln>
                    <a:solidFill>
                      <a:srgbClr val="FF0000"/>
                    </a:solidFill>
                  </a:ln>
                  <a:solidFill>
                    <a:srgbClr val="FF0000"/>
                  </a:solidFill>
                  <a:latin typeface="Poppins Medium" panose="00000600000000000000" pitchFamily="50" charset="0"/>
                  <a:cs typeface="Poppins Medium" panose="00000600000000000000" pitchFamily="50" charset="0"/>
                </a:rPr>
                <a:t>z</a:t>
              </a:r>
            </a:p>
          </p:txBody>
        </p:sp>
        <p:cxnSp>
          <p:nvCxnSpPr>
            <p:cNvPr id="25" name="Straight Connector 24">
              <a:extLst>
                <a:ext uri="{FF2B5EF4-FFF2-40B4-BE49-F238E27FC236}">
                  <a16:creationId xmlns:a16="http://schemas.microsoft.com/office/drawing/2014/main" id="{66D509B2-B30B-4F8A-8535-E5169984A09D}"/>
                </a:ext>
              </a:extLst>
            </p:cNvPr>
            <p:cNvCxnSpPr>
              <a:cxnSpLocks/>
            </p:cNvCxnSpPr>
            <p:nvPr/>
          </p:nvCxnSpPr>
          <p:spPr>
            <a:xfrm rot="481446">
              <a:off x="-10777" y="6834479"/>
              <a:ext cx="3635248" cy="225323"/>
            </a:xfrm>
            <a:prstGeom prst="line">
              <a:avLst/>
            </a:prstGeom>
            <a:ln w="57150">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12" name="Google Shape;222;p10">
            <a:extLst>
              <a:ext uri="{FF2B5EF4-FFF2-40B4-BE49-F238E27FC236}">
                <a16:creationId xmlns:a16="http://schemas.microsoft.com/office/drawing/2014/main" id="{41A739C2-A48D-40B0-9293-BB99261F6190}"/>
              </a:ext>
            </a:extLst>
          </p:cNvPr>
          <p:cNvSpPr txBox="1"/>
          <p:nvPr/>
        </p:nvSpPr>
        <p:spPr>
          <a:xfrm>
            <a:off x="1008"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Tree>
    <p:custDataLst>
      <p:tags r:id="rId1"/>
    </p:custDataLst>
    <p:extLst>
      <p:ext uri="{BB962C8B-B14F-4D97-AF65-F5344CB8AC3E}">
        <p14:creationId xmlns:p14="http://schemas.microsoft.com/office/powerpoint/2010/main" val="300753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b="1">
                <a:solidFill>
                  <a:schemeClr val="accent1">
                    <a:lumMod val="50000"/>
                  </a:schemeClr>
                </a:solidFill>
                <a:latin typeface="Comic Sans MS"/>
              </a:rPr>
              <a:t>Common formative assessment</a:t>
            </a:r>
            <a:endParaRPr lang="en-US" sz="5400">
              <a:solidFill>
                <a:schemeClr val="accent1">
                  <a:lumMod val="50000"/>
                </a:schemeClr>
              </a:solidFill>
            </a:endParaRPr>
          </a:p>
          <a:p>
            <a:pPr algn="ctr">
              <a:spcBef>
                <a:spcPts val="1200"/>
              </a:spcBef>
              <a:spcAft>
                <a:spcPts val="1200"/>
              </a:spcAft>
            </a:pPr>
            <a:endParaRPr lang="en-US" sz="5400" b="1">
              <a:solidFill>
                <a:schemeClr val="accent1">
                  <a:lumMod val="50000"/>
                </a:schemeClr>
              </a:solidFill>
              <a:latin typeface="Comic Sans MS" panose="030F0702030302020204" pitchFamily="66" charset="0"/>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4C9D700F-648A-4A81-AAB7-872AD1288116}"/>
              </a:ext>
            </a:extLst>
          </p:cNvPr>
          <p:cNvSpPr/>
          <p:nvPr/>
        </p:nvSpPr>
        <p:spPr>
          <a:xfrm>
            <a:off x="602379" y="3080221"/>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Yes</a:t>
            </a:r>
          </a:p>
        </p:txBody>
      </p:sp>
      <p:sp>
        <p:nvSpPr>
          <p:cNvPr id="24" name="Rectangle: Rounded Corners 23">
            <a:extLst>
              <a:ext uri="{FF2B5EF4-FFF2-40B4-BE49-F238E27FC236}">
                <a16:creationId xmlns:a16="http://schemas.microsoft.com/office/drawing/2014/main" id="{38ABE275-0573-42A7-8532-BD10749528A4}"/>
              </a:ext>
            </a:extLst>
          </p:cNvPr>
          <p:cNvSpPr/>
          <p:nvPr/>
        </p:nvSpPr>
        <p:spPr>
          <a:xfrm>
            <a:off x="602379" y="4476913"/>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No</a:t>
            </a:r>
          </a:p>
        </p:txBody>
      </p:sp>
      <p:sp>
        <p:nvSpPr>
          <p:cNvPr id="10" name="TextBox 9">
            <a:extLst>
              <a:ext uri="{FF2B5EF4-FFF2-40B4-BE49-F238E27FC236}">
                <a16:creationId xmlns:a16="http://schemas.microsoft.com/office/drawing/2014/main" id="{95BC271D-EA41-494F-A535-5135318B37D4}"/>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sp>
        <p:nvSpPr>
          <p:cNvPr id="21" name="Google Shape;222;p10">
            <a:extLst>
              <a:ext uri="{FF2B5EF4-FFF2-40B4-BE49-F238E27FC236}">
                <a16:creationId xmlns:a16="http://schemas.microsoft.com/office/drawing/2014/main" id="{25BA7C02-DAD7-4AD0-B137-86A7DF6E652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the correct answer</a:t>
            </a:r>
            <a:endParaRPr lang="en-GB" sz="3200" b="1" dirty="0">
              <a:solidFill>
                <a:schemeClr val="bg1"/>
              </a:solidFill>
              <a:latin typeface="Comic Sans MS"/>
              <a:sym typeface="Comic Sans MS"/>
            </a:endParaRPr>
          </a:p>
        </p:txBody>
      </p:sp>
      <p:pic>
        <p:nvPicPr>
          <p:cNvPr id="9" name="Picture 8">
            <a:extLst>
              <a:ext uri="{FF2B5EF4-FFF2-40B4-BE49-F238E27FC236}">
                <a16:creationId xmlns:a16="http://schemas.microsoft.com/office/drawing/2014/main" id="{1FBAC22C-5995-4A4D-9F5F-3E7AB0355997}"/>
              </a:ext>
            </a:extLst>
          </p:cNvPr>
          <p:cNvPicPr>
            <a:picLocks noChangeAspect="1"/>
          </p:cNvPicPr>
          <p:nvPr/>
        </p:nvPicPr>
        <p:blipFill>
          <a:blip r:embed="rId4"/>
          <a:stretch>
            <a:fillRect/>
          </a:stretch>
        </p:blipFill>
        <p:spPr>
          <a:xfrm>
            <a:off x="4396999" y="1627720"/>
            <a:ext cx="5057775" cy="4572000"/>
          </a:xfrm>
          <a:prstGeom prst="rect">
            <a:avLst/>
          </a:prstGeom>
        </p:spPr>
      </p:pic>
      <p:grpSp>
        <p:nvGrpSpPr>
          <p:cNvPr id="7" name="Group 6">
            <a:extLst>
              <a:ext uri="{FF2B5EF4-FFF2-40B4-BE49-F238E27FC236}">
                <a16:creationId xmlns:a16="http://schemas.microsoft.com/office/drawing/2014/main" id="{FBE490BC-0C10-4F86-A063-8B18D607459E}"/>
              </a:ext>
            </a:extLst>
          </p:cNvPr>
          <p:cNvGrpSpPr/>
          <p:nvPr/>
        </p:nvGrpSpPr>
        <p:grpSpPr>
          <a:xfrm>
            <a:off x="4763386" y="2158409"/>
            <a:ext cx="4199860" cy="3572540"/>
            <a:chOff x="4763386" y="2158409"/>
            <a:chExt cx="4199860" cy="3572540"/>
          </a:xfrm>
        </p:grpSpPr>
        <p:cxnSp>
          <p:nvCxnSpPr>
            <p:cNvPr id="3" name="Straight Connector 2">
              <a:extLst>
                <a:ext uri="{FF2B5EF4-FFF2-40B4-BE49-F238E27FC236}">
                  <a16:creationId xmlns:a16="http://schemas.microsoft.com/office/drawing/2014/main" id="{FAA34DDE-514A-4E02-9F7F-323EBDC7AFC4}"/>
                </a:ext>
              </a:extLst>
            </p:cNvPr>
            <p:cNvCxnSpPr/>
            <p:nvPr/>
          </p:nvCxnSpPr>
          <p:spPr>
            <a:xfrm>
              <a:off x="8952614" y="2158409"/>
              <a:ext cx="0" cy="357254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41A2BF6-5A36-4133-BBCB-334F4E6A2946}"/>
                </a:ext>
              </a:extLst>
            </p:cNvPr>
            <p:cNvCxnSpPr/>
            <p:nvPr/>
          </p:nvCxnSpPr>
          <p:spPr>
            <a:xfrm>
              <a:off x="4763386" y="5730948"/>
              <a:ext cx="419986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34D3A4C-6BC5-434B-BD98-37B665C8FBBC}"/>
                  </a:ext>
                </a:extLst>
              </p:cNvPr>
              <p:cNvSpPr txBox="1"/>
              <p:nvPr/>
            </p:nvSpPr>
            <p:spPr>
              <a:xfrm>
                <a:off x="21302" y="1382353"/>
                <a:ext cx="11580311" cy="998735"/>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rPr>
                  <a:t>Is the protractor used correctly to draw the bisector of angle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b="0" i="1">
                            <a:solidFill>
                              <a:schemeClr val="tx1">
                                <a:lumMod val="65000"/>
                                <a:lumOff val="35000"/>
                              </a:schemeClr>
                            </a:solidFill>
                            <a:latin typeface="Cambria Math" panose="02040503050406030204" pitchFamily="18" charset="0"/>
                          </a:rPr>
                          <m:t>𝑚𝑂𝑛</m:t>
                        </m:r>
                        <m:r>
                          <a:rPr lang="en-US" sz="2800" b="0" i="1">
                            <a:solidFill>
                              <a:schemeClr val="tx1">
                                <a:lumMod val="65000"/>
                                <a:lumOff val="35000"/>
                              </a:schemeClr>
                            </a:solidFill>
                            <a:latin typeface="Cambria Math" panose="02040503050406030204" pitchFamily="18" charset="0"/>
                          </a:rPr>
                          <m:t> </m:t>
                        </m:r>
                      </m:e>
                    </m:acc>
                    <m:r>
                      <a:rPr lang="en-US" sz="2800" b="0">
                        <a:solidFill>
                          <a:schemeClr val="tx1">
                            <a:lumMod val="65000"/>
                            <a:lumOff val="35000"/>
                          </a:schemeClr>
                        </a:solidFill>
                        <a:latin typeface="Cambria Math" panose="02040503050406030204" pitchFamily="18" charset="0"/>
                      </a:rPr>
                      <m:t>?</m:t>
                    </m:r>
                  </m:oMath>
                </a14:m>
                <a:endParaRPr lang="en-US" sz="2800" dirty="0">
                  <a:solidFill>
                    <a:schemeClr val="tx1">
                      <a:lumMod val="65000"/>
                      <a:lumOff val="35000"/>
                    </a:schemeClr>
                  </a:solidFill>
                  <a:latin typeface="+mj-lt"/>
                </a:endParaRPr>
              </a:p>
            </p:txBody>
          </p:sp>
        </mc:Choice>
        <mc:Fallback xmlns="">
          <p:sp>
            <p:nvSpPr>
              <p:cNvPr id="6" name="TextBox 5">
                <a:extLst>
                  <a:ext uri="{FF2B5EF4-FFF2-40B4-BE49-F238E27FC236}">
                    <a16:creationId xmlns:a16="http://schemas.microsoft.com/office/drawing/2014/main" id="{934D3A4C-6BC5-434B-BD98-37B665C8FBBC}"/>
                  </a:ext>
                </a:extLst>
              </p:cNvPr>
              <p:cNvSpPr txBox="1">
                <a:spLocks noRot="1" noChangeAspect="1" noMove="1" noResize="1" noEditPoints="1" noAdjustHandles="1" noChangeArrowheads="1" noChangeShapeType="1" noTextEdit="1"/>
              </p:cNvSpPr>
              <p:nvPr/>
            </p:nvSpPr>
            <p:spPr>
              <a:xfrm>
                <a:off x="21302" y="1382353"/>
                <a:ext cx="11580311" cy="998735"/>
              </a:xfrm>
              <a:prstGeom prst="rect">
                <a:avLst/>
              </a:prstGeom>
              <a:blipFill>
                <a:blip r:embed="rId6"/>
                <a:stretch>
                  <a:fillRect t="-6098"/>
                </a:stretch>
              </a:blipFill>
            </p:spPr>
            <p:txBody>
              <a:bodyPr/>
              <a:lstStyle/>
              <a:p>
                <a:r>
                  <a:rPr lang="en-US">
                    <a:noFill/>
                  </a:rPr>
                  <a:t> </a:t>
                </a:r>
              </a:p>
            </p:txBody>
          </p:sp>
        </mc:Fallback>
      </mc:AlternateContent>
      <p:pic>
        <p:nvPicPr>
          <p:cNvPr id="15" name="Picture 14" descr="See the source image">
            <a:extLst>
              <a:ext uri="{FF2B5EF4-FFF2-40B4-BE49-F238E27FC236}">
                <a16:creationId xmlns:a16="http://schemas.microsoft.com/office/drawing/2014/main" id="{D8F3E9E1-1F3C-4F66-B5D2-C2F584BEBEA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16925" y="3081500"/>
            <a:ext cx="5607579" cy="2790825"/>
          </a:xfrm>
          <a:prstGeom prst="rect">
            <a:avLst/>
          </a:prstGeom>
          <a:noFill/>
          <a:ln>
            <a:noFill/>
          </a:ln>
        </p:spPr>
      </p:pic>
    </p:spTree>
    <p:custDataLst>
      <p:tags r:id="rId1"/>
    </p:custDataLst>
    <p:extLst>
      <p:ext uri="{BB962C8B-B14F-4D97-AF65-F5344CB8AC3E}">
        <p14:creationId xmlns:p14="http://schemas.microsoft.com/office/powerpoint/2010/main" val="1044485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5523F7E-EF27-4EB2-B391-7933B67F0B17}"/>
              </a:ext>
            </a:extLst>
          </p:cNvPr>
          <p:cNvPicPr>
            <a:picLocks noChangeAspect="1"/>
          </p:cNvPicPr>
          <p:nvPr/>
        </p:nvPicPr>
        <p:blipFill>
          <a:blip r:embed="rId4"/>
          <a:stretch>
            <a:fillRect/>
          </a:stretch>
        </p:blipFill>
        <p:spPr>
          <a:xfrm>
            <a:off x="4396999" y="1627720"/>
            <a:ext cx="5057775" cy="4572000"/>
          </a:xfrm>
          <a:prstGeom prst="rect">
            <a:avLst/>
          </a:prstGeom>
        </p:spPr>
      </p:pic>
      <p:sp>
        <p:nvSpPr>
          <p:cNvPr id="15" name="Rectangle: Rounded Corners 14">
            <a:extLst>
              <a:ext uri="{FF2B5EF4-FFF2-40B4-BE49-F238E27FC236}">
                <a16:creationId xmlns:a16="http://schemas.microsoft.com/office/drawing/2014/main" id="{74BCA54E-B0A9-43F6-AA98-735D3D75874A}"/>
              </a:ext>
            </a:extLst>
          </p:cNvPr>
          <p:cNvSpPr/>
          <p:nvPr/>
        </p:nvSpPr>
        <p:spPr>
          <a:xfrm>
            <a:off x="617127" y="4476913"/>
            <a:ext cx="1828800" cy="91440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bg1"/>
                </a:solidFill>
                <a:latin typeface="+mj-lt"/>
              </a:rPr>
              <a:t>No</a:t>
            </a:r>
          </a:p>
        </p:txBody>
      </p:sp>
      <p:sp>
        <p:nvSpPr>
          <p:cNvPr id="16" name="Google Shape;222;p10">
            <a:extLst>
              <a:ext uri="{FF2B5EF4-FFF2-40B4-BE49-F238E27FC236}">
                <a16:creationId xmlns:a16="http://schemas.microsoft.com/office/drawing/2014/main" id="{B61F493D-83D3-4FF3-98FB-FDE2F61F255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
        <p:nvSpPr>
          <p:cNvPr id="9" name="Rectangle: Rounded Corners 8">
            <a:extLst>
              <a:ext uri="{FF2B5EF4-FFF2-40B4-BE49-F238E27FC236}">
                <a16:creationId xmlns:a16="http://schemas.microsoft.com/office/drawing/2014/main" id="{0BBAEDC0-F0AD-4504-9868-42108C7BDA76}"/>
              </a:ext>
            </a:extLst>
          </p:cNvPr>
          <p:cNvSpPr/>
          <p:nvPr/>
        </p:nvSpPr>
        <p:spPr>
          <a:xfrm>
            <a:off x="602379" y="3080221"/>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Yes</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741D78C-1C7E-46B3-92A3-3B4F2BF54B19}"/>
                  </a:ext>
                </a:extLst>
              </p:cNvPr>
              <p:cNvSpPr txBox="1"/>
              <p:nvPr/>
            </p:nvSpPr>
            <p:spPr>
              <a:xfrm>
                <a:off x="21302" y="1382353"/>
                <a:ext cx="11580311" cy="998735"/>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rPr>
                  <a:t>The protractor is not used correctly to draw the bisector of angle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b="0" i="1">
                            <a:solidFill>
                              <a:schemeClr val="tx1">
                                <a:lumMod val="65000"/>
                                <a:lumOff val="35000"/>
                              </a:schemeClr>
                            </a:solidFill>
                            <a:latin typeface="Cambria Math" panose="02040503050406030204" pitchFamily="18" charset="0"/>
                          </a:rPr>
                          <m:t>𝑚𝑂𝑛</m:t>
                        </m:r>
                        <m:r>
                          <a:rPr lang="en-US" sz="2800" b="0" i="1" smtClean="0">
                            <a:solidFill>
                              <a:schemeClr val="tx1">
                                <a:lumMod val="65000"/>
                                <a:lumOff val="35000"/>
                              </a:schemeClr>
                            </a:solidFill>
                            <a:latin typeface="Cambria Math" panose="02040503050406030204" pitchFamily="18" charset="0"/>
                          </a:rPr>
                          <m:t>.</m:t>
                        </m:r>
                      </m:e>
                    </m:acc>
                  </m:oMath>
                </a14:m>
                <a:endParaRPr lang="en-US" sz="2800" dirty="0">
                  <a:solidFill>
                    <a:schemeClr val="tx1">
                      <a:lumMod val="65000"/>
                      <a:lumOff val="35000"/>
                    </a:schemeClr>
                  </a:solidFill>
                  <a:latin typeface="+mj-lt"/>
                </a:endParaRPr>
              </a:p>
            </p:txBody>
          </p:sp>
        </mc:Choice>
        <mc:Fallback xmlns="">
          <p:sp>
            <p:nvSpPr>
              <p:cNvPr id="14" name="TextBox 13">
                <a:extLst>
                  <a:ext uri="{FF2B5EF4-FFF2-40B4-BE49-F238E27FC236}">
                    <a16:creationId xmlns:a16="http://schemas.microsoft.com/office/drawing/2014/main" id="{2741D78C-1C7E-46B3-92A3-3B4F2BF54B19}"/>
                  </a:ext>
                </a:extLst>
              </p:cNvPr>
              <p:cNvSpPr txBox="1">
                <a:spLocks noRot="1" noChangeAspect="1" noMove="1" noResize="1" noEditPoints="1" noAdjustHandles="1" noChangeArrowheads="1" noChangeShapeType="1" noTextEdit="1"/>
              </p:cNvSpPr>
              <p:nvPr/>
            </p:nvSpPr>
            <p:spPr>
              <a:xfrm>
                <a:off x="21302" y="1382353"/>
                <a:ext cx="11580311" cy="998735"/>
              </a:xfrm>
              <a:prstGeom prst="rect">
                <a:avLst/>
              </a:prstGeom>
              <a:blipFill>
                <a:blip r:embed="rId6"/>
                <a:stretch>
                  <a:fillRect t="-6098" b="-16463"/>
                </a:stretch>
              </a:blipFill>
            </p:spPr>
            <p:txBody>
              <a:bodyPr/>
              <a:lstStyle/>
              <a:p>
                <a:r>
                  <a:rPr lang="fr-FR">
                    <a:noFill/>
                  </a:rPr>
                  <a:t> </a:t>
                </a:r>
              </a:p>
            </p:txBody>
          </p:sp>
        </mc:Fallback>
      </mc:AlternateContent>
      <p:grpSp>
        <p:nvGrpSpPr>
          <p:cNvPr id="10" name="Group 9">
            <a:extLst>
              <a:ext uri="{FF2B5EF4-FFF2-40B4-BE49-F238E27FC236}">
                <a16:creationId xmlns:a16="http://schemas.microsoft.com/office/drawing/2014/main" id="{7BD27FD5-AD95-4AB0-8CCA-BE55784C959F}"/>
              </a:ext>
            </a:extLst>
          </p:cNvPr>
          <p:cNvGrpSpPr/>
          <p:nvPr/>
        </p:nvGrpSpPr>
        <p:grpSpPr>
          <a:xfrm>
            <a:off x="4763386" y="2158409"/>
            <a:ext cx="4199860" cy="3572540"/>
            <a:chOff x="4763386" y="2158409"/>
            <a:chExt cx="4199860" cy="3572540"/>
          </a:xfrm>
        </p:grpSpPr>
        <p:cxnSp>
          <p:nvCxnSpPr>
            <p:cNvPr id="13" name="Straight Connector 12">
              <a:extLst>
                <a:ext uri="{FF2B5EF4-FFF2-40B4-BE49-F238E27FC236}">
                  <a16:creationId xmlns:a16="http://schemas.microsoft.com/office/drawing/2014/main" id="{D25F6554-B661-47E5-B00B-760B073780BD}"/>
                </a:ext>
              </a:extLst>
            </p:cNvPr>
            <p:cNvCxnSpPr/>
            <p:nvPr/>
          </p:nvCxnSpPr>
          <p:spPr>
            <a:xfrm>
              <a:off x="8952614" y="2158409"/>
              <a:ext cx="0" cy="357254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4FA8C81-5AFE-4CDB-AFAD-4ECBC981CD7C}"/>
                </a:ext>
              </a:extLst>
            </p:cNvPr>
            <p:cNvCxnSpPr/>
            <p:nvPr/>
          </p:nvCxnSpPr>
          <p:spPr>
            <a:xfrm>
              <a:off x="4763386" y="5730948"/>
              <a:ext cx="419986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9" name="Picture 18" descr="See the source image">
            <a:extLst>
              <a:ext uri="{FF2B5EF4-FFF2-40B4-BE49-F238E27FC236}">
                <a16:creationId xmlns:a16="http://schemas.microsoft.com/office/drawing/2014/main" id="{B65F0E26-474A-4BCE-A945-F92DE3B90AA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16925" y="3081500"/>
            <a:ext cx="5607579" cy="2790825"/>
          </a:xfrm>
          <a:prstGeom prst="rect">
            <a:avLst/>
          </a:prstGeom>
          <a:noFill/>
          <a:ln>
            <a:noFill/>
          </a:ln>
        </p:spPr>
      </p:pic>
    </p:spTree>
    <p:custDataLst>
      <p:tags r:id="rId1"/>
    </p:custDataLst>
    <p:extLst>
      <p:ext uri="{BB962C8B-B14F-4D97-AF65-F5344CB8AC3E}">
        <p14:creationId xmlns:p14="http://schemas.microsoft.com/office/powerpoint/2010/main" val="4276675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34D3A4C-6BC5-434B-BD98-37B665C8FBBC}"/>
                  </a:ext>
                </a:extLst>
              </p:cNvPr>
              <p:cNvSpPr txBox="1"/>
              <p:nvPr/>
            </p:nvSpPr>
            <p:spPr>
              <a:xfrm>
                <a:off x="0" y="1382352"/>
                <a:ext cx="11063235" cy="998735"/>
              </a:xfrm>
              <a:prstGeom prst="rect">
                <a:avLst/>
              </a:prstGeom>
              <a:noFill/>
            </p:spPr>
            <p:txBody>
              <a:bodyPr wrap="square">
                <a:spAutoFit/>
              </a:bodyPr>
              <a:lstStyle/>
              <a:p>
                <a:pPr marL="514350">
                  <a:lnSpc>
                    <a:spcPct val="107000"/>
                  </a:lnSpc>
                  <a:spcAft>
                    <a:spcPts val="800"/>
                  </a:spcAft>
                </a:pPr>
                <a:r>
                  <a:rPr lang="en-US" sz="2800" dirty="0">
                    <a:solidFill>
                      <a:schemeClr val="tx1">
                        <a:lumMod val="65000"/>
                        <a:lumOff val="35000"/>
                      </a:schemeClr>
                    </a:solidFill>
                    <a:latin typeface="+mj-lt"/>
                  </a:rPr>
                  <a:t>Is the protractor used correctly to draw the bisector of angle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a:solidFill>
                              <a:schemeClr val="tx1">
                                <a:lumMod val="65000"/>
                                <a:lumOff val="35000"/>
                              </a:schemeClr>
                            </a:solidFill>
                            <a:latin typeface="Cambria Math" panose="02040503050406030204" pitchFamily="18" charset="0"/>
                          </a:rPr>
                          <m:t>𝑥𝑂𝑦</m:t>
                        </m:r>
                        <m:r>
                          <a:rPr lang="en-US" sz="2800">
                            <a:solidFill>
                              <a:schemeClr val="tx1">
                                <a:lumMod val="65000"/>
                                <a:lumOff val="35000"/>
                              </a:schemeClr>
                            </a:solidFill>
                            <a:latin typeface="Cambria Math" panose="02040503050406030204" pitchFamily="18" charset="0"/>
                          </a:rPr>
                          <m:t> </m:t>
                        </m:r>
                      </m:e>
                    </m:acc>
                    <m:r>
                      <a:rPr lang="en-US" sz="2800">
                        <a:solidFill>
                          <a:schemeClr val="tx1">
                            <a:lumMod val="65000"/>
                            <a:lumOff val="35000"/>
                          </a:schemeClr>
                        </a:solidFill>
                        <a:latin typeface="Cambria Math" panose="02040503050406030204" pitchFamily="18" charset="0"/>
                      </a:rPr>
                      <m:t>?</m:t>
                    </m:r>
                  </m:oMath>
                </a14:m>
                <a:endParaRPr lang="en-US" sz="2800" dirty="0">
                  <a:solidFill>
                    <a:schemeClr val="tx1">
                      <a:lumMod val="65000"/>
                      <a:lumOff val="35000"/>
                    </a:schemeClr>
                  </a:solidFill>
                  <a:latin typeface="+mj-lt"/>
                </a:endParaRPr>
              </a:p>
            </p:txBody>
          </p:sp>
        </mc:Choice>
        <mc:Fallback xmlns="">
          <p:sp>
            <p:nvSpPr>
              <p:cNvPr id="6" name="TextBox 5">
                <a:extLst>
                  <a:ext uri="{FF2B5EF4-FFF2-40B4-BE49-F238E27FC236}">
                    <a16:creationId xmlns:a16="http://schemas.microsoft.com/office/drawing/2014/main" id="{934D3A4C-6BC5-434B-BD98-37B665C8FBBC}"/>
                  </a:ext>
                </a:extLst>
              </p:cNvPr>
              <p:cNvSpPr txBox="1">
                <a:spLocks noRot="1" noChangeAspect="1" noMove="1" noResize="1" noEditPoints="1" noAdjustHandles="1" noChangeArrowheads="1" noChangeShapeType="1" noTextEdit="1"/>
              </p:cNvSpPr>
              <p:nvPr/>
            </p:nvSpPr>
            <p:spPr>
              <a:xfrm>
                <a:off x="0" y="1382352"/>
                <a:ext cx="11063235" cy="998735"/>
              </a:xfrm>
              <a:prstGeom prst="rect">
                <a:avLst/>
              </a:prstGeom>
              <a:blipFill>
                <a:blip r:embed="rId4"/>
                <a:stretch>
                  <a:fillRect t="-6098" b="-16463"/>
                </a:stretch>
              </a:blipFill>
            </p:spPr>
            <p:txBody>
              <a:bodyPr/>
              <a:lstStyle/>
              <a:p>
                <a:r>
                  <a:rPr lang="en-US">
                    <a:noFill/>
                  </a:rPr>
                  <a:t> </a:t>
                </a:r>
              </a:p>
            </p:txBody>
          </p:sp>
        </mc:Fallback>
      </mc:AlternateContent>
      <p:sp>
        <p:nvSpPr>
          <p:cNvPr id="12" name="Google Shape;222;p10">
            <a:extLst>
              <a:ext uri="{FF2B5EF4-FFF2-40B4-BE49-F238E27FC236}">
                <a16:creationId xmlns:a16="http://schemas.microsoft.com/office/drawing/2014/main" id="{232DBB8A-75B5-4F2C-B4C6-AED94DECAF70}"/>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Select </a:t>
            </a:r>
            <a:r>
              <a:rPr lang="en-US" sz="3200" b="1" dirty="0">
                <a:solidFill>
                  <a:schemeClr val="bg1"/>
                </a:solidFill>
                <a:latin typeface="Comic Sans MS"/>
                <a:sym typeface="Comic Sans MS"/>
              </a:rPr>
              <a:t>the correct answer</a:t>
            </a:r>
            <a:endParaRPr lang="en-GB" sz="3200" b="1" dirty="0">
              <a:solidFill>
                <a:schemeClr val="bg1"/>
              </a:solidFill>
              <a:latin typeface="Comic Sans MS"/>
              <a:sym typeface="Comic Sans MS"/>
            </a:endParaRPr>
          </a:p>
        </p:txBody>
      </p:sp>
      <p:sp>
        <p:nvSpPr>
          <p:cNvPr id="11" name="Rectangle: Rounded Corners 10">
            <a:extLst>
              <a:ext uri="{FF2B5EF4-FFF2-40B4-BE49-F238E27FC236}">
                <a16:creationId xmlns:a16="http://schemas.microsoft.com/office/drawing/2014/main" id="{9374F1DF-8BAE-4DD9-A9C3-1C5AE8AEA244}"/>
              </a:ext>
            </a:extLst>
          </p:cNvPr>
          <p:cNvSpPr/>
          <p:nvPr/>
        </p:nvSpPr>
        <p:spPr>
          <a:xfrm>
            <a:off x="602118" y="3080221"/>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Yes</a:t>
            </a:r>
          </a:p>
        </p:txBody>
      </p:sp>
      <p:sp>
        <p:nvSpPr>
          <p:cNvPr id="13" name="Rectangle: Rounded Corners 12">
            <a:extLst>
              <a:ext uri="{FF2B5EF4-FFF2-40B4-BE49-F238E27FC236}">
                <a16:creationId xmlns:a16="http://schemas.microsoft.com/office/drawing/2014/main" id="{1ABCE804-A5E8-4195-963B-28BD74DB8A3B}"/>
              </a:ext>
            </a:extLst>
          </p:cNvPr>
          <p:cNvSpPr/>
          <p:nvPr/>
        </p:nvSpPr>
        <p:spPr>
          <a:xfrm>
            <a:off x="602118" y="4476913"/>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No</a:t>
            </a:r>
          </a:p>
        </p:txBody>
      </p:sp>
      <p:grpSp>
        <p:nvGrpSpPr>
          <p:cNvPr id="9" name="Group 8">
            <a:extLst>
              <a:ext uri="{FF2B5EF4-FFF2-40B4-BE49-F238E27FC236}">
                <a16:creationId xmlns:a16="http://schemas.microsoft.com/office/drawing/2014/main" id="{A6027D66-6E73-4E58-85E1-8675F6C7A47A}"/>
              </a:ext>
            </a:extLst>
          </p:cNvPr>
          <p:cNvGrpSpPr/>
          <p:nvPr/>
        </p:nvGrpSpPr>
        <p:grpSpPr>
          <a:xfrm>
            <a:off x="4986670" y="2806995"/>
            <a:ext cx="5976288" cy="3047265"/>
            <a:chOff x="2986958" y="2683683"/>
            <a:chExt cx="5976288" cy="3047265"/>
          </a:xfrm>
        </p:grpSpPr>
        <p:cxnSp>
          <p:nvCxnSpPr>
            <p:cNvPr id="15" name="Straight Connector 14">
              <a:extLst>
                <a:ext uri="{FF2B5EF4-FFF2-40B4-BE49-F238E27FC236}">
                  <a16:creationId xmlns:a16="http://schemas.microsoft.com/office/drawing/2014/main" id="{4E8FD153-D4B1-44A5-8CA2-AE351A9E6EE7}"/>
                </a:ext>
              </a:extLst>
            </p:cNvPr>
            <p:cNvCxnSpPr>
              <a:cxnSpLocks/>
            </p:cNvCxnSpPr>
            <p:nvPr/>
          </p:nvCxnSpPr>
          <p:spPr>
            <a:xfrm>
              <a:off x="2986958" y="2683683"/>
              <a:ext cx="1787061" cy="30472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1C8467F-ADAC-4976-945D-776AA947B2D1}"/>
                </a:ext>
              </a:extLst>
            </p:cNvPr>
            <p:cNvCxnSpPr/>
            <p:nvPr/>
          </p:nvCxnSpPr>
          <p:spPr>
            <a:xfrm>
              <a:off x="4763386" y="5730948"/>
              <a:ext cx="419986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7" name="Picture 16" descr="See the source image">
            <a:extLst>
              <a:ext uri="{FF2B5EF4-FFF2-40B4-BE49-F238E27FC236}">
                <a16:creationId xmlns:a16="http://schemas.microsoft.com/office/drawing/2014/main" id="{2C017296-E627-4919-87C2-8243301747D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9308" y="3228152"/>
            <a:ext cx="5607579" cy="2790825"/>
          </a:xfrm>
          <a:prstGeom prst="rect">
            <a:avLst/>
          </a:prstGeom>
          <a:noFill/>
          <a:ln>
            <a:noFill/>
          </a:ln>
        </p:spPr>
      </p:pic>
      <p:cxnSp>
        <p:nvCxnSpPr>
          <p:cNvPr id="18" name="Straight Connector 17">
            <a:extLst>
              <a:ext uri="{FF2B5EF4-FFF2-40B4-BE49-F238E27FC236}">
                <a16:creationId xmlns:a16="http://schemas.microsoft.com/office/drawing/2014/main" id="{CCC3036F-7B83-439E-9FB3-4719F63FE563}"/>
              </a:ext>
            </a:extLst>
          </p:cNvPr>
          <p:cNvCxnSpPr>
            <a:cxnSpLocks/>
          </p:cNvCxnSpPr>
          <p:nvPr/>
        </p:nvCxnSpPr>
        <p:spPr>
          <a:xfrm flipH="1">
            <a:off x="6799131" y="3136426"/>
            <a:ext cx="1638578" cy="270614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185E50A-3878-487D-B0DD-5BEFD6FE3868}"/>
              </a:ext>
            </a:extLst>
          </p:cNvPr>
          <p:cNvSpPr txBox="1"/>
          <p:nvPr/>
        </p:nvSpPr>
        <p:spPr>
          <a:xfrm>
            <a:off x="4619770" y="2283237"/>
            <a:ext cx="733799" cy="646331"/>
          </a:xfrm>
          <a:prstGeom prst="rect">
            <a:avLst/>
          </a:prstGeom>
          <a:noFill/>
        </p:spPr>
        <p:txBody>
          <a:bodyPr wrap="square" rtlCol="0">
            <a:spAutoFit/>
          </a:bodyPr>
          <a:lstStyle/>
          <a:p>
            <a:r>
              <a:rPr lang="en-US" sz="3600" dirty="0">
                <a:solidFill>
                  <a:srgbClr val="C00000"/>
                </a:solidFill>
                <a:latin typeface="+mj-lt"/>
              </a:rPr>
              <a:t>y</a:t>
            </a:r>
          </a:p>
        </p:txBody>
      </p:sp>
      <p:sp>
        <p:nvSpPr>
          <p:cNvPr id="20" name="TextBox 19">
            <a:extLst>
              <a:ext uri="{FF2B5EF4-FFF2-40B4-BE49-F238E27FC236}">
                <a16:creationId xmlns:a16="http://schemas.microsoft.com/office/drawing/2014/main" id="{BB59CC93-9FA3-4B71-B165-8580F33EC3C1}"/>
              </a:ext>
            </a:extLst>
          </p:cNvPr>
          <p:cNvSpPr txBox="1"/>
          <p:nvPr/>
        </p:nvSpPr>
        <p:spPr>
          <a:xfrm>
            <a:off x="10962958" y="5391313"/>
            <a:ext cx="733799" cy="646331"/>
          </a:xfrm>
          <a:prstGeom prst="rect">
            <a:avLst/>
          </a:prstGeom>
          <a:noFill/>
        </p:spPr>
        <p:txBody>
          <a:bodyPr wrap="square" rtlCol="0">
            <a:spAutoFit/>
          </a:bodyPr>
          <a:lstStyle/>
          <a:p>
            <a:r>
              <a:rPr lang="en-US" sz="3600" dirty="0">
                <a:solidFill>
                  <a:srgbClr val="C00000"/>
                </a:solidFill>
                <a:latin typeface="+mj-lt"/>
              </a:rPr>
              <a:t>x</a:t>
            </a:r>
          </a:p>
        </p:txBody>
      </p:sp>
      <p:sp>
        <p:nvSpPr>
          <p:cNvPr id="21" name="TextBox 20">
            <a:extLst>
              <a:ext uri="{FF2B5EF4-FFF2-40B4-BE49-F238E27FC236}">
                <a16:creationId xmlns:a16="http://schemas.microsoft.com/office/drawing/2014/main" id="{EEBC28DC-FF6E-4F12-874B-AFA04AC1E205}"/>
              </a:ext>
            </a:extLst>
          </p:cNvPr>
          <p:cNvSpPr txBox="1"/>
          <p:nvPr/>
        </p:nvSpPr>
        <p:spPr>
          <a:xfrm>
            <a:off x="6528014" y="5776216"/>
            <a:ext cx="733799" cy="646331"/>
          </a:xfrm>
          <a:prstGeom prst="rect">
            <a:avLst/>
          </a:prstGeom>
          <a:noFill/>
        </p:spPr>
        <p:txBody>
          <a:bodyPr wrap="square" rtlCol="0">
            <a:spAutoFit/>
          </a:bodyPr>
          <a:lstStyle/>
          <a:p>
            <a:r>
              <a:rPr lang="en-US" sz="3600" dirty="0">
                <a:solidFill>
                  <a:srgbClr val="C00000"/>
                </a:solidFill>
                <a:latin typeface="+mj-lt"/>
              </a:rPr>
              <a:t>O</a:t>
            </a:r>
          </a:p>
        </p:txBody>
      </p:sp>
    </p:spTree>
    <p:custDataLst>
      <p:tags r:id="rId1"/>
    </p:custDataLst>
    <p:extLst>
      <p:ext uri="{BB962C8B-B14F-4D97-AF65-F5344CB8AC3E}">
        <p14:creationId xmlns:p14="http://schemas.microsoft.com/office/powerpoint/2010/main" val="4102898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34D3A4C-6BC5-434B-BD98-37B665C8FBBC}"/>
                  </a:ext>
                </a:extLst>
              </p:cNvPr>
              <p:cNvSpPr txBox="1"/>
              <p:nvPr/>
            </p:nvSpPr>
            <p:spPr>
              <a:xfrm>
                <a:off x="0" y="1382670"/>
                <a:ext cx="10630361" cy="998735"/>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ea typeface="Calibri" panose="020F0502020204030204" pitchFamily="34" charset="0"/>
                    <a:cs typeface="Calibri" panose="020F0502020204030204" pitchFamily="34" charset="0"/>
                  </a:rPr>
                  <a:t>The protractor is used correctly to draw the bisector of angle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𝑥𝑂𝑦</m:t>
                        </m:r>
                        <m:r>
                          <a:rPr lang="en-US" sz="280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e>
                    </m:acc>
                  </m:oMath>
                </a14:m>
                <a:endParaRPr lang="en-US" sz="2800" dirty="0">
                  <a:solidFill>
                    <a:schemeClr val="tx1">
                      <a:lumMod val="65000"/>
                      <a:lumOff val="35000"/>
                    </a:schemeClr>
                  </a:solidFill>
                  <a:latin typeface="+mj-lt"/>
                  <a:ea typeface="Calibri" panose="020F0502020204030204" pitchFamily="34" charset="0"/>
                  <a:cs typeface="Calibri" panose="020F0502020204030204" pitchFamily="34" charset="0"/>
                </a:endParaRPr>
              </a:p>
            </p:txBody>
          </p:sp>
        </mc:Choice>
        <mc:Fallback xmlns="">
          <p:sp>
            <p:nvSpPr>
              <p:cNvPr id="6" name="TextBox 5">
                <a:extLst>
                  <a:ext uri="{FF2B5EF4-FFF2-40B4-BE49-F238E27FC236}">
                    <a16:creationId xmlns:a16="http://schemas.microsoft.com/office/drawing/2014/main" id="{934D3A4C-6BC5-434B-BD98-37B665C8FBBC}"/>
                  </a:ext>
                </a:extLst>
              </p:cNvPr>
              <p:cNvSpPr txBox="1">
                <a:spLocks noRot="1" noChangeAspect="1" noMove="1" noResize="1" noEditPoints="1" noAdjustHandles="1" noChangeArrowheads="1" noChangeShapeType="1" noTextEdit="1"/>
              </p:cNvSpPr>
              <p:nvPr/>
            </p:nvSpPr>
            <p:spPr>
              <a:xfrm>
                <a:off x="0" y="1382670"/>
                <a:ext cx="10630361" cy="998735"/>
              </a:xfrm>
              <a:prstGeom prst="rect">
                <a:avLst/>
              </a:prstGeom>
              <a:blipFill>
                <a:blip r:embed="rId5"/>
                <a:stretch>
                  <a:fillRect t="-6098" b="-16463"/>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008EB41A-EF1F-4A90-9B13-CA6FE0436990}"/>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
        <p:nvSpPr>
          <p:cNvPr id="12" name="Rectangle: Rounded Corners 11">
            <a:extLst>
              <a:ext uri="{FF2B5EF4-FFF2-40B4-BE49-F238E27FC236}">
                <a16:creationId xmlns:a16="http://schemas.microsoft.com/office/drawing/2014/main" id="{53806AF1-C813-4F21-B3C4-FA492BD4273F}"/>
              </a:ext>
            </a:extLst>
          </p:cNvPr>
          <p:cNvSpPr/>
          <p:nvPr/>
        </p:nvSpPr>
        <p:spPr>
          <a:xfrm>
            <a:off x="602117" y="3080221"/>
            <a:ext cx="1828800" cy="91440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bg1"/>
                </a:solidFill>
                <a:latin typeface="+mj-lt"/>
              </a:rPr>
              <a:t>Yes</a:t>
            </a:r>
          </a:p>
        </p:txBody>
      </p:sp>
      <p:sp>
        <p:nvSpPr>
          <p:cNvPr id="13" name="Rectangle: Rounded Corners 12">
            <a:extLst>
              <a:ext uri="{FF2B5EF4-FFF2-40B4-BE49-F238E27FC236}">
                <a16:creationId xmlns:a16="http://schemas.microsoft.com/office/drawing/2014/main" id="{74D2D34C-1AD9-440E-BD7A-8E17350700A5}"/>
              </a:ext>
            </a:extLst>
          </p:cNvPr>
          <p:cNvSpPr/>
          <p:nvPr/>
        </p:nvSpPr>
        <p:spPr>
          <a:xfrm>
            <a:off x="602117" y="4476913"/>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tx1">
                    <a:lumMod val="65000"/>
                    <a:lumOff val="35000"/>
                  </a:schemeClr>
                </a:solidFill>
                <a:latin typeface="+mj-lt"/>
              </a:rPr>
              <a:t>No</a:t>
            </a:r>
          </a:p>
        </p:txBody>
      </p:sp>
      <p:sp>
        <p:nvSpPr>
          <p:cNvPr id="10" name="TextBox 9">
            <a:extLst>
              <a:ext uri="{FF2B5EF4-FFF2-40B4-BE49-F238E27FC236}">
                <a16:creationId xmlns:a16="http://schemas.microsoft.com/office/drawing/2014/main" id="{055E2E1A-A693-4C1A-B05F-18531E7CD3DA}"/>
              </a:ext>
            </a:extLst>
          </p:cNvPr>
          <p:cNvSpPr txBox="1"/>
          <p:nvPr/>
        </p:nvSpPr>
        <p:spPr>
          <a:xfrm>
            <a:off x="6696634" y="3275112"/>
            <a:ext cx="2447365" cy="307777"/>
          </a:xfrm>
          <a:prstGeom prst="rect">
            <a:avLst/>
          </a:prstGeom>
          <a:noFill/>
        </p:spPr>
        <p:txBody>
          <a:bodyPr wrap="square">
            <a:spAutoFit/>
          </a:bodyPr>
          <a:lstStyle/>
          <a:p>
            <a:r>
              <a:rPr lang="en-GB"/>
              <a:t> </a:t>
            </a:r>
          </a:p>
        </p:txBody>
      </p:sp>
      <p:grpSp>
        <p:nvGrpSpPr>
          <p:cNvPr id="15" name="Group 14">
            <a:extLst>
              <a:ext uri="{FF2B5EF4-FFF2-40B4-BE49-F238E27FC236}">
                <a16:creationId xmlns:a16="http://schemas.microsoft.com/office/drawing/2014/main" id="{CC0D781A-452E-4465-ABD5-FD50A2753297}"/>
              </a:ext>
            </a:extLst>
          </p:cNvPr>
          <p:cNvGrpSpPr/>
          <p:nvPr/>
        </p:nvGrpSpPr>
        <p:grpSpPr>
          <a:xfrm>
            <a:off x="4986670" y="2806995"/>
            <a:ext cx="5976288" cy="3047265"/>
            <a:chOff x="2986958" y="2683683"/>
            <a:chExt cx="5976288" cy="3047265"/>
          </a:xfrm>
        </p:grpSpPr>
        <p:cxnSp>
          <p:nvCxnSpPr>
            <p:cNvPr id="16" name="Straight Connector 15">
              <a:extLst>
                <a:ext uri="{FF2B5EF4-FFF2-40B4-BE49-F238E27FC236}">
                  <a16:creationId xmlns:a16="http://schemas.microsoft.com/office/drawing/2014/main" id="{81CA2CEA-29E4-4C38-8687-D1FF085D443A}"/>
                </a:ext>
              </a:extLst>
            </p:cNvPr>
            <p:cNvCxnSpPr>
              <a:cxnSpLocks/>
            </p:cNvCxnSpPr>
            <p:nvPr/>
          </p:nvCxnSpPr>
          <p:spPr>
            <a:xfrm>
              <a:off x="2986958" y="2683683"/>
              <a:ext cx="1787061" cy="30472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8DE89D2-3EB1-479E-A9D4-AD2832E616EF}"/>
                </a:ext>
              </a:extLst>
            </p:cNvPr>
            <p:cNvCxnSpPr/>
            <p:nvPr/>
          </p:nvCxnSpPr>
          <p:spPr>
            <a:xfrm>
              <a:off x="4763386" y="5730948"/>
              <a:ext cx="419986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8" name="Picture 17" descr="See the source image">
            <a:extLst>
              <a:ext uri="{FF2B5EF4-FFF2-40B4-BE49-F238E27FC236}">
                <a16:creationId xmlns:a16="http://schemas.microsoft.com/office/drawing/2014/main" id="{6670E8A4-303C-435D-BBC9-36B63D0DD71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9308" y="3228152"/>
            <a:ext cx="5607579" cy="2790825"/>
          </a:xfrm>
          <a:prstGeom prst="rect">
            <a:avLst/>
          </a:prstGeom>
          <a:noFill/>
          <a:ln>
            <a:noFill/>
          </a:ln>
        </p:spPr>
      </p:pic>
      <p:cxnSp>
        <p:nvCxnSpPr>
          <p:cNvPr id="19" name="Straight Connector 18">
            <a:extLst>
              <a:ext uri="{FF2B5EF4-FFF2-40B4-BE49-F238E27FC236}">
                <a16:creationId xmlns:a16="http://schemas.microsoft.com/office/drawing/2014/main" id="{E4898D36-40F2-4EF2-810E-3FC24FF4C627}"/>
              </a:ext>
            </a:extLst>
          </p:cNvPr>
          <p:cNvCxnSpPr>
            <a:cxnSpLocks/>
          </p:cNvCxnSpPr>
          <p:nvPr/>
        </p:nvCxnSpPr>
        <p:spPr>
          <a:xfrm flipH="1">
            <a:off x="6799131" y="3136426"/>
            <a:ext cx="1638578" cy="270614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7E85A6F-318C-4008-9679-DA82690FEDF4}"/>
              </a:ext>
            </a:extLst>
          </p:cNvPr>
          <p:cNvSpPr txBox="1"/>
          <p:nvPr/>
        </p:nvSpPr>
        <p:spPr>
          <a:xfrm>
            <a:off x="4619770" y="2283237"/>
            <a:ext cx="733799" cy="646331"/>
          </a:xfrm>
          <a:prstGeom prst="rect">
            <a:avLst/>
          </a:prstGeom>
          <a:noFill/>
        </p:spPr>
        <p:txBody>
          <a:bodyPr wrap="square" rtlCol="0">
            <a:spAutoFit/>
          </a:bodyPr>
          <a:lstStyle/>
          <a:p>
            <a:r>
              <a:rPr lang="en-US" sz="3600" dirty="0">
                <a:solidFill>
                  <a:srgbClr val="C00000"/>
                </a:solidFill>
                <a:latin typeface="+mj-lt"/>
              </a:rPr>
              <a:t>y</a:t>
            </a:r>
          </a:p>
        </p:txBody>
      </p:sp>
      <p:sp>
        <p:nvSpPr>
          <p:cNvPr id="21" name="TextBox 20">
            <a:extLst>
              <a:ext uri="{FF2B5EF4-FFF2-40B4-BE49-F238E27FC236}">
                <a16:creationId xmlns:a16="http://schemas.microsoft.com/office/drawing/2014/main" id="{E4A1BAB7-2E07-4B69-B195-05D42E3BACFC}"/>
              </a:ext>
            </a:extLst>
          </p:cNvPr>
          <p:cNvSpPr txBox="1"/>
          <p:nvPr/>
        </p:nvSpPr>
        <p:spPr>
          <a:xfrm>
            <a:off x="10962958" y="5391313"/>
            <a:ext cx="733799" cy="646331"/>
          </a:xfrm>
          <a:prstGeom prst="rect">
            <a:avLst/>
          </a:prstGeom>
          <a:noFill/>
        </p:spPr>
        <p:txBody>
          <a:bodyPr wrap="square" rtlCol="0">
            <a:spAutoFit/>
          </a:bodyPr>
          <a:lstStyle/>
          <a:p>
            <a:r>
              <a:rPr lang="en-US" sz="3600" dirty="0">
                <a:solidFill>
                  <a:srgbClr val="C00000"/>
                </a:solidFill>
                <a:latin typeface="+mj-lt"/>
              </a:rPr>
              <a:t>c</a:t>
            </a:r>
          </a:p>
        </p:txBody>
      </p:sp>
      <p:sp>
        <p:nvSpPr>
          <p:cNvPr id="22" name="TextBox 21">
            <a:extLst>
              <a:ext uri="{FF2B5EF4-FFF2-40B4-BE49-F238E27FC236}">
                <a16:creationId xmlns:a16="http://schemas.microsoft.com/office/drawing/2014/main" id="{C543BB7D-7516-4322-BB39-AB8A2FEC299F}"/>
              </a:ext>
            </a:extLst>
          </p:cNvPr>
          <p:cNvSpPr txBox="1"/>
          <p:nvPr/>
        </p:nvSpPr>
        <p:spPr>
          <a:xfrm>
            <a:off x="6528014" y="5776216"/>
            <a:ext cx="733799" cy="646331"/>
          </a:xfrm>
          <a:prstGeom prst="rect">
            <a:avLst/>
          </a:prstGeom>
          <a:noFill/>
        </p:spPr>
        <p:txBody>
          <a:bodyPr wrap="square" rtlCol="0">
            <a:spAutoFit/>
          </a:bodyPr>
          <a:lstStyle/>
          <a:p>
            <a:r>
              <a:rPr lang="en-US" sz="3600" dirty="0">
                <a:solidFill>
                  <a:srgbClr val="C00000"/>
                </a:solidFill>
                <a:latin typeface="+mj-lt"/>
              </a:rPr>
              <a:t>O</a:t>
            </a:r>
          </a:p>
        </p:txBody>
      </p:sp>
    </p:spTree>
    <p:custDataLst>
      <p:tags r:id="rId1"/>
    </p:custDataLst>
    <p:extLst>
      <p:ext uri="{BB962C8B-B14F-4D97-AF65-F5344CB8AC3E}">
        <p14:creationId xmlns:p14="http://schemas.microsoft.com/office/powerpoint/2010/main" val="4291198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pic>
        <p:nvPicPr>
          <p:cNvPr id="11" name="Picture 10">
            <a:extLst>
              <a:ext uri="{FF2B5EF4-FFF2-40B4-BE49-F238E27FC236}">
                <a16:creationId xmlns:a16="http://schemas.microsoft.com/office/drawing/2014/main" id="{841C384A-ED47-4B28-80ED-EDEE0B69FF90}"/>
              </a:ext>
            </a:extLst>
          </p:cNvPr>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618181" y="1205150"/>
            <a:ext cx="6564862" cy="5080549"/>
          </a:xfrm>
          <a:prstGeom prst="rect">
            <a:avLst/>
          </a:prstGeom>
          <a:noFill/>
          <a:ln>
            <a:noFill/>
          </a:ln>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960CB40-DF44-49C1-B1C7-5C159F7248B7}"/>
                  </a:ext>
                </a:extLst>
              </p:cNvPr>
              <p:cNvSpPr txBox="1"/>
              <p:nvPr/>
            </p:nvSpPr>
            <p:spPr>
              <a:xfrm>
                <a:off x="8957" y="5427986"/>
                <a:ext cx="7011348"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 2</a:t>
                </a:r>
              </a:p>
            </p:txBody>
          </p:sp>
        </mc:Choice>
        <mc:Fallback xmlns="">
          <p:sp>
            <p:nvSpPr>
              <p:cNvPr id="12" name="TextBox 11">
                <a:extLst>
                  <a:ext uri="{FF2B5EF4-FFF2-40B4-BE49-F238E27FC236}">
                    <a16:creationId xmlns:a16="http://schemas.microsoft.com/office/drawing/2014/main" id="{5960CB40-DF44-49C1-B1C7-5C159F7248B7}"/>
                  </a:ext>
                </a:extLst>
              </p:cNvPr>
              <p:cNvSpPr txBox="1">
                <a:spLocks noRot="1" noChangeAspect="1" noMove="1" noResize="1" noEditPoints="1" noAdjustHandles="1" noChangeArrowheads="1" noChangeShapeType="1" noTextEdit="1"/>
              </p:cNvSpPr>
              <p:nvPr/>
            </p:nvSpPr>
            <p:spPr>
              <a:xfrm>
                <a:off x="8957" y="5427986"/>
                <a:ext cx="7011348" cy="601575"/>
              </a:xfrm>
              <a:prstGeom prst="rect">
                <a:avLst/>
              </a:prstGeom>
              <a:blipFill>
                <a:blip r:embed="rId5"/>
                <a:stretch>
                  <a:fillRect t="-12121" b="-32323"/>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A509DC4E-3A08-457C-AB3A-DFB815C38594}"/>
              </a:ext>
            </a:extLst>
          </p:cNvPr>
          <p:cNvSpPr txBox="1"/>
          <p:nvPr/>
        </p:nvSpPr>
        <p:spPr>
          <a:xfrm>
            <a:off x="8957" y="1772037"/>
            <a:ext cx="7011348" cy="590611"/>
          </a:xfrm>
          <a:prstGeom prst="rect">
            <a:avLst/>
          </a:prstGeom>
          <a:noFill/>
        </p:spPr>
        <p:txBody>
          <a:bodyPr wrap="square">
            <a:spAutoFit/>
          </a:bodyPr>
          <a:lstStyle/>
          <a:p>
            <a:pPr marL="514350" marR="0">
              <a:lnSpc>
                <a:spcPct val="107000"/>
              </a:lnSpc>
              <a:spcBef>
                <a:spcPts val="0"/>
              </a:spcBef>
              <a:spcAft>
                <a:spcPts val="800"/>
              </a:spcAft>
            </a:pPr>
            <a:r>
              <a:rPr lang="en-US" sz="3200" dirty="0">
                <a:solidFill>
                  <a:schemeClr val="tx1">
                    <a:lumMod val="65000"/>
                    <a:lumOff val="35000"/>
                  </a:schemeClr>
                </a:solidFill>
                <a:latin typeface="+mj-lt"/>
              </a:rPr>
              <a:t>[CD) is the bisector of </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E21C9F5-689D-4808-A570-74A28660CD78}"/>
                  </a:ext>
                </a:extLst>
              </p:cNvPr>
              <p:cNvSpPr txBox="1"/>
              <p:nvPr/>
            </p:nvSpPr>
            <p:spPr>
              <a:xfrm>
                <a:off x="8957" y="3575410"/>
                <a:ext cx="4526919"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a:t>
                </a:r>
              </a:p>
            </p:txBody>
          </p:sp>
        </mc:Choice>
        <mc:Fallback xmlns="">
          <p:sp>
            <p:nvSpPr>
              <p:cNvPr id="15" name="TextBox 14">
                <a:extLst>
                  <a:ext uri="{FF2B5EF4-FFF2-40B4-BE49-F238E27FC236}">
                    <a16:creationId xmlns:a16="http://schemas.microsoft.com/office/drawing/2014/main" id="{CE21C9F5-689D-4808-A570-74A28660CD78}"/>
                  </a:ext>
                </a:extLst>
              </p:cNvPr>
              <p:cNvSpPr txBox="1">
                <a:spLocks noRot="1" noChangeAspect="1" noMove="1" noResize="1" noEditPoints="1" noAdjustHandles="1" noChangeArrowheads="1" noChangeShapeType="1" noTextEdit="1"/>
              </p:cNvSpPr>
              <p:nvPr/>
            </p:nvSpPr>
            <p:spPr>
              <a:xfrm>
                <a:off x="8957" y="3575410"/>
                <a:ext cx="4526919" cy="601575"/>
              </a:xfrm>
              <a:prstGeom prst="rect">
                <a:avLst/>
              </a:prstGeom>
              <a:blipFill>
                <a:blip r:embed="rId6"/>
                <a:stretch>
                  <a:fillRect t="-10204" b="-336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Rounded Corners 15">
                <a:extLst>
                  <a:ext uri="{FF2B5EF4-FFF2-40B4-BE49-F238E27FC236}">
                    <a16:creationId xmlns:a16="http://schemas.microsoft.com/office/drawing/2014/main" id="{C4ADD55A-CEFD-4ACE-A086-0661BB88FBB5}"/>
                  </a:ext>
                </a:extLst>
              </p:cNvPr>
              <p:cNvSpPr/>
              <p:nvPr/>
            </p:nvSpPr>
            <p:spPr>
              <a:xfrm>
                <a:off x="5252290" y="1701582"/>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xmlns="">
          <p:sp>
            <p:nvSpPr>
              <p:cNvPr id="16" name="Rectangle: Rounded Corners 15">
                <a:extLst>
                  <a:ext uri="{FF2B5EF4-FFF2-40B4-BE49-F238E27FC236}">
                    <a16:creationId xmlns:a16="http://schemas.microsoft.com/office/drawing/2014/main" id="{C4ADD55A-CEFD-4ACE-A086-0661BB88FBB5}"/>
                  </a:ext>
                </a:extLst>
              </p:cNvPr>
              <p:cNvSpPr>
                <a:spLocks noRot="1" noChangeAspect="1" noMove="1" noResize="1" noEditPoints="1" noAdjustHandles="1" noChangeArrowheads="1" noChangeShapeType="1" noTextEdit="1"/>
              </p:cNvSpPr>
              <p:nvPr/>
            </p:nvSpPr>
            <p:spPr>
              <a:xfrm>
                <a:off x="5252290" y="1701582"/>
                <a:ext cx="1828800" cy="731520"/>
              </a:xfrm>
              <a:prstGeom prst="roundRect">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776E911C-41F2-4023-8796-3F48BEE1493C}"/>
                  </a:ext>
                </a:extLst>
              </p:cNvPr>
              <p:cNvSpPr/>
              <p:nvPr/>
            </p:nvSpPr>
            <p:spPr>
              <a:xfrm>
                <a:off x="2002003" y="3509495"/>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xmlns="">
          <p:sp>
            <p:nvSpPr>
              <p:cNvPr id="17" name="Rectangle: Rounded Corners 16">
                <a:extLst>
                  <a:ext uri="{FF2B5EF4-FFF2-40B4-BE49-F238E27FC236}">
                    <a16:creationId xmlns:a16="http://schemas.microsoft.com/office/drawing/2014/main" id="{776E911C-41F2-4023-8796-3F48BEE1493C}"/>
                  </a:ext>
                </a:extLst>
              </p:cNvPr>
              <p:cNvSpPr>
                <a:spLocks noRot="1" noChangeAspect="1" noMove="1" noResize="1" noEditPoints="1" noAdjustHandles="1" noChangeArrowheads="1" noChangeShapeType="1" noTextEdit="1"/>
              </p:cNvSpPr>
              <p:nvPr/>
            </p:nvSpPr>
            <p:spPr>
              <a:xfrm>
                <a:off x="2002003" y="3509495"/>
                <a:ext cx="1828800" cy="731520"/>
              </a:xfrm>
              <a:prstGeom prst="roundRect">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5AF787DE-C5C4-4AC9-BF8B-5377889E7854}"/>
                  </a:ext>
                </a:extLst>
              </p:cNvPr>
              <p:cNvSpPr/>
              <p:nvPr/>
            </p:nvSpPr>
            <p:spPr>
              <a:xfrm>
                <a:off x="2002003" y="5363013"/>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xmlns="">
          <p:sp>
            <p:nvSpPr>
              <p:cNvPr id="18" name="Rectangle: Rounded Corners 17">
                <a:extLst>
                  <a:ext uri="{FF2B5EF4-FFF2-40B4-BE49-F238E27FC236}">
                    <a16:creationId xmlns:a16="http://schemas.microsoft.com/office/drawing/2014/main" id="{5AF787DE-C5C4-4AC9-BF8B-5377889E7854}"/>
                  </a:ext>
                </a:extLst>
              </p:cNvPr>
              <p:cNvSpPr>
                <a:spLocks noRot="1" noChangeAspect="1" noMove="1" noResize="1" noEditPoints="1" noAdjustHandles="1" noChangeArrowheads="1" noChangeShapeType="1" noTextEdit="1"/>
              </p:cNvSpPr>
              <p:nvPr/>
            </p:nvSpPr>
            <p:spPr>
              <a:xfrm>
                <a:off x="2002003" y="5363013"/>
                <a:ext cx="1828800" cy="731520"/>
              </a:xfrm>
              <a:prstGeom prst="roundRect">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p:sp>
        <p:nvSpPr>
          <p:cNvPr id="19" name="Google Shape;222;p10">
            <a:extLst>
              <a:ext uri="{FF2B5EF4-FFF2-40B4-BE49-F238E27FC236}">
                <a16:creationId xmlns:a16="http://schemas.microsoft.com/office/drawing/2014/main" id="{58E4459E-FC59-4213-9B59-E7A00B118D8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b="1" dirty="0">
              <a:solidFill>
                <a:schemeClr val="bg1"/>
              </a:solidFill>
              <a:latin typeface="Comic Sans MS"/>
              <a:sym typeface="Comic Sans MS"/>
            </a:endParaRPr>
          </a:p>
        </p:txBody>
      </p:sp>
    </p:spTree>
    <p:custDataLst>
      <p:tags r:id="rId1"/>
    </p:custDataLst>
    <p:extLst>
      <p:ext uri="{BB962C8B-B14F-4D97-AF65-F5344CB8AC3E}">
        <p14:creationId xmlns:p14="http://schemas.microsoft.com/office/powerpoint/2010/main" val="764715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0081FF80-6E59-4360-8EED-D1D941D8B432}"/>
              </a:ext>
            </a:extLst>
          </p:cNvPr>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618181" y="1205150"/>
            <a:ext cx="6564862" cy="5080549"/>
          </a:xfrm>
          <a:prstGeom prst="rect">
            <a:avLst/>
          </a:prstGeom>
          <a:noFill/>
          <a:ln>
            <a:noFill/>
          </a:ln>
        </p:spPr>
      </p:pic>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mc:AlternateContent xmlns:mc="http://schemas.openxmlformats.org/markup-compatibility/2006">
        <mc:Choice xmlns:a14="http://schemas.microsoft.com/office/drawing/2010/main" Requires="a14">
          <p:sp>
            <p:nvSpPr>
              <p:cNvPr id="3" name="Rectangle: Rounded Corners 2">
                <a:extLst>
                  <a:ext uri="{FF2B5EF4-FFF2-40B4-BE49-F238E27FC236}">
                    <a16:creationId xmlns:a16="http://schemas.microsoft.com/office/drawing/2014/main" id="{C224A61F-E52C-EB75-2C81-613CEB78EC27}"/>
                  </a:ext>
                </a:extLst>
              </p:cNvPr>
              <p:cNvSpPr/>
              <p:nvPr/>
            </p:nvSpPr>
            <p:spPr>
              <a:xfrm>
                <a:off x="5252290" y="1701582"/>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p:sp>
            <p:nvSpPr>
              <p:cNvPr id="3" name="Rectangle: Rounded Corners 2">
                <a:extLst>
                  <a:ext uri="{FF2B5EF4-FFF2-40B4-BE49-F238E27FC236}">
                    <a16:creationId xmlns:a16="http://schemas.microsoft.com/office/drawing/2014/main" id="{C224A61F-E52C-EB75-2C81-613CEB78EC27}"/>
                  </a:ext>
                </a:extLst>
              </p:cNvPr>
              <p:cNvSpPr>
                <a:spLocks noRot="1" noChangeAspect="1" noMove="1" noResize="1" noEditPoints="1" noAdjustHandles="1" noChangeArrowheads="1" noChangeShapeType="1" noTextEdit="1"/>
              </p:cNvSpPr>
              <p:nvPr/>
            </p:nvSpPr>
            <p:spPr>
              <a:xfrm>
                <a:off x="5252290" y="1701582"/>
                <a:ext cx="1828800" cy="731520"/>
              </a:xfrm>
              <a:prstGeom prst="roundRect">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Rectangle: Rounded Corners 3">
                <a:extLst>
                  <a:ext uri="{FF2B5EF4-FFF2-40B4-BE49-F238E27FC236}">
                    <a16:creationId xmlns:a16="http://schemas.microsoft.com/office/drawing/2014/main" id="{34D3B827-5407-257D-4BAD-9236C236B6D5}"/>
                  </a:ext>
                </a:extLst>
              </p:cNvPr>
              <p:cNvSpPr/>
              <p:nvPr/>
            </p:nvSpPr>
            <p:spPr>
              <a:xfrm>
                <a:off x="2002003" y="3509495"/>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p:sp>
            <p:nvSpPr>
              <p:cNvPr id="4" name="Rectangle: Rounded Corners 3">
                <a:extLst>
                  <a:ext uri="{FF2B5EF4-FFF2-40B4-BE49-F238E27FC236}">
                    <a16:creationId xmlns:a16="http://schemas.microsoft.com/office/drawing/2014/main" id="{34D3B827-5407-257D-4BAD-9236C236B6D5}"/>
                  </a:ext>
                </a:extLst>
              </p:cNvPr>
              <p:cNvSpPr>
                <a:spLocks noRot="1" noChangeAspect="1" noMove="1" noResize="1" noEditPoints="1" noAdjustHandles="1" noChangeArrowheads="1" noChangeShapeType="1" noTextEdit="1"/>
              </p:cNvSpPr>
              <p:nvPr/>
            </p:nvSpPr>
            <p:spPr>
              <a:xfrm>
                <a:off x="2002003" y="3509495"/>
                <a:ext cx="1828800" cy="731520"/>
              </a:xfrm>
              <a:prstGeom prst="roundRect">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Rounded Corners 4">
                <a:extLst>
                  <a:ext uri="{FF2B5EF4-FFF2-40B4-BE49-F238E27FC236}">
                    <a16:creationId xmlns:a16="http://schemas.microsoft.com/office/drawing/2014/main" id="{3BDD5110-95CF-A001-C2A9-47331A56418F}"/>
                  </a:ext>
                </a:extLst>
              </p:cNvPr>
              <p:cNvSpPr/>
              <p:nvPr/>
            </p:nvSpPr>
            <p:spPr>
              <a:xfrm>
                <a:off x="2002003" y="5363013"/>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latin typeface="+mj-lt"/>
                  </a:rPr>
                  <a:t> </a:t>
                </a:r>
                <a14:m>
                  <m:oMath xmlns:m="http://schemas.openxmlformats.org/officeDocument/2006/math">
                    <m:acc>
                      <m:accPr>
                        <m:chr m:val="̂"/>
                        <m:ctrlPr>
                          <a:rPr lang="en-US" sz="3200" b="1" i="1">
                            <a:latin typeface="Cambria Math" panose="02040503050406030204" pitchFamily="18" charset="0"/>
                          </a:rPr>
                        </m:ctrlPr>
                      </m:accPr>
                      <m:e>
                        <m:r>
                          <a:rPr lang="en-US" sz="3200" b="1" i="1">
                            <a:latin typeface="Cambria Math" panose="02040503050406030204" pitchFamily="18" charset="0"/>
                          </a:rPr>
                          <m:t>……</m:t>
                        </m:r>
                        <m:r>
                          <a:rPr lang="en-US" sz="3200" b="1" i="1" smtClean="0">
                            <a:latin typeface="Cambria Math" panose="02040503050406030204" pitchFamily="18" charset="0"/>
                          </a:rPr>
                          <m:t>…</m:t>
                        </m:r>
                      </m:e>
                    </m:acc>
                  </m:oMath>
                </a14:m>
                <a:endParaRPr lang="en-US" sz="3200" dirty="0">
                  <a:latin typeface="+mj-lt"/>
                </a:endParaRPr>
              </a:p>
            </p:txBody>
          </p:sp>
        </mc:Choice>
        <mc:Fallback>
          <p:sp>
            <p:nvSpPr>
              <p:cNvPr id="5" name="Rectangle: Rounded Corners 4">
                <a:extLst>
                  <a:ext uri="{FF2B5EF4-FFF2-40B4-BE49-F238E27FC236}">
                    <a16:creationId xmlns:a16="http://schemas.microsoft.com/office/drawing/2014/main" id="{3BDD5110-95CF-A001-C2A9-47331A56418F}"/>
                  </a:ext>
                </a:extLst>
              </p:cNvPr>
              <p:cNvSpPr>
                <a:spLocks noRot="1" noChangeAspect="1" noMove="1" noResize="1" noEditPoints="1" noAdjustHandles="1" noChangeArrowheads="1" noChangeShapeType="1" noTextEdit="1"/>
              </p:cNvSpPr>
              <p:nvPr/>
            </p:nvSpPr>
            <p:spPr>
              <a:xfrm>
                <a:off x="2002003" y="5363013"/>
                <a:ext cx="1828800" cy="731520"/>
              </a:xfrm>
              <a:prstGeom prst="roundRect">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p:sp>
        <p:nvSpPr>
          <p:cNvPr id="19" name="TextBox 18">
            <a:extLst>
              <a:ext uri="{FF2B5EF4-FFF2-40B4-BE49-F238E27FC236}">
                <a16:creationId xmlns:a16="http://schemas.microsoft.com/office/drawing/2014/main" id="{BDC9F555-4018-489A-B62C-5D390445A9D4}"/>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20" name="TextBox 19">
            <a:extLst>
              <a:ext uri="{FF2B5EF4-FFF2-40B4-BE49-F238E27FC236}">
                <a16:creationId xmlns:a16="http://schemas.microsoft.com/office/drawing/2014/main" id="{B41161D6-2E5A-48F9-BF82-406F90BA6EE8}"/>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23" name="TextBox 22">
            <a:extLst>
              <a:ext uri="{FF2B5EF4-FFF2-40B4-BE49-F238E27FC236}">
                <a16:creationId xmlns:a16="http://schemas.microsoft.com/office/drawing/2014/main" id="{AAF8FD45-6657-4B6A-8E73-A6A4B493BB90}"/>
              </a:ext>
            </a:extLst>
          </p:cNvPr>
          <p:cNvSpPr txBox="1"/>
          <p:nvPr/>
        </p:nvSpPr>
        <p:spPr>
          <a:xfrm>
            <a:off x="8963" y="1773716"/>
            <a:ext cx="7011348" cy="590611"/>
          </a:xfrm>
          <a:prstGeom prst="rect">
            <a:avLst/>
          </a:prstGeom>
          <a:noFill/>
        </p:spPr>
        <p:txBody>
          <a:bodyPr wrap="square">
            <a:spAutoFit/>
          </a:bodyPr>
          <a:lstStyle/>
          <a:p>
            <a:pPr marL="514350" marR="0">
              <a:lnSpc>
                <a:spcPct val="107000"/>
              </a:lnSpc>
              <a:spcBef>
                <a:spcPts val="0"/>
              </a:spcBef>
              <a:spcAft>
                <a:spcPts val="800"/>
              </a:spcAft>
            </a:pPr>
            <a:r>
              <a:rPr lang="en-US" sz="3200" dirty="0">
                <a:solidFill>
                  <a:schemeClr val="tx1">
                    <a:lumMod val="65000"/>
                    <a:lumOff val="35000"/>
                  </a:schemeClr>
                </a:solidFill>
                <a:latin typeface="+mj-lt"/>
              </a:rPr>
              <a:t>[CD) is the bisector of </a:t>
            </a:r>
          </a:p>
        </p:txBody>
      </p:sp>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8B5E5108-4A7A-4269-B7D0-3BD5277841E0}"/>
                  </a:ext>
                </a:extLst>
              </p:cNvPr>
              <p:cNvSpPr/>
              <p:nvPr/>
            </p:nvSpPr>
            <p:spPr>
              <a:xfrm>
                <a:off x="5252296" y="1703261"/>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i="1" smtClean="0">
                            <a:solidFill>
                              <a:schemeClr val="bg1"/>
                            </a:solidFill>
                            <a:latin typeface="Cambria Math" panose="02040503050406030204" pitchFamily="18" charset="0"/>
                          </a:rPr>
                          <m:t>𝑩𝑪𝑨</m:t>
                        </m:r>
                      </m:e>
                    </m:acc>
                  </m:oMath>
                </a14:m>
                <a:endParaRPr lang="en-US" sz="3200" dirty="0">
                  <a:solidFill>
                    <a:schemeClr val="bg1"/>
                  </a:solidFill>
                  <a:latin typeface="+mj-lt"/>
                </a:endParaRPr>
              </a:p>
            </p:txBody>
          </p:sp>
        </mc:Choice>
        <mc:Fallback xmlns="">
          <p:sp>
            <p:nvSpPr>
              <p:cNvPr id="25" name="Rectangle: Rounded Corners 24">
                <a:extLst>
                  <a:ext uri="{FF2B5EF4-FFF2-40B4-BE49-F238E27FC236}">
                    <a16:creationId xmlns:a16="http://schemas.microsoft.com/office/drawing/2014/main" id="{8B5E5108-4A7A-4269-B7D0-3BD5277841E0}"/>
                  </a:ext>
                </a:extLst>
              </p:cNvPr>
              <p:cNvSpPr>
                <a:spLocks noRot="1" noChangeAspect="1" noMove="1" noResize="1" noEditPoints="1" noAdjustHandles="1" noChangeArrowheads="1" noChangeShapeType="1" noTextEdit="1"/>
              </p:cNvSpPr>
              <p:nvPr/>
            </p:nvSpPr>
            <p:spPr>
              <a:xfrm>
                <a:off x="5252296" y="1703261"/>
                <a:ext cx="1828800" cy="731520"/>
              </a:xfrm>
              <a:prstGeom prst="roundRect">
                <a:avLst/>
              </a:prstGeom>
              <a:blipFill>
                <a:blip r:embed="rId8"/>
                <a:stretch>
                  <a:fillRect/>
                </a:stretch>
              </a:blipFill>
              <a:ln w="1270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Rectangle: Rounded Corners 25">
                <a:extLst>
                  <a:ext uri="{FF2B5EF4-FFF2-40B4-BE49-F238E27FC236}">
                    <a16:creationId xmlns:a16="http://schemas.microsoft.com/office/drawing/2014/main" id="{BFC06D87-4F69-410F-94F1-937E3FBDDB10}"/>
                  </a:ext>
                </a:extLst>
              </p:cNvPr>
              <p:cNvSpPr/>
              <p:nvPr/>
            </p:nvSpPr>
            <p:spPr>
              <a:xfrm>
                <a:off x="2002009" y="3510753"/>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i="1" smtClean="0">
                            <a:solidFill>
                              <a:schemeClr val="bg1"/>
                            </a:solidFill>
                            <a:latin typeface="Cambria Math" panose="02040503050406030204" pitchFamily="18" charset="0"/>
                          </a:rPr>
                          <m:t>𝑫𝑪𝑨</m:t>
                        </m:r>
                      </m:e>
                    </m:acc>
                  </m:oMath>
                </a14:m>
                <a:endParaRPr lang="en-US" sz="3200" dirty="0">
                  <a:solidFill>
                    <a:schemeClr val="bg1"/>
                  </a:solidFill>
                  <a:latin typeface="+mj-lt"/>
                </a:endParaRPr>
              </a:p>
            </p:txBody>
          </p:sp>
        </mc:Choice>
        <mc:Fallback>
          <p:sp>
            <p:nvSpPr>
              <p:cNvPr id="26" name="Rectangle: Rounded Corners 25">
                <a:extLst>
                  <a:ext uri="{FF2B5EF4-FFF2-40B4-BE49-F238E27FC236}">
                    <a16:creationId xmlns:a16="http://schemas.microsoft.com/office/drawing/2014/main" id="{BFC06D87-4F69-410F-94F1-937E3FBDDB10}"/>
                  </a:ext>
                </a:extLst>
              </p:cNvPr>
              <p:cNvSpPr>
                <a:spLocks noRot="1" noChangeAspect="1" noMove="1" noResize="1" noEditPoints="1" noAdjustHandles="1" noChangeArrowheads="1" noChangeShapeType="1" noTextEdit="1"/>
              </p:cNvSpPr>
              <p:nvPr/>
            </p:nvSpPr>
            <p:spPr>
              <a:xfrm>
                <a:off x="2002009" y="3510753"/>
                <a:ext cx="1828800" cy="731520"/>
              </a:xfrm>
              <a:prstGeom prst="roundRect">
                <a:avLst/>
              </a:prstGeom>
              <a:blipFill>
                <a:blip r:embed="rId9"/>
                <a:stretch>
                  <a:fillRect/>
                </a:stretch>
              </a:blipFill>
              <a:ln w="127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Rounded Corners 26">
                <a:extLst>
                  <a:ext uri="{FF2B5EF4-FFF2-40B4-BE49-F238E27FC236}">
                    <a16:creationId xmlns:a16="http://schemas.microsoft.com/office/drawing/2014/main" id="{5B0BC3F1-A388-4F7F-BCCE-54DC00244EFB}"/>
                  </a:ext>
                </a:extLst>
              </p:cNvPr>
              <p:cNvSpPr/>
              <p:nvPr/>
            </p:nvSpPr>
            <p:spPr>
              <a:xfrm>
                <a:off x="2002009" y="5363013"/>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i="1" smtClean="0">
                            <a:solidFill>
                              <a:schemeClr val="bg1"/>
                            </a:solidFill>
                            <a:latin typeface="Cambria Math" panose="02040503050406030204" pitchFamily="18" charset="0"/>
                          </a:rPr>
                          <m:t>𝑩𝑪𝑨</m:t>
                        </m:r>
                      </m:e>
                    </m:acc>
                  </m:oMath>
                </a14:m>
                <a:endParaRPr lang="en-US" sz="3200" dirty="0">
                  <a:solidFill>
                    <a:schemeClr val="bg1"/>
                  </a:solidFill>
                  <a:latin typeface="+mj-lt"/>
                </a:endParaRPr>
              </a:p>
            </p:txBody>
          </p:sp>
        </mc:Choice>
        <mc:Fallback xmlns="">
          <p:sp>
            <p:nvSpPr>
              <p:cNvPr id="27" name="Rectangle: Rounded Corners 26">
                <a:extLst>
                  <a:ext uri="{FF2B5EF4-FFF2-40B4-BE49-F238E27FC236}">
                    <a16:creationId xmlns:a16="http://schemas.microsoft.com/office/drawing/2014/main" id="{5B0BC3F1-A388-4F7F-BCCE-54DC00244EFB}"/>
                  </a:ext>
                </a:extLst>
              </p:cNvPr>
              <p:cNvSpPr>
                <a:spLocks noRot="1" noChangeAspect="1" noMove="1" noResize="1" noEditPoints="1" noAdjustHandles="1" noChangeArrowheads="1" noChangeShapeType="1" noTextEdit="1"/>
              </p:cNvSpPr>
              <p:nvPr/>
            </p:nvSpPr>
            <p:spPr>
              <a:xfrm>
                <a:off x="2002009" y="5363013"/>
                <a:ext cx="1828800" cy="731520"/>
              </a:xfrm>
              <a:prstGeom prst="roundRect">
                <a:avLst/>
              </a:prstGeom>
              <a:blipFill>
                <a:blip r:embed="rId10"/>
                <a:stretch>
                  <a:fillRect/>
                </a:stretch>
              </a:blipFill>
              <a:ln w="1270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DF88E7A1-FEFA-4749-8B42-94C112E8D603}"/>
                  </a:ext>
                </a:extLst>
              </p:cNvPr>
              <p:cNvSpPr txBox="1"/>
              <p:nvPr/>
            </p:nvSpPr>
            <p:spPr>
              <a:xfrm>
                <a:off x="8958" y="3575410"/>
                <a:ext cx="1993040"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a:t>
                </a:r>
              </a:p>
            </p:txBody>
          </p:sp>
        </mc:Choice>
        <mc:Fallback>
          <p:sp>
            <p:nvSpPr>
              <p:cNvPr id="14" name="TextBox 13">
                <a:extLst>
                  <a:ext uri="{FF2B5EF4-FFF2-40B4-BE49-F238E27FC236}">
                    <a16:creationId xmlns:a16="http://schemas.microsoft.com/office/drawing/2014/main" id="{DF88E7A1-FEFA-4749-8B42-94C112E8D603}"/>
                  </a:ext>
                </a:extLst>
              </p:cNvPr>
              <p:cNvSpPr txBox="1">
                <a:spLocks noRot="1" noChangeAspect="1" noMove="1" noResize="1" noEditPoints="1" noAdjustHandles="1" noChangeArrowheads="1" noChangeShapeType="1" noTextEdit="1"/>
              </p:cNvSpPr>
              <p:nvPr/>
            </p:nvSpPr>
            <p:spPr>
              <a:xfrm>
                <a:off x="8958" y="3575410"/>
                <a:ext cx="1993040" cy="601575"/>
              </a:xfrm>
              <a:prstGeom prst="rect">
                <a:avLst/>
              </a:prstGeom>
              <a:blipFill>
                <a:blip r:embed="rId11"/>
                <a:stretch>
                  <a:fillRect t="-10204" r="-111009" b="-336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AFF0682-DE31-4342-8E73-AB99F6202052}"/>
                  </a:ext>
                </a:extLst>
              </p:cNvPr>
              <p:cNvSpPr txBox="1"/>
              <p:nvPr/>
            </p:nvSpPr>
            <p:spPr>
              <a:xfrm>
                <a:off x="8957" y="5427986"/>
                <a:ext cx="7011348"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 2</a:t>
                </a:r>
              </a:p>
            </p:txBody>
          </p:sp>
        </mc:Choice>
        <mc:Fallback xmlns="">
          <p:sp>
            <p:nvSpPr>
              <p:cNvPr id="16" name="TextBox 15">
                <a:extLst>
                  <a:ext uri="{FF2B5EF4-FFF2-40B4-BE49-F238E27FC236}">
                    <a16:creationId xmlns:a16="http://schemas.microsoft.com/office/drawing/2014/main" id="{AAFF0682-DE31-4342-8E73-AB99F6202052}"/>
                  </a:ext>
                </a:extLst>
              </p:cNvPr>
              <p:cNvSpPr txBox="1">
                <a:spLocks noRot="1" noChangeAspect="1" noMove="1" noResize="1" noEditPoints="1" noAdjustHandles="1" noChangeArrowheads="1" noChangeShapeType="1" noTextEdit="1"/>
              </p:cNvSpPr>
              <p:nvPr/>
            </p:nvSpPr>
            <p:spPr>
              <a:xfrm>
                <a:off x="8957" y="5427986"/>
                <a:ext cx="7011348" cy="601575"/>
              </a:xfrm>
              <a:prstGeom prst="rect">
                <a:avLst/>
              </a:prstGeom>
              <a:blipFill>
                <a:blip r:embed="rId12"/>
                <a:stretch>
                  <a:fillRect t="-12121" b="-3232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07591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510780" y="3063654"/>
            <a:ext cx="10768501" cy="1313501"/>
          </a:xfrm>
          <a:prstGeom prst="rect">
            <a:avLst/>
          </a:prstGeom>
          <a:noFill/>
        </p:spPr>
        <p:txBody>
          <a:bodyPr wrap="square" lIns="91440" tIns="45720" rIns="91440" bIns="45720" anchor="t">
            <a:spAutoFit/>
          </a:bodyPr>
          <a:lstStyle/>
          <a:p>
            <a:pPr algn="just">
              <a:lnSpc>
                <a:spcPct val="150000"/>
              </a:lnSpc>
            </a:pPr>
            <a:r>
              <a:rPr lang="en-US" sz="2800" kern="1200" spc="100" dirty="0">
                <a:solidFill>
                  <a:schemeClr val="tx1">
                    <a:lumMod val="65000"/>
                    <a:lumOff val="35000"/>
                  </a:schemeClr>
                </a:solidFill>
                <a:latin typeface="+mj-lt"/>
                <a:ea typeface="+mj-ea"/>
                <a:cs typeface="+mj-cs"/>
              </a:rPr>
              <a:t>At the end of this session, you will be able to construct the bisector of an angle with a protractor.</a:t>
            </a:r>
            <a:endParaRPr lang="en-GB" sz="2800" kern="1200" spc="100" dirty="0">
              <a:solidFill>
                <a:schemeClr val="tx1">
                  <a:lumMod val="65000"/>
                  <a:lumOff val="35000"/>
                </a:schemeClr>
              </a:solidFill>
              <a:latin typeface="+mj-lt"/>
              <a:ea typeface="+mj-ea"/>
              <a:cs typeface="+mj-cs"/>
            </a:endParaRP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 Learning Objective 2</a:t>
            </a:r>
            <a:endParaRPr lang="en-GB" sz="3200" dirty="0">
              <a:solidFill>
                <a:schemeClr val="bg1"/>
              </a:solidFill>
              <a:sym typeface="Comic Sans MS"/>
            </a:endParaRPr>
          </a:p>
        </p:txBody>
      </p:sp>
      <p:pic>
        <p:nvPicPr>
          <p:cNvPr id="5" name="Picture 4" descr="A picture containing toy, doll&#10;&#10;Description automatically generated">
            <a:extLst>
              <a:ext uri="{FF2B5EF4-FFF2-40B4-BE49-F238E27FC236}">
                <a16:creationId xmlns:a16="http://schemas.microsoft.com/office/drawing/2014/main" id="{D7705113-B23B-43B7-843F-CA5645723B69}"/>
              </a:ext>
            </a:extLst>
          </p:cNvPr>
          <p:cNvPicPr>
            <a:picLocks noChangeAspect="1"/>
          </p:cNvPicPr>
          <p:nvPr/>
        </p:nvPicPr>
        <p:blipFill>
          <a:blip r:embed="rId4"/>
          <a:stretch>
            <a:fillRect/>
          </a:stretch>
        </p:blipFill>
        <p:spPr>
          <a:xfrm>
            <a:off x="11088331" y="-150832"/>
            <a:ext cx="1028396" cy="2059729"/>
          </a:xfrm>
          <a:prstGeom prst="rect">
            <a:avLst/>
          </a:prstGeom>
        </p:spPr>
      </p:pic>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05183EDF-619C-42A1-91C5-386B428B4786}"/>
              </a:ext>
            </a:extLst>
          </p:cNvPr>
          <p:cNvPicPr/>
          <p:nvPr/>
        </p:nvPicPr>
        <p:blipFill>
          <a:blip r:embed="rId4">
            <a:grayscl/>
            <a:extLst>
              <a:ext uri="{28A0092B-C50C-407E-A947-70E740481C1C}">
                <a14:useLocalDpi xmlns:a14="http://schemas.microsoft.com/office/drawing/2010/main" val="0"/>
              </a:ext>
            </a:extLst>
          </a:blip>
          <a:srcRect/>
          <a:stretch>
            <a:fillRect/>
          </a:stretch>
        </p:blipFill>
        <p:spPr bwMode="auto">
          <a:xfrm>
            <a:off x="6489716" y="2023111"/>
            <a:ext cx="5637281" cy="4401778"/>
          </a:xfrm>
          <a:prstGeom prst="rect">
            <a:avLst/>
          </a:prstGeom>
          <a:noFill/>
          <a:ln>
            <a:noFill/>
          </a:ln>
        </p:spPr>
      </p:pic>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mc:AlternateContent xmlns:mc="http://schemas.openxmlformats.org/markup-compatibility/2006" xmlns:a14="http://schemas.microsoft.com/office/drawing/2010/main">
        <mc:Choice Requires="a14">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Use the protractor and find the measure of </a:t>
                </a:r>
                <a14:m>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𝑩𝑪𝑫</m:t>
                        </m:r>
                      </m:e>
                    </m:acc>
                  </m:oMath>
                </a14:m>
                <a:r>
                  <a:rPr lang="en-US" sz="3200" b="1" dirty="0">
                    <a:solidFill>
                      <a:schemeClr val="bg1"/>
                    </a:solidFill>
                    <a:latin typeface="Comic Sans MS"/>
                    <a:sym typeface="Comic Sans MS"/>
                  </a:rPr>
                  <a:t> </a:t>
                </a:r>
                <a:endParaRPr lang="en-GB" sz="3200" b="1" dirty="0">
                  <a:solidFill>
                    <a:schemeClr val="bg1"/>
                  </a:solidFill>
                  <a:latin typeface="Comic Sans MS"/>
                  <a:sym typeface="Comic Sans MS"/>
                </a:endParaRPr>
              </a:p>
            </p:txBody>
          </p:sp>
        </mc:Choice>
        <mc:Fallback xmlns="">
          <p:sp>
            <p:nvSpPr>
              <p:cNvPr id="2" name="Google Shape;222;p10">
                <a:extLst>
                  <a:ext uri="{FF2B5EF4-FFF2-40B4-BE49-F238E27FC236}">
                    <a16:creationId xmlns:a16="http://schemas.microsoft.com/office/drawing/2014/main" id="{EAFE406F-6A07-4199-B8EC-00309B311A8C}"/>
                  </a:ext>
                </a:extLst>
              </p:cNvPr>
              <p:cNvSpPr txBox="1">
                <a:spLocks noRot="1" noChangeAspect="1" noMove="1" noResize="1" noEditPoints="1" noAdjustHandles="1" noChangeArrowheads="1" noChangeShapeType="1" noTextEdit="1"/>
              </p:cNvSpPr>
              <p:nvPr/>
            </p:nvSpPr>
            <p:spPr>
              <a:xfrm>
                <a:off x="0" y="572301"/>
                <a:ext cx="12192000" cy="601343"/>
              </a:xfrm>
              <a:prstGeom prst="rect">
                <a:avLst/>
              </a:prstGeom>
              <a:blipFill>
                <a:blip r:embed="rId5"/>
                <a:stretch>
                  <a:fillRect t="-10101" b="-32323"/>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E21C9F5-689D-4808-A570-74A28660CD78}"/>
                  </a:ext>
                </a:extLst>
              </p:cNvPr>
              <p:cNvSpPr txBox="1"/>
              <p:nvPr/>
            </p:nvSpPr>
            <p:spPr>
              <a:xfrm>
                <a:off x="41860" y="3622313"/>
                <a:ext cx="4526919"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a:t>
                </a:r>
              </a:p>
            </p:txBody>
          </p:sp>
        </mc:Choice>
        <mc:Fallback xmlns="">
          <p:sp>
            <p:nvSpPr>
              <p:cNvPr id="15" name="TextBox 14">
                <a:extLst>
                  <a:ext uri="{FF2B5EF4-FFF2-40B4-BE49-F238E27FC236}">
                    <a16:creationId xmlns:a16="http://schemas.microsoft.com/office/drawing/2014/main" id="{CE21C9F5-689D-4808-A570-74A28660CD78}"/>
                  </a:ext>
                </a:extLst>
              </p:cNvPr>
              <p:cNvSpPr txBox="1">
                <a:spLocks noRot="1" noChangeAspect="1" noMove="1" noResize="1" noEditPoints="1" noAdjustHandles="1" noChangeArrowheads="1" noChangeShapeType="1" noTextEdit="1"/>
              </p:cNvSpPr>
              <p:nvPr/>
            </p:nvSpPr>
            <p:spPr>
              <a:xfrm>
                <a:off x="41860" y="3622313"/>
                <a:ext cx="4526919" cy="601575"/>
              </a:xfrm>
              <a:prstGeom prst="rect">
                <a:avLst/>
              </a:prstGeom>
              <a:blipFill>
                <a:blip r:embed="rId6"/>
                <a:stretch>
                  <a:fillRect t="-10101" b="-32323"/>
                </a:stretch>
              </a:blipFill>
            </p:spPr>
            <p:txBody>
              <a:bodyPr/>
              <a:lstStyle/>
              <a:p>
                <a:r>
                  <a:rPr lang="en-US">
                    <a:noFill/>
                  </a:rPr>
                  <a:t> </a:t>
                </a:r>
              </a:p>
            </p:txBody>
          </p:sp>
        </mc:Fallback>
      </mc:AlternateContent>
      <p:sp>
        <p:nvSpPr>
          <p:cNvPr id="26" name="Rectangle: Rounded Corners 25">
            <a:extLst>
              <a:ext uri="{FF2B5EF4-FFF2-40B4-BE49-F238E27FC236}">
                <a16:creationId xmlns:a16="http://schemas.microsoft.com/office/drawing/2014/main" id="{697630FE-28B4-4681-8892-38264D154702}"/>
              </a:ext>
            </a:extLst>
          </p:cNvPr>
          <p:cNvSpPr/>
          <p:nvPr/>
        </p:nvSpPr>
        <p:spPr>
          <a:xfrm>
            <a:off x="1962797" y="3436853"/>
            <a:ext cx="2106067"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grpSp>
        <p:nvGrpSpPr>
          <p:cNvPr id="3" name="Group 2">
            <a:extLst>
              <a:ext uri="{FF2B5EF4-FFF2-40B4-BE49-F238E27FC236}">
                <a16:creationId xmlns:a16="http://schemas.microsoft.com/office/drawing/2014/main" id="{48B31BA6-8F98-4CA8-8F56-C27BD099E4C7}"/>
              </a:ext>
            </a:extLst>
          </p:cNvPr>
          <p:cNvGrpSpPr/>
          <p:nvPr/>
        </p:nvGrpSpPr>
        <p:grpSpPr>
          <a:xfrm>
            <a:off x="6868084" y="1493562"/>
            <a:ext cx="2698826" cy="1781550"/>
            <a:chOff x="8271133" y="1317404"/>
            <a:chExt cx="2366387" cy="1562100"/>
          </a:xfrm>
        </p:grpSpPr>
        <p:sp>
          <p:nvSpPr>
            <p:cNvPr id="16" name="Rectangle: Rounded Corners 15">
              <a:extLst>
                <a:ext uri="{FF2B5EF4-FFF2-40B4-BE49-F238E27FC236}">
                  <a16:creationId xmlns:a16="http://schemas.microsoft.com/office/drawing/2014/main" id="{A54B69D8-E4BC-4649-9850-CA293B9D5E6F}"/>
                </a:ext>
              </a:extLst>
            </p:cNvPr>
            <p:cNvSpPr/>
            <p:nvPr/>
          </p:nvSpPr>
          <p:spPr>
            <a:xfrm>
              <a:off x="8271133" y="1317404"/>
              <a:ext cx="2366387"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8" name="Picture 17" descr="See the source image">
              <a:extLst>
                <a:ext uri="{FF2B5EF4-FFF2-40B4-BE49-F238E27FC236}">
                  <a16:creationId xmlns:a16="http://schemas.microsoft.com/office/drawing/2014/main" id="{19EB7FB3-899D-4CCB-ACB3-ECB959362B9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29532" y="1588866"/>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3358347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
        <p:nvSpPr>
          <p:cNvPr id="17" name="TextBox 16">
            <a:extLst>
              <a:ext uri="{FF2B5EF4-FFF2-40B4-BE49-F238E27FC236}">
                <a16:creationId xmlns:a16="http://schemas.microsoft.com/office/drawing/2014/main" id="{521DDFD6-FD0F-4239-8074-E36ABE1176A1}"/>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18" name="TextBox 17">
            <a:extLst>
              <a:ext uri="{FF2B5EF4-FFF2-40B4-BE49-F238E27FC236}">
                <a16:creationId xmlns:a16="http://schemas.microsoft.com/office/drawing/2014/main" id="{F8AEFC2B-865B-4AB6-8873-013A267D8987}"/>
              </a:ext>
            </a:extLst>
          </p:cNvPr>
          <p:cNvSpPr txBox="1"/>
          <p:nvPr/>
        </p:nvSpPr>
        <p:spPr>
          <a:xfrm>
            <a:off x="6696634" y="3275112"/>
            <a:ext cx="2447365" cy="307777"/>
          </a:xfrm>
          <a:prstGeom prst="rect">
            <a:avLst/>
          </a:prstGeom>
          <a:noFill/>
        </p:spPr>
        <p:txBody>
          <a:bodyPr wrap="square">
            <a:spAutoFit/>
          </a:bodyPr>
          <a:lstStyle/>
          <a:p>
            <a:r>
              <a:rPr lang="en-GB"/>
              <a:t>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4D92605-3AC8-4B3A-BB25-2FECFBB7DB30}"/>
                  </a:ext>
                </a:extLst>
              </p:cNvPr>
              <p:cNvSpPr txBox="1"/>
              <p:nvPr/>
            </p:nvSpPr>
            <p:spPr>
              <a:xfrm>
                <a:off x="41860" y="3622313"/>
                <a:ext cx="1920937" cy="601575"/>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𝑩𝑪𝑫</m:t>
                        </m:r>
                      </m:e>
                    </m:acc>
                    <m:r>
                      <a:rPr lang="en-US" sz="3200" b="1" i="1">
                        <a:solidFill>
                          <a:schemeClr val="tx1">
                            <a:lumMod val="65000"/>
                            <a:lumOff val="35000"/>
                          </a:schemeClr>
                        </a:solidFill>
                        <a:latin typeface="Cambria Math" panose="02040503050406030204" pitchFamily="18" charset="0"/>
                      </a:rPr>
                      <m:t> </m:t>
                    </m:r>
                  </m:oMath>
                </a14:m>
                <a:r>
                  <a:rPr lang="en-US" sz="3200" dirty="0">
                    <a:solidFill>
                      <a:schemeClr val="tx1">
                        <a:lumMod val="65000"/>
                        <a:lumOff val="35000"/>
                      </a:schemeClr>
                    </a:solidFill>
                    <a:latin typeface="+mj-lt"/>
                  </a:rPr>
                  <a:t>=                  </a:t>
                </a:r>
              </a:p>
            </p:txBody>
          </p:sp>
        </mc:Choice>
        <mc:Fallback xmlns="">
          <p:sp>
            <p:nvSpPr>
              <p:cNvPr id="12" name="TextBox 11">
                <a:extLst>
                  <a:ext uri="{FF2B5EF4-FFF2-40B4-BE49-F238E27FC236}">
                    <a16:creationId xmlns:a16="http://schemas.microsoft.com/office/drawing/2014/main" id="{D4D92605-3AC8-4B3A-BB25-2FECFBB7DB30}"/>
                  </a:ext>
                </a:extLst>
              </p:cNvPr>
              <p:cNvSpPr txBox="1">
                <a:spLocks noRot="1" noChangeAspect="1" noMove="1" noResize="1" noEditPoints="1" noAdjustHandles="1" noChangeArrowheads="1" noChangeShapeType="1" noTextEdit="1"/>
              </p:cNvSpPr>
              <p:nvPr/>
            </p:nvSpPr>
            <p:spPr>
              <a:xfrm>
                <a:off x="41860" y="3622313"/>
                <a:ext cx="1920937" cy="601575"/>
              </a:xfrm>
              <a:prstGeom prst="rect">
                <a:avLst/>
              </a:prstGeom>
              <a:blipFill>
                <a:blip r:embed="rId6"/>
                <a:stretch>
                  <a:fillRect t="-10101" r="-118730" b="-32323"/>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5D230E54-1EF5-4E94-901D-D7BCE20664E3}"/>
              </a:ext>
            </a:extLst>
          </p:cNvPr>
          <p:cNvPicPr/>
          <p:nvPr/>
        </p:nvPicPr>
        <p:blipFill>
          <a:blip r:embed="rId7">
            <a:grayscl/>
            <a:extLst>
              <a:ext uri="{28A0092B-C50C-407E-A947-70E740481C1C}">
                <a14:useLocalDpi xmlns:a14="http://schemas.microsoft.com/office/drawing/2010/main" val="0"/>
              </a:ext>
            </a:extLst>
          </a:blip>
          <a:srcRect/>
          <a:stretch>
            <a:fillRect/>
          </a:stretch>
        </p:blipFill>
        <p:spPr bwMode="auto">
          <a:xfrm>
            <a:off x="6489716" y="2023111"/>
            <a:ext cx="5637281" cy="4401778"/>
          </a:xfrm>
          <a:prstGeom prst="rect">
            <a:avLst/>
          </a:prstGeom>
          <a:noFill/>
          <a:ln>
            <a:noFill/>
          </a:ln>
        </p:spPr>
      </p:pic>
      <p:sp>
        <p:nvSpPr>
          <p:cNvPr id="5" name="Rectangle: Rounded Corners 4">
            <a:extLst>
              <a:ext uri="{FF2B5EF4-FFF2-40B4-BE49-F238E27FC236}">
                <a16:creationId xmlns:a16="http://schemas.microsoft.com/office/drawing/2014/main" id="{C75C8B62-49F3-3DF1-30BC-8F31BF752975}"/>
              </a:ext>
            </a:extLst>
          </p:cNvPr>
          <p:cNvSpPr/>
          <p:nvPr/>
        </p:nvSpPr>
        <p:spPr>
          <a:xfrm>
            <a:off x="1962797" y="3436853"/>
            <a:ext cx="2106067"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sp>
        <p:nvSpPr>
          <p:cNvPr id="6" name="Rectangle: Rounded Corners 5">
            <a:extLst>
              <a:ext uri="{FF2B5EF4-FFF2-40B4-BE49-F238E27FC236}">
                <a16:creationId xmlns:a16="http://schemas.microsoft.com/office/drawing/2014/main" id="{4F19956A-5443-F113-1FB9-84A938C13194}"/>
              </a:ext>
            </a:extLst>
          </p:cNvPr>
          <p:cNvSpPr/>
          <p:nvPr/>
        </p:nvSpPr>
        <p:spPr>
          <a:xfrm>
            <a:off x="1974349" y="3436464"/>
            <a:ext cx="2106067" cy="82296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20 °</a:t>
            </a:r>
          </a:p>
        </p:txBody>
      </p:sp>
      <p:pic>
        <p:nvPicPr>
          <p:cNvPr id="7" name="Picture 6" descr="A picture containing text, device, meter, control panel&#10;&#10;Description automatically generated">
            <a:extLst>
              <a:ext uri="{FF2B5EF4-FFF2-40B4-BE49-F238E27FC236}">
                <a16:creationId xmlns:a16="http://schemas.microsoft.com/office/drawing/2014/main" id="{C7648DE7-0480-7383-144D-B443301E276D}"/>
              </a:ext>
            </a:extLst>
          </p:cNvPr>
          <p:cNvPicPr>
            <a:picLocks noChangeAspect="1"/>
          </p:cNvPicPr>
          <p:nvPr/>
        </p:nvPicPr>
        <p:blipFill>
          <a:blip r:embed="rId8"/>
          <a:stretch>
            <a:fillRect/>
          </a:stretch>
        </p:blipFill>
        <p:spPr>
          <a:xfrm rot="1253299">
            <a:off x="4735725" y="1409189"/>
            <a:ext cx="5797798" cy="3353091"/>
          </a:xfrm>
          <a:prstGeom prst="rect">
            <a:avLst/>
          </a:prstGeom>
        </p:spPr>
      </p:pic>
    </p:spTree>
    <p:custDataLst>
      <p:tags r:id="rId1"/>
    </p:custDataLst>
    <p:extLst>
      <p:ext uri="{BB962C8B-B14F-4D97-AF65-F5344CB8AC3E}">
        <p14:creationId xmlns:p14="http://schemas.microsoft.com/office/powerpoint/2010/main" val="217373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Draw using protractor, ruler, and pencil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509DC4E-3A08-457C-AB3A-DFB815C38594}"/>
                  </a:ext>
                </a:extLst>
              </p:cNvPr>
              <p:cNvSpPr txBox="1"/>
              <p:nvPr/>
            </p:nvSpPr>
            <p:spPr>
              <a:xfrm>
                <a:off x="528265" y="2002434"/>
                <a:ext cx="7011348" cy="537711"/>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CF</a:t>
                </a:r>
                <a:r>
                  <a:rPr lang="en-US" sz="2800" dirty="0">
                    <a:solidFill>
                      <a:schemeClr val="tx1">
                        <a:lumMod val="65000"/>
                        <a:lumOff val="35000"/>
                      </a:schemeClr>
                    </a:solidFill>
                    <a:effectLst/>
                    <a:latin typeface="+mj-lt"/>
                    <a:ea typeface="Calibri" panose="020F0502020204030204" pitchFamily="34" charset="0"/>
                  </a:rPr>
                  <a:t>)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𝑨𝑪𝑫</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A509DC4E-3A08-457C-AB3A-DFB815C38594}"/>
                  </a:ext>
                </a:extLst>
              </p:cNvPr>
              <p:cNvSpPr txBox="1">
                <a:spLocks noRot="1" noChangeAspect="1" noMove="1" noResize="1" noEditPoints="1" noAdjustHandles="1" noChangeArrowheads="1" noChangeShapeType="1" noTextEdit="1"/>
              </p:cNvSpPr>
              <p:nvPr/>
            </p:nvSpPr>
            <p:spPr>
              <a:xfrm>
                <a:off x="528265" y="2002434"/>
                <a:ext cx="7011348" cy="537711"/>
              </a:xfrm>
              <a:prstGeom prst="rect">
                <a:avLst/>
              </a:prstGeom>
              <a:blipFill>
                <a:blip r:embed="rId4"/>
                <a:stretch>
                  <a:fillRect l="-1826" t="-7865" b="-303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3F5C972-B59F-458D-B3F1-894C66CEA42D}"/>
                  </a:ext>
                </a:extLst>
              </p:cNvPr>
              <p:cNvSpPr txBox="1"/>
              <p:nvPr/>
            </p:nvSpPr>
            <p:spPr>
              <a:xfrm>
                <a:off x="516825" y="3117903"/>
                <a:ext cx="6514904" cy="998735"/>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CE</a:t>
                </a:r>
                <a:r>
                  <a:rPr lang="en-US" sz="2800" dirty="0">
                    <a:solidFill>
                      <a:schemeClr val="tx1">
                        <a:lumMod val="65000"/>
                        <a:lumOff val="35000"/>
                      </a:schemeClr>
                    </a:solidFill>
                    <a:effectLst/>
                    <a:latin typeface="+mj-lt"/>
                    <a:ea typeface="Calibri" panose="020F0502020204030204" pitchFamily="34" charset="0"/>
                  </a:rPr>
                  <a:t>) so that [CB) is the bisector </a:t>
                </a:r>
              </a:p>
              <a:p>
                <a:pPr marR="0">
                  <a:spcBef>
                    <a:spcPts val="0"/>
                  </a:spcBef>
                </a:pPr>
                <a:r>
                  <a:rPr lang="en-US" sz="2800" dirty="0">
                    <a:solidFill>
                      <a:schemeClr val="tx1">
                        <a:lumMod val="65000"/>
                        <a:lumOff val="35000"/>
                      </a:schemeClr>
                    </a:solidFill>
                    <a:effectLst/>
                    <a:latin typeface="+mj-lt"/>
                    <a:ea typeface="Calibri" panose="020F0502020204030204" pitchFamily="34" charset="0"/>
                  </a:rPr>
                  <a:t>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𝑫𝑪𝑬</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7" name="TextBox 26">
                <a:extLst>
                  <a:ext uri="{FF2B5EF4-FFF2-40B4-BE49-F238E27FC236}">
                    <a16:creationId xmlns:a16="http://schemas.microsoft.com/office/drawing/2014/main" id="{23F5C972-B59F-458D-B3F1-894C66CEA42D}"/>
                  </a:ext>
                </a:extLst>
              </p:cNvPr>
              <p:cNvSpPr txBox="1">
                <a:spLocks noRot="1" noChangeAspect="1" noMove="1" noResize="1" noEditPoints="1" noAdjustHandles="1" noChangeArrowheads="1" noChangeShapeType="1" noTextEdit="1"/>
              </p:cNvSpPr>
              <p:nvPr/>
            </p:nvSpPr>
            <p:spPr>
              <a:xfrm>
                <a:off x="516825" y="3117903"/>
                <a:ext cx="6514904" cy="998735"/>
              </a:xfrm>
              <a:prstGeom prst="rect">
                <a:avLst/>
              </a:prstGeom>
              <a:blipFill>
                <a:blip r:embed="rId5"/>
                <a:stretch>
                  <a:fillRect l="-1966" t="-6098" b="-134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F6C6AEFF-81CD-489C-98E5-B508BF78E2E2}"/>
                  </a:ext>
                </a:extLst>
              </p:cNvPr>
              <p:cNvSpPr txBox="1"/>
              <p:nvPr/>
            </p:nvSpPr>
            <p:spPr>
              <a:xfrm>
                <a:off x="516825" y="4627844"/>
                <a:ext cx="6514904" cy="998735"/>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CM) so that [CA</a:t>
                </a:r>
                <a:r>
                  <a:rPr lang="en-US" sz="2800" dirty="0">
                    <a:solidFill>
                      <a:schemeClr val="tx1">
                        <a:lumMod val="65000"/>
                        <a:lumOff val="35000"/>
                      </a:schemeClr>
                    </a:solidFill>
                    <a:effectLst/>
                    <a:latin typeface="+mj-lt"/>
                    <a:ea typeface="Calibri" panose="020F0502020204030204" pitchFamily="34" charset="0"/>
                  </a:rPr>
                  <a:t>) is the bisector </a:t>
                </a:r>
              </a:p>
              <a:p>
                <a:pPr marR="0">
                  <a:spcBef>
                    <a:spcPts val="0"/>
                  </a:spcBef>
                </a:pPr>
                <a:r>
                  <a:rPr lang="en-US" sz="2800" dirty="0">
                    <a:solidFill>
                      <a:schemeClr val="tx1">
                        <a:lumMod val="65000"/>
                        <a:lumOff val="35000"/>
                      </a:schemeClr>
                    </a:solidFill>
                    <a:effectLst/>
                    <a:latin typeface="+mj-lt"/>
                    <a:ea typeface="Calibri" panose="020F0502020204030204" pitchFamily="34" charset="0"/>
                  </a:rPr>
                  <a:t>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𝑩𝑪𝑴</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8" name="TextBox 27">
                <a:extLst>
                  <a:ext uri="{FF2B5EF4-FFF2-40B4-BE49-F238E27FC236}">
                    <a16:creationId xmlns:a16="http://schemas.microsoft.com/office/drawing/2014/main" id="{F6C6AEFF-81CD-489C-98E5-B508BF78E2E2}"/>
                  </a:ext>
                </a:extLst>
              </p:cNvPr>
              <p:cNvSpPr txBox="1">
                <a:spLocks noRot="1" noChangeAspect="1" noMove="1" noResize="1" noEditPoints="1" noAdjustHandles="1" noChangeArrowheads="1" noChangeShapeType="1" noTextEdit="1"/>
              </p:cNvSpPr>
              <p:nvPr/>
            </p:nvSpPr>
            <p:spPr>
              <a:xfrm>
                <a:off x="516825" y="4627844"/>
                <a:ext cx="6514904" cy="998735"/>
              </a:xfrm>
              <a:prstGeom prst="rect">
                <a:avLst/>
              </a:prstGeom>
              <a:blipFill>
                <a:blip r:embed="rId6"/>
                <a:stretch>
                  <a:fillRect l="-1966" t="-6098" b="-13415"/>
                </a:stretch>
              </a:blipFill>
            </p:spPr>
            <p:txBody>
              <a:bodyPr/>
              <a:lstStyle/>
              <a:p>
                <a:r>
                  <a:rPr lang="en-US">
                    <a:noFill/>
                  </a:rPr>
                  <a:t> </a:t>
                </a:r>
              </a:p>
            </p:txBody>
          </p:sp>
        </mc:Fallback>
      </mc:AlternateContent>
      <p:pic>
        <p:nvPicPr>
          <p:cNvPr id="16" name="Picture 15">
            <a:extLst>
              <a:ext uri="{FF2B5EF4-FFF2-40B4-BE49-F238E27FC236}">
                <a16:creationId xmlns:a16="http://schemas.microsoft.com/office/drawing/2014/main" id="{3B84F894-11AB-48B4-A814-F3B2977BFAB4}"/>
              </a:ext>
            </a:extLst>
          </p:cNvPr>
          <p:cNvPicPr/>
          <p:nvPr/>
        </p:nvPicPr>
        <p:blipFill>
          <a:blip r:embed="rId7">
            <a:grayscl/>
            <a:extLst>
              <a:ext uri="{28A0092B-C50C-407E-A947-70E740481C1C}">
                <a14:useLocalDpi xmlns:a14="http://schemas.microsoft.com/office/drawing/2010/main" val="0"/>
              </a:ext>
            </a:extLst>
          </a:blip>
          <a:srcRect/>
          <a:stretch>
            <a:fillRect/>
          </a:stretch>
        </p:blipFill>
        <p:spPr bwMode="auto">
          <a:xfrm>
            <a:off x="7109509" y="2791747"/>
            <a:ext cx="4702915" cy="3672194"/>
          </a:xfrm>
          <a:prstGeom prst="rect">
            <a:avLst/>
          </a:prstGeom>
          <a:noFill/>
          <a:ln>
            <a:noFill/>
          </a:ln>
        </p:spPr>
      </p:pic>
      <p:sp>
        <p:nvSpPr>
          <p:cNvPr id="17" name="Rectangle: Rounded Corners 16">
            <a:extLst>
              <a:ext uri="{FF2B5EF4-FFF2-40B4-BE49-F238E27FC236}">
                <a16:creationId xmlns:a16="http://schemas.microsoft.com/office/drawing/2014/main" id="{370917F5-67E1-4FB1-9CDB-DD50CF455EF9}"/>
              </a:ext>
            </a:extLst>
          </p:cNvPr>
          <p:cNvSpPr/>
          <p:nvPr/>
        </p:nvSpPr>
        <p:spPr>
          <a:xfrm>
            <a:off x="6960493" y="1323714"/>
            <a:ext cx="5076825"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8" name="Picture 17" descr="See the source image">
            <a:extLst>
              <a:ext uri="{FF2B5EF4-FFF2-40B4-BE49-F238E27FC236}">
                <a16:creationId xmlns:a16="http://schemas.microsoft.com/office/drawing/2014/main" id="{47C3F5DE-1CE4-4A54-AC65-396AF7471B6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46873" y="1838131"/>
            <a:ext cx="958044" cy="914400"/>
          </a:xfrm>
          <a:prstGeom prst="rect">
            <a:avLst/>
          </a:prstGeom>
          <a:noFill/>
          <a:ln>
            <a:noFill/>
          </a:ln>
        </p:spPr>
      </p:pic>
      <p:pic>
        <p:nvPicPr>
          <p:cNvPr id="26" name="Picture 25" descr="See the source image">
            <a:extLst>
              <a:ext uri="{FF2B5EF4-FFF2-40B4-BE49-F238E27FC236}">
                <a16:creationId xmlns:a16="http://schemas.microsoft.com/office/drawing/2014/main" id="{1F46EBE4-7645-4C75-AE7A-9CDBA89EAFF9}"/>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18893" y="1595176"/>
            <a:ext cx="2047819" cy="1019175"/>
          </a:xfrm>
          <a:prstGeom prst="rect">
            <a:avLst/>
          </a:prstGeom>
          <a:noFill/>
          <a:ln>
            <a:noFill/>
          </a:ln>
        </p:spPr>
      </p:pic>
      <p:pic>
        <p:nvPicPr>
          <p:cNvPr id="30" name="Picture 29" descr="See the source image">
            <a:extLst>
              <a:ext uri="{FF2B5EF4-FFF2-40B4-BE49-F238E27FC236}">
                <a16:creationId xmlns:a16="http://schemas.microsoft.com/office/drawing/2014/main" id="{DEC5DF28-54C7-46E1-8E0A-C8F044039E6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888010" y="1506825"/>
            <a:ext cx="2171700" cy="1013460"/>
          </a:xfrm>
          <a:prstGeom prst="rect">
            <a:avLst/>
          </a:prstGeom>
          <a:noFill/>
          <a:ln>
            <a:noFill/>
          </a:ln>
        </p:spPr>
      </p:pic>
    </p:spTree>
    <p:custDataLst>
      <p:tags r:id="rId1"/>
    </p:custDataLst>
    <p:extLst>
      <p:ext uri="{BB962C8B-B14F-4D97-AF65-F5344CB8AC3E}">
        <p14:creationId xmlns:p14="http://schemas.microsoft.com/office/powerpoint/2010/main" val="4221776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2859741" y="327511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B21C255-8178-460B-B82F-9ACDB57CA52F}"/>
                  </a:ext>
                </a:extLst>
              </p:cNvPr>
              <p:cNvSpPr txBox="1"/>
              <p:nvPr/>
            </p:nvSpPr>
            <p:spPr>
              <a:xfrm>
                <a:off x="528265" y="2002434"/>
                <a:ext cx="7011348" cy="537711"/>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CF</a:t>
                </a:r>
                <a:r>
                  <a:rPr lang="en-US" sz="2800" dirty="0">
                    <a:solidFill>
                      <a:schemeClr val="tx1">
                        <a:lumMod val="65000"/>
                        <a:lumOff val="35000"/>
                      </a:schemeClr>
                    </a:solidFill>
                    <a:effectLst/>
                    <a:latin typeface="+mj-lt"/>
                    <a:ea typeface="Calibri" panose="020F0502020204030204" pitchFamily="34" charset="0"/>
                  </a:rPr>
                  <a:t>)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𝑨𝑪𝑫</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EB21C255-8178-460B-B82F-9ACDB57CA52F}"/>
                  </a:ext>
                </a:extLst>
              </p:cNvPr>
              <p:cNvSpPr txBox="1">
                <a:spLocks noRot="1" noChangeAspect="1" noMove="1" noResize="1" noEditPoints="1" noAdjustHandles="1" noChangeArrowheads="1" noChangeShapeType="1" noTextEdit="1"/>
              </p:cNvSpPr>
              <p:nvPr/>
            </p:nvSpPr>
            <p:spPr>
              <a:xfrm>
                <a:off x="528265" y="2002434"/>
                <a:ext cx="7011348" cy="537711"/>
              </a:xfrm>
              <a:prstGeom prst="rect">
                <a:avLst/>
              </a:prstGeom>
              <a:blipFill>
                <a:blip r:embed="rId5"/>
                <a:stretch>
                  <a:fillRect l="-1826" t="-7865" b="-3033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0D80C32-AE12-48C3-9603-F1400E82B1C5}"/>
                  </a:ext>
                </a:extLst>
              </p:cNvPr>
              <p:cNvSpPr txBox="1"/>
              <p:nvPr/>
            </p:nvSpPr>
            <p:spPr>
              <a:xfrm>
                <a:off x="516825" y="3466406"/>
                <a:ext cx="6514904" cy="998735"/>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CE</a:t>
                </a:r>
                <a:r>
                  <a:rPr lang="en-US" sz="2800" dirty="0">
                    <a:solidFill>
                      <a:schemeClr val="tx1">
                        <a:lumMod val="65000"/>
                        <a:lumOff val="35000"/>
                      </a:schemeClr>
                    </a:solidFill>
                    <a:effectLst/>
                    <a:latin typeface="+mj-lt"/>
                    <a:ea typeface="Calibri" panose="020F0502020204030204" pitchFamily="34" charset="0"/>
                  </a:rPr>
                  <a:t>) so that [CB) is the bisector </a:t>
                </a:r>
              </a:p>
              <a:p>
                <a:pPr marR="0">
                  <a:spcBef>
                    <a:spcPts val="0"/>
                  </a:spcBef>
                </a:pPr>
                <a:r>
                  <a:rPr lang="en-US" sz="2800" dirty="0">
                    <a:solidFill>
                      <a:schemeClr val="tx1">
                        <a:lumMod val="65000"/>
                        <a:lumOff val="35000"/>
                      </a:schemeClr>
                    </a:solidFill>
                    <a:effectLst/>
                    <a:latin typeface="+mj-lt"/>
                    <a:ea typeface="Calibri" panose="020F0502020204030204" pitchFamily="34" charset="0"/>
                  </a:rPr>
                  <a:t>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𝑫𝑪𝑬</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B0D80C32-AE12-48C3-9603-F1400E82B1C5}"/>
                  </a:ext>
                </a:extLst>
              </p:cNvPr>
              <p:cNvSpPr txBox="1">
                <a:spLocks noRot="1" noChangeAspect="1" noMove="1" noResize="1" noEditPoints="1" noAdjustHandles="1" noChangeArrowheads="1" noChangeShapeType="1" noTextEdit="1"/>
              </p:cNvSpPr>
              <p:nvPr/>
            </p:nvSpPr>
            <p:spPr>
              <a:xfrm>
                <a:off x="516825" y="3466406"/>
                <a:ext cx="6514904" cy="998735"/>
              </a:xfrm>
              <a:prstGeom prst="rect">
                <a:avLst/>
              </a:prstGeom>
              <a:blipFill>
                <a:blip r:embed="rId6"/>
                <a:stretch>
                  <a:fillRect l="-1966" t="-6748" b="-1411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9DE3AC8-364C-4E7E-9636-6AB523DCD81C}"/>
                  </a:ext>
                </a:extLst>
              </p:cNvPr>
              <p:cNvSpPr txBox="1"/>
              <p:nvPr/>
            </p:nvSpPr>
            <p:spPr>
              <a:xfrm>
                <a:off x="516825" y="5242626"/>
                <a:ext cx="6514904" cy="998735"/>
              </a:xfrm>
              <a:prstGeom prst="rect">
                <a:avLst/>
              </a:prstGeom>
              <a:noFill/>
            </p:spPr>
            <p:txBody>
              <a:bodyPr wrap="square">
                <a:spAutoFit/>
              </a:bodyPr>
              <a:lstStyle/>
              <a:p>
                <a:pPr marR="0">
                  <a:spcBef>
                    <a:spcPts val="0"/>
                  </a:spcBef>
                </a:pPr>
                <a:r>
                  <a:rPr lang="en-US" sz="2800" dirty="0">
                    <a:solidFill>
                      <a:schemeClr val="tx1">
                        <a:lumMod val="65000"/>
                        <a:lumOff val="35000"/>
                      </a:schemeClr>
                    </a:solidFill>
                    <a:effectLst/>
                    <a:latin typeface="+mj-lt"/>
                    <a:ea typeface="Calibri" panose="020F0502020204030204" pitchFamily="34" charset="0"/>
                  </a:rPr>
                  <a:t>[</a:t>
                </a:r>
                <a:r>
                  <a:rPr lang="en-US" sz="2800" dirty="0">
                    <a:solidFill>
                      <a:schemeClr val="tx1">
                        <a:lumMod val="65000"/>
                        <a:lumOff val="35000"/>
                      </a:schemeClr>
                    </a:solidFill>
                    <a:latin typeface="+mj-lt"/>
                    <a:ea typeface="Calibri" panose="020F0502020204030204" pitchFamily="34" charset="0"/>
                  </a:rPr>
                  <a:t>CM) so that [CA</a:t>
                </a:r>
                <a:r>
                  <a:rPr lang="en-US" sz="2800" dirty="0">
                    <a:solidFill>
                      <a:schemeClr val="tx1">
                        <a:lumMod val="65000"/>
                        <a:lumOff val="35000"/>
                      </a:schemeClr>
                    </a:solidFill>
                    <a:effectLst/>
                    <a:latin typeface="+mj-lt"/>
                    <a:ea typeface="Calibri" panose="020F0502020204030204" pitchFamily="34" charset="0"/>
                  </a:rPr>
                  <a:t>) is the bisector </a:t>
                </a:r>
              </a:p>
              <a:p>
                <a:pPr marR="0">
                  <a:spcBef>
                    <a:spcPts val="0"/>
                  </a:spcBef>
                </a:pPr>
                <a:r>
                  <a:rPr lang="en-US" sz="2800" dirty="0">
                    <a:solidFill>
                      <a:schemeClr val="tx1">
                        <a:lumMod val="65000"/>
                        <a:lumOff val="35000"/>
                      </a:schemeClr>
                    </a:solidFill>
                    <a:effectLst/>
                    <a:latin typeface="+mj-lt"/>
                    <a:ea typeface="Calibri" panose="020F0502020204030204" pitchFamily="34" charset="0"/>
                  </a:rPr>
                  <a:t>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𝑩𝑪𝑴</m:t>
                        </m:r>
                      </m:e>
                    </m:acc>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59DE3AC8-364C-4E7E-9636-6AB523DCD81C}"/>
                  </a:ext>
                </a:extLst>
              </p:cNvPr>
              <p:cNvSpPr txBox="1">
                <a:spLocks noRot="1" noChangeAspect="1" noMove="1" noResize="1" noEditPoints="1" noAdjustHandles="1" noChangeArrowheads="1" noChangeShapeType="1" noTextEdit="1"/>
              </p:cNvSpPr>
              <p:nvPr/>
            </p:nvSpPr>
            <p:spPr>
              <a:xfrm>
                <a:off x="516825" y="5242626"/>
                <a:ext cx="6514904" cy="998735"/>
              </a:xfrm>
              <a:prstGeom prst="rect">
                <a:avLst/>
              </a:prstGeom>
              <a:blipFill>
                <a:blip r:embed="rId7"/>
                <a:stretch>
                  <a:fillRect l="-1966" t="-6098" b="-13415"/>
                </a:stretch>
              </a:blipFill>
            </p:spPr>
            <p:txBody>
              <a:bodyPr/>
              <a:lstStyle/>
              <a:p>
                <a:r>
                  <a:rPr lang="fr-FR">
                    <a:noFill/>
                  </a:rPr>
                  <a:t> </a:t>
                </a:r>
              </a:p>
            </p:txBody>
          </p:sp>
        </mc:Fallback>
      </mc:AlternateContent>
      <p:sp>
        <p:nvSpPr>
          <p:cNvPr id="3" name="TextBox 2">
            <a:extLst>
              <a:ext uri="{FF2B5EF4-FFF2-40B4-BE49-F238E27FC236}">
                <a16:creationId xmlns:a16="http://schemas.microsoft.com/office/drawing/2014/main" id="{8EF840E2-26C1-BEEA-5AF2-F252D9D77485}"/>
              </a:ext>
            </a:extLst>
          </p:cNvPr>
          <p:cNvSpPr txBox="1"/>
          <p:nvPr/>
        </p:nvSpPr>
        <p:spPr>
          <a:xfrm>
            <a:off x="6696634" y="3275112"/>
            <a:ext cx="2447365" cy="307777"/>
          </a:xfrm>
          <a:prstGeom prst="rect">
            <a:avLst/>
          </a:prstGeom>
          <a:noFill/>
        </p:spPr>
        <p:txBody>
          <a:bodyPr wrap="square">
            <a:spAutoFit/>
          </a:bodyPr>
          <a:lstStyle/>
          <a:p>
            <a:r>
              <a:rPr lang="en-GB"/>
              <a:t> </a:t>
            </a:r>
          </a:p>
        </p:txBody>
      </p:sp>
      <p:pic>
        <p:nvPicPr>
          <p:cNvPr id="4" name="Picture 3">
            <a:extLst>
              <a:ext uri="{FF2B5EF4-FFF2-40B4-BE49-F238E27FC236}">
                <a16:creationId xmlns:a16="http://schemas.microsoft.com/office/drawing/2014/main" id="{C9BAAE49-2E6C-D6A1-A8C3-37EB58200448}"/>
              </a:ext>
            </a:extLst>
          </p:cNvPr>
          <p:cNvPicPr/>
          <p:nvPr/>
        </p:nvPicPr>
        <p:blipFill>
          <a:blip r:embed="rId8">
            <a:grayscl/>
            <a:extLst>
              <a:ext uri="{28A0092B-C50C-407E-A947-70E740481C1C}">
                <a14:useLocalDpi xmlns:a14="http://schemas.microsoft.com/office/drawing/2010/main" val="0"/>
              </a:ext>
            </a:extLst>
          </a:blip>
          <a:srcRect/>
          <a:stretch>
            <a:fillRect/>
          </a:stretch>
        </p:blipFill>
        <p:spPr bwMode="auto">
          <a:xfrm rot="20834347">
            <a:off x="6808126" y="1856395"/>
            <a:ext cx="4922104" cy="3809218"/>
          </a:xfrm>
          <a:prstGeom prst="rect">
            <a:avLst/>
          </a:prstGeom>
          <a:noFill/>
          <a:ln>
            <a:noFill/>
          </a:ln>
        </p:spPr>
      </p:pic>
      <p:cxnSp>
        <p:nvCxnSpPr>
          <p:cNvPr id="5" name="Straight Connector 4">
            <a:extLst>
              <a:ext uri="{FF2B5EF4-FFF2-40B4-BE49-F238E27FC236}">
                <a16:creationId xmlns:a16="http://schemas.microsoft.com/office/drawing/2014/main" id="{40CBED35-983E-2175-2126-946D36573745}"/>
              </a:ext>
            </a:extLst>
          </p:cNvPr>
          <p:cNvCxnSpPr>
            <a:cxnSpLocks/>
          </p:cNvCxnSpPr>
          <p:nvPr/>
        </p:nvCxnSpPr>
        <p:spPr>
          <a:xfrm flipV="1">
            <a:off x="7433016" y="2541909"/>
            <a:ext cx="3858593" cy="1666212"/>
          </a:xfrm>
          <a:prstGeom prst="line">
            <a:avLst/>
          </a:prstGeom>
          <a:ln w="57150">
            <a:solidFill>
              <a:srgbClr val="72C274"/>
            </a:solidFill>
          </a:ln>
        </p:spPr>
        <p:style>
          <a:lnRef idx="1">
            <a:schemeClr val="accent1"/>
          </a:lnRef>
          <a:fillRef idx="0">
            <a:schemeClr val="accent1"/>
          </a:fillRef>
          <a:effectRef idx="0">
            <a:schemeClr val="accent1"/>
          </a:effectRef>
          <a:fontRef idx="minor">
            <a:schemeClr val="tx1"/>
          </a:fontRef>
        </p:style>
      </p:cxnSp>
      <p:sp>
        <p:nvSpPr>
          <p:cNvPr id="6" name="pointF">
            <a:extLst>
              <a:ext uri="{FF2B5EF4-FFF2-40B4-BE49-F238E27FC236}">
                <a16:creationId xmlns:a16="http://schemas.microsoft.com/office/drawing/2014/main" id="{461D873C-9606-E46E-0BB3-51340A1E6DB8}"/>
              </a:ext>
            </a:extLst>
          </p:cNvPr>
          <p:cNvSpPr/>
          <p:nvPr/>
        </p:nvSpPr>
        <p:spPr>
          <a:xfrm rot="20834347">
            <a:off x="10111744" y="2943455"/>
            <a:ext cx="163088" cy="163088"/>
          </a:xfrm>
          <a:prstGeom prst="ellipse">
            <a:avLst/>
          </a:prstGeom>
          <a:solidFill>
            <a:srgbClr val="72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D5E87800-F353-5BC0-37D5-2DDC6490C38D}"/>
              </a:ext>
            </a:extLst>
          </p:cNvPr>
          <p:cNvCxnSpPr>
            <a:cxnSpLocks/>
          </p:cNvCxnSpPr>
          <p:nvPr/>
        </p:nvCxnSpPr>
        <p:spPr>
          <a:xfrm>
            <a:off x="7433016" y="4190038"/>
            <a:ext cx="3567263" cy="1922523"/>
          </a:xfrm>
          <a:prstGeom prst="line">
            <a:avLst/>
          </a:prstGeom>
          <a:ln w="57150">
            <a:solidFill>
              <a:srgbClr val="72C274"/>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CAFE59E1-1505-5FAB-2D99-A5DBFA273737}"/>
              </a:ext>
            </a:extLst>
          </p:cNvPr>
          <p:cNvSpPr/>
          <p:nvPr/>
        </p:nvSpPr>
        <p:spPr>
          <a:xfrm rot="2378447">
            <a:off x="9959349" y="5517245"/>
            <a:ext cx="163088" cy="163088"/>
          </a:xfrm>
          <a:prstGeom prst="ellipse">
            <a:avLst/>
          </a:prstGeom>
          <a:solidFill>
            <a:srgbClr val="72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610CBA19-59F7-70C0-B3C4-844C8DE4F6C9}"/>
              </a:ext>
            </a:extLst>
          </p:cNvPr>
          <p:cNvCxnSpPr>
            <a:cxnSpLocks/>
          </p:cNvCxnSpPr>
          <p:nvPr/>
        </p:nvCxnSpPr>
        <p:spPr>
          <a:xfrm flipV="1">
            <a:off x="7433016" y="1230316"/>
            <a:ext cx="976853" cy="2977805"/>
          </a:xfrm>
          <a:prstGeom prst="line">
            <a:avLst/>
          </a:prstGeom>
          <a:ln w="57150">
            <a:solidFill>
              <a:srgbClr val="72C274"/>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C3996F0-7D5D-B6EB-94F1-B18FBF971CAE}"/>
              </a:ext>
            </a:extLst>
          </p:cNvPr>
          <p:cNvSpPr/>
          <p:nvPr/>
        </p:nvSpPr>
        <p:spPr>
          <a:xfrm rot="18986422">
            <a:off x="8271176" y="1294804"/>
            <a:ext cx="163088" cy="163088"/>
          </a:xfrm>
          <a:prstGeom prst="ellipse">
            <a:avLst/>
          </a:prstGeom>
          <a:solidFill>
            <a:srgbClr val="72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993E015-C945-E99C-4323-05F0250C9837}"/>
              </a:ext>
            </a:extLst>
          </p:cNvPr>
          <p:cNvSpPr txBox="1"/>
          <p:nvPr/>
        </p:nvSpPr>
        <p:spPr>
          <a:xfrm>
            <a:off x="8409869" y="1091828"/>
            <a:ext cx="507761" cy="584775"/>
          </a:xfrm>
          <a:prstGeom prst="rect">
            <a:avLst/>
          </a:prstGeom>
          <a:noFill/>
          <a:ln>
            <a:noFill/>
          </a:ln>
        </p:spPr>
        <p:txBody>
          <a:bodyPr wrap="square" rtlCol="0">
            <a:spAutoFit/>
          </a:bodyPr>
          <a:lstStyle/>
          <a:p>
            <a:r>
              <a:rPr lang="en-US" sz="3200" dirty="0">
                <a:solidFill>
                  <a:srgbClr val="72C274"/>
                </a:solidFill>
                <a:latin typeface="+mj-lt"/>
                <a:cs typeface="Poppins Medium" panose="00000600000000000000" pitchFamily="50" charset="0"/>
              </a:rPr>
              <a:t>M</a:t>
            </a:r>
          </a:p>
        </p:txBody>
      </p:sp>
      <p:sp>
        <p:nvSpPr>
          <p:cNvPr id="13" name="TextBox 12">
            <a:extLst>
              <a:ext uri="{FF2B5EF4-FFF2-40B4-BE49-F238E27FC236}">
                <a16:creationId xmlns:a16="http://schemas.microsoft.com/office/drawing/2014/main" id="{CFC95D2D-3023-71F6-23B6-15F14D303054}"/>
              </a:ext>
            </a:extLst>
          </p:cNvPr>
          <p:cNvSpPr txBox="1"/>
          <p:nvPr/>
        </p:nvSpPr>
        <p:spPr>
          <a:xfrm rot="20834347">
            <a:off x="10133264" y="2428403"/>
            <a:ext cx="346282" cy="584775"/>
          </a:xfrm>
          <a:prstGeom prst="rect">
            <a:avLst/>
          </a:prstGeom>
          <a:noFill/>
        </p:spPr>
        <p:txBody>
          <a:bodyPr wrap="square" rtlCol="0">
            <a:spAutoFit/>
          </a:bodyPr>
          <a:lstStyle/>
          <a:p>
            <a:r>
              <a:rPr lang="en-US" sz="3200" dirty="0">
                <a:solidFill>
                  <a:srgbClr val="72C274"/>
                </a:solidFill>
                <a:latin typeface="+mj-lt"/>
                <a:cs typeface="Poppins Medium" panose="00000600000000000000" pitchFamily="50" charset="0"/>
              </a:rPr>
              <a:t>F</a:t>
            </a:r>
          </a:p>
        </p:txBody>
      </p:sp>
      <p:sp>
        <p:nvSpPr>
          <p:cNvPr id="15" name="TextBox 14">
            <a:extLst>
              <a:ext uri="{FF2B5EF4-FFF2-40B4-BE49-F238E27FC236}">
                <a16:creationId xmlns:a16="http://schemas.microsoft.com/office/drawing/2014/main" id="{0CB8EF1F-0C7B-31B4-06F0-9AA134A2BAA8}"/>
              </a:ext>
            </a:extLst>
          </p:cNvPr>
          <p:cNvSpPr txBox="1"/>
          <p:nvPr/>
        </p:nvSpPr>
        <p:spPr>
          <a:xfrm rot="20834347">
            <a:off x="9714786" y="5644009"/>
            <a:ext cx="373991" cy="584775"/>
          </a:xfrm>
          <a:prstGeom prst="rect">
            <a:avLst/>
          </a:prstGeom>
          <a:noFill/>
        </p:spPr>
        <p:txBody>
          <a:bodyPr wrap="square" rtlCol="0">
            <a:spAutoFit/>
          </a:bodyPr>
          <a:lstStyle/>
          <a:p>
            <a:r>
              <a:rPr lang="en-US" sz="3200" dirty="0">
                <a:solidFill>
                  <a:srgbClr val="72C274"/>
                </a:solidFill>
                <a:latin typeface="+mj-lt"/>
                <a:cs typeface="Poppins Medium" panose="00000600000000000000" pitchFamily="50" charset="0"/>
              </a:rPr>
              <a:t>E</a:t>
            </a:r>
          </a:p>
        </p:txBody>
      </p:sp>
      <p:pic>
        <p:nvPicPr>
          <p:cNvPr id="16" name="protractor" descr="A picture containing text, device, meter, control panel">
            <a:extLst>
              <a:ext uri="{FF2B5EF4-FFF2-40B4-BE49-F238E27FC236}">
                <a16:creationId xmlns:a16="http://schemas.microsoft.com/office/drawing/2014/main" id="{48B1A4D6-D982-3D17-4681-ACB1F960CFCA}"/>
              </a:ext>
            </a:extLst>
          </p:cNvPr>
          <p:cNvPicPr>
            <a:picLocks noChangeAspect="1"/>
          </p:cNvPicPr>
          <p:nvPr/>
        </p:nvPicPr>
        <p:blipFill>
          <a:blip r:embed="rId9"/>
          <a:stretch>
            <a:fillRect/>
          </a:stretch>
        </p:blipFill>
        <p:spPr>
          <a:xfrm rot="20820498">
            <a:off x="4271250" y="1312472"/>
            <a:ext cx="5797798" cy="3353091"/>
          </a:xfrm>
          <a:prstGeom prst="rect">
            <a:avLst/>
          </a:prstGeom>
        </p:spPr>
      </p:pic>
      <p:pic>
        <p:nvPicPr>
          <p:cNvPr id="17" name="ruler">
            <a:extLst>
              <a:ext uri="{FF2B5EF4-FFF2-40B4-BE49-F238E27FC236}">
                <a16:creationId xmlns:a16="http://schemas.microsoft.com/office/drawing/2014/main" id="{B39DD4DF-C49B-B84F-B6DC-BED7AB7DFD4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0212632">
            <a:off x="5875962" y="3597516"/>
            <a:ext cx="6334125" cy="1238250"/>
          </a:xfrm>
          <a:prstGeom prst="rect">
            <a:avLst/>
          </a:prstGeom>
        </p:spPr>
      </p:pic>
      <p:pic>
        <p:nvPicPr>
          <p:cNvPr id="18" name="protractor2" descr="A picture containing text, device, meter, control panel">
            <a:extLst>
              <a:ext uri="{FF2B5EF4-FFF2-40B4-BE49-F238E27FC236}">
                <a16:creationId xmlns:a16="http://schemas.microsoft.com/office/drawing/2014/main" id="{A0377565-1932-19E5-1C72-B81497A00DEE}"/>
              </a:ext>
            </a:extLst>
          </p:cNvPr>
          <p:cNvPicPr>
            <a:picLocks noChangeAspect="1"/>
          </p:cNvPicPr>
          <p:nvPr/>
        </p:nvPicPr>
        <p:blipFill rotWithShape="1">
          <a:blip r:embed="rId9"/>
          <a:srcRect b="-74107"/>
          <a:stretch/>
        </p:blipFill>
        <p:spPr>
          <a:xfrm rot="458955">
            <a:off x="4517158" y="1283768"/>
            <a:ext cx="5797798" cy="5837940"/>
          </a:xfrm>
          <a:prstGeom prst="rect">
            <a:avLst/>
          </a:prstGeom>
        </p:spPr>
      </p:pic>
      <p:pic>
        <p:nvPicPr>
          <p:cNvPr id="19" name="ruler2">
            <a:extLst>
              <a:ext uri="{FF2B5EF4-FFF2-40B4-BE49-F238E27FC236}">
                <a16:creationId xmlns:a16="http://schemas.microsoft.com/office/drawing/2014/main" id="{0AC704C0-2120-99AD-9018-AE5E1002A4E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691486">
            <a:off x="4936550" y="4694645"/>
            <a:ext cx="6334125" cy="1238250"/>
          </a:xfrm>
          <a:prstGeom prst="rect">
            <a:avLst/>
          </a:prstGeom>
        </p:spPr>
      </p:pic>
      <p:pic>
        <p:nvPicPr>
          <p:cNvPr id="20" name="protractor3" descr="A picture containing text, device, meter, control panel">
            <a:extLst>
              <a:ext uri="{FF2B5EF4-FFF2-40B4-BE49-F238E27FC236}">
                <a16:creationId xmlns:a16="http://schemas.microsoft.com/office/drawing/2014/main" id="{D646523D-5E29-522C-03EC-EF3E63F243ED}"/>
              </a:ext>
            </a:extLst>
          </p:cNvPr>
          <p:cNvPicPr>
            <a:picLocks noChangeAspect="1"/>
          </p:cNvPicPr>
          <p:nvPr/>
        </p:nvPicPr>
        <p:blipFill rotWithShape="1">
          <a:blip r:embed="rId9"/>
          <a:srcRect b="-74107"/>
          <a:stretch/>
        </p:blipFill>
        <p:spPr>
          <a:xfrm rot="458955">
            <a:off x="4574318" y="1289150"/>
            <a:ext cx="5797798" cy="5837940"/>
          </a:xfrm>
          <a:prstGeom prst="rect">
            <a:avLst/>
          </a:prstGeom>
        </p:spPr>
      </p:pic>
      <p:pic>
        <p:nvPicPr>
          <p:cNvPr id="21" name="ruler3">
            <a:extLst>
              <a:ext uri="{FF2B5EF4-FFF2-40B4-BE49-F238E27FC236}">
                <a16:creationId xmlns:a16="http://schemas.microsoft.com/office/drawing/2014/main" id="{8BFE5C0B-A4B2-7438-94F4-CD23501589B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7311266">
            <a:off x="4906511" y="3677453"/>
            <a:ext cx="6334125" cy="1238250"/>
          </a:xfrm>
          <a:prstGeom prst="rect">
            <a:avLst/>
          </a:prstGeom>
        </p:spPr>
      </p:pic>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9188289E-7EFF-C0C2-0E0A-05698C316D2A}"/>
                  </a:ext>
                </a:extLst>
              </p:cNvPr>
              <p:cNvSpPr txBox="1"/>
              <p:nvPr/>
            </p:nvSpPr>
            <p:spPr>
              <a:xfrm>
                <a:off x="528265" y="2003945"/>
                <a:ext cx="7011348" cy="537711"/>
              </a:xfrm>
              <a:prstGeom prst="rect">
                <a:avLst/>
              </a:prstGeom>
              <a:noFill/>
            </p:spPr>
            <p:txBody>
              <a:bodyPr wrap="square">
                <a:spAutoFit/>
              </a:bodyPr>
              <a:lstStyle/>
              <a:p>
                <a:pPr marR="0">
                  <a:spcBef>
                    <a:spcPts val="0"/>
                  </a:spcBef>
                </a:pPr>
                <a:r>
                  <a:rPr lang="en-US" sz="2800" dirty="0">
                    <a:solidFill>
                      <a:srgbClr val="C00000"/>
                    </a:solidFill>
                    <a:effectLst/>
                    <a:latin typeface="+mj-lt"/>
                    <a:ea typeface="Calibri" panose="020F0502020204030204" pitchFamily="34" charset="0"/>
                  </a:rPr>
                  <a:t>[</a:t>
                </a:r>
                <a:r>
                  <a:rPr lang="en-US" sz="2800" dirty="0">
                    <a:solidFill>
                      <a:srgbClr val="C00000"/>
                    </a:solidFill>
                    <a:latin typeface="+mj-lt"/>
                    <a:ea typeface="Calibri" panose="020F0502020204030204" pitchFamily="34" charset="0"/>
                  </a:rPr>
                  <a:t>CF</a:t>
                </a:r>
                <a:r>
                  <a:rPr lang="en-US" sz="2800" dirty="0">
                    <a:solidFill>
                      <a:srgbClr val="C00000"/>
                    </a:solidFill>
                    <a:effectLst/>
                    <a:latin typeface="+mj-lt"/>
                    <a:ea typeface="Calibri" panose="020F0502020204030204" pitchFamily="34" charset="0"/>
                  </a:rPr>
                  <a:t>) the bisector of </a:t>
                </a:r>
                <a14:m>
                  <m:oMath xmlns:m="http://schemas.openxmlformats.org/officeDocument/2006/math">
                    <m:acc>
                      <m:accPr>
                        <m:chr m:val="̂"/>
                        <m:ctrlPr>
                          <a:rPr lang="en-US" sz="2800" b="1" i="1" smtClean="0">
                            <a:solidFill>
                              <a:srgbClr val="C00000"/>
                            </a:solidFill>
                            <a:effectLst/>
                            <a:latin typeface="Cambria Math" panose="02040503050406030204" pitchFamily="18" charset="0"/>
                            <a:cs typeface="Calibri" panose="020F0502020204030204" pitchFamily="34" charset="0"/>
                          </a:rPr>
                        </m:ctrlPr>
                      </m:accPr>
                      <m:e>
                        <m:r>
                          <a:rPr lang="en-US" sz="2800" b="1" i="1" smtClean="0">
                            <a:solidFill>
                              <a:srgbClr val="C00000"/>
                            </a:solidFill>
                            <a:effectLst/>
                            <a:latin typeface="Cambria Math" panose="02040503050406030204" pitchFamily="18" charset="0"/>
                            <a:cs typeface="Calibri" panose="020F0502020204030204" pitchFamily="34" charset="0"/>
                          </a:rPr>
                          <m:t>𝑨𝑪𝑫</m:t>
                        </m:r>
                      </m:e>
                    </m:acc>
                  </m:oMath>
                </a14:m>
                <a:r>
                  <a:rPr lang="en-US" sz="2800" dirty="0">
                    <a:solidFill>
                      <a:srgbClr val="C00000"/>
                    </a:solidFill>
                    <a:effectLst/>
                    <a:latin typeface="+mj-lt"/>
                    <a:ea typeface="Calibri" panose="020F0502020204030204" pitchFamily="34" charset="0"/>
                  </a:rPr>
                  <a:t> </a:t>
                </a:r>
                <a:endParaRPr lang="en-US" sz="2800" dirty="0">
                  <a:solidFill>
                    <a:srgbClr val="C00000"/>
                  </a:solidFill>
                  <a:effectLst/>
                  <a:latin typeface="+mj-lt"/>
                  <a:ea typeface="Calibri" panose="020F0502020204030204" pitchFamily="34" charset="0"/>
                  <a:cs typeface="Arial" panose="020B0604020202020204" pitchFamily="34" charset="0"/>
                </a:endParaRPr>
              </a:p>
            </p:txBody>
          </p:sp>
        </mc:Choice>
        <mc:Fallback>
          <p:sp>
            <p:nvSpPr>
              <p:cNvPr id="22" name="TextBox 21">
                <a:extLst>
                  <a:ext uri="{FF2B5EF4-FFF2-40B4-BE49-F238E27FC236}">
                    <a16:creationId xmlns:a16="http://schemas.microsoft.com/office/drawing/2014/main" id="{9188289E-7EFF-C0C2-0E0A-05698C316D2A}"/>
                  </a:ext>
                </a:extLst>
              </p:cNvPr>
              <p:cNvSpPr txBox="1">
                <a:spLocks noRot="1" noChangeAspect="1" noMove="1" noResize="1" noEditPoints="1" noAdjustHandles="1" noChangeArrowheads="1" noChangeShapeType="1" noTextEdit="1"/>
              </p:cNvSpPr>
              <p:nvPr/>
            </p:nvSpPr>
            <p:spPr>
              <a:xfrm>
                <a:off x="528265" y="2003945"/>
                <a:ext cx="7011348" cy="537711"/>
              </a:xfrm>
              <a:prstGeom prst="rect">
                <a:avLst/>
              </a:prstGeom>
              <a:blipFill>
                <a:blip r:embed="rId12"/>
                <a:stretch>
                  <a:fillRect l="-1826" t="-9091" b="-318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38F95BA8-D340-8E87-6D4C-D2D932185B7B}"/>
                  </a:ext>
                </a:extLst>
              </p:cNvPr>
              <p:cNvSpPr txBox="1"/>
              <p:nvPr/>
            </p:nvSpPr>
            <p:spPr>
              <a:xfrm>
                <a:off x="516825" y="3467187"/>
                <a:ext cx="6514904" cy="998735"/>
              </a:xfrm>
              <a:prstGeom prst="rect">
                <a:avLst/>
              </a:prstGeom>
              <a:noFill/>
            </p:spPr>
            <p:txBody>
              <a:bodyPr wrap="square">
                <a:spAutoFit/>
              </a:bodyPr>
              <a:lstStyle/>
              <a:p>
                <a:pPr marR="0">
                  <a:spcBef>
                    <a:spcPts val="0"/>
                  </a:spcBef>
                </a:pPr>
                <a:r>
                  <a:rPr lang="en-US" sz="2800" dirty="0">
                    <a:solidFill>
                      <a:srgbClr val="C00000"/>
                    </a:solidFill>
                    <a:effectLst/>
                    <a:latin typeface="+mj-lt"/>
                    <a:ea typeface="Calibri" panose="020F0502020204030204" pitchFamily="34" charset="0"/>
                  </a:rPr>
                  <a:t>[</a:t>
                </a:r>
                <a:r>
                  <a:rPr lang="en-US" sz="2800" dirty="0">
                    <a:solidFill>
                      <a:srgbClr val="C00000"/>
                    </a:solidFill>
                    <a:latin typeface="+mj-lt"/>
                    <a:ea typeface="Calibri" panose="020F0502020204030204" pitchFamily="34" charset="0"/>
                  </a:rPr>
                  <a:t>CE</a:t>
                </a:r>
                <a:r>
                  <a:rPr lang="en-US" sz="2800" dirty="0">
                    <a:solidFill>
                      <a:srgbClr val="C00000"/>
                    </a:solidFill>
                    <a:effectLst/>
                    <a:latin typeface="+mj-lt"/>
                    <a:ea typeface="Calibri" panose="020F0502020204030204" pitchFamily="34" charset="0"/>
                  </a:rPr>
                  <a:t>) so that [CB) is the bisector </a:t>
                </a:r>
              </a:p>
              <a:p>
                <a:pPr marR="0">
                  <a:spcBef>
                    <a:spcPts val="0"/>
                  </a:spcBef>
                </a:pPr>
                <a:r>
                  <a:rPr lang="en-US" sz="2800" dirty="0">
                    <a:solidFill>
                      <a:srgbClr val="C00000"/>
                    </a:solidFill>
                    <a:effectLst/>
                    <a:latin typeface="+mj-lt"/>
                    <a:ea typeface="Calibri" panose="020F0502020204030204" pitchFamily="34" charset="0"/>
                  </a:rPr>
                  <a:t>of </a:t>
                </a:r>
                <a14:m>
                  <m:oMath xmlns:m="http://schemas.openxmlformats.org/officeDocument/2006/math">
                    <m:acc>
                      <m:accPr>
                        <m:chr m:val="̂"/>
                        <m:ctrlPr>
                          <a:rPr lang="en-US" sz="2800" b="1" i="1" smtClean="0">
                            <a:solidFill>
                              <a:srgbClr val="C00000"/>
                            </a:solidFill>
                            <a:effectLst/>
                            <a:latin typeface="Cambria Math" panose="02040503050406030204" pitchFamily="18" charset="0"/>
                            <a:cs typeface="Calibri" panose="020F0502020204030204" pitchFamily="34" charset="0"/>
                          </a:rPr>
                        </m:ctrlPr>
                      </m:accPr>
                      <m:e>
                        <m:r>
                          <a:rPr lang="en-US" sz="2800" b="1" i="1" smtClean="0">
                            <a:solidFill>
                              <a:srgbClr val="C00000"/>
                            </a:solidFill>
                            <a:effectLst/>
                            <a:latin typeface="Cambria Math" panose="02040503050406030204" pitchFamily="18" charset="0"/>
                            <a:cs typeface="Calibri" panose="020F0502020204030204" pitchFamily="34" charset="0"/>
                          </a:rPr>
                          <m:t>𝑫𝑪𝑬</m:t>
                        </m:r>
                      </m:e>
                    </m:acc>
                  </m:oMath>
                </a14:m>
                <a:r>
                  <a:rPr lang="en-US" sz="2800" dirty="0">
                    <a:solidFill>
                      <a:srgbClr val="C00000"/>
                    </a:solidFill>
                    <a:effectLst/>
                    <a:latin typeface="+mj-lt"/>
                    <a:ea typeface="Calibri" panose="020F0502020204030204" pitchFamily="34" charset="0"/>
                  </a:rPr>
                  <a:t> </a:t>
                </a:r>
                <a:endParaRPr lang="en-US" sz="2800" dirty="0">
                  <a:solidFill>
                    <a:srgbClr val="C00000"/>
                  </a:solidFill>
                  <a:effectLst/>
                  <a:latin typeface="+mj-lt"/>
                  <a:ea typeface="Calibri" panose="020F0502020204030204" pitchFamily="34" charset="0"/>
                  <a:cs typeface="Arial" panose="020B0604020202020204" pitchFamily="34" charset="0"/>
                </a:endParaRPr>
              </a:p>
            </p:txBody>
          </p:sp>
        </mc:Choice>
        <mc:Fallback>
          <p:sp>
            <p:nvSpPr>
              <p:cNvPr id="26" name="TextBox 25">
                <a:extLst>
                  <a:ext uri="{FF2B5EF4-FFF2-40B4-BE49-F238E27FC236}">
                    <a16:creationId xmlns:a16="http://schemas.microsoft.com/office/drawing/2014/main" id="{38F95BA8-D340-8E87-6D4C-D2D932185B7B}"/>
                  </a:ext>
                </a:extLst>
              </p:cNvPr>
              <p:cNvSpPr txBox="1">
                <a:spLocks noRot="1" noChangeAspect="1" noMove="1" noResize="1" noEditPoints="1" noAdjustHandles="1" noChangeArrowheads="1" noChangeShapeType="1" noTextEdit="1"/>
              </p:cNvSpPr>
              <p:nvPr/>
            </p:nvSpPr>
            <p:spPr>
              <a:xfrm>
                <a:off x="516825" y="3467187"/>
                <a:ext cx="6514904" cy="998735"/>
              </a:xfrm>
              <a:prstGeom prst="rect">
                <a:avLst/>
              </a:prstGeom>
              <a:blipFill>
                <a:blip r:embed="rId13"/>
                <a:stretch>
                  <a:fillRect l="-1966" t="-6707" b="-1341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599865F9-C591-1102-9576-AAA6E99C4184}"/>
                  </a:ext>
                </a:extLst>
              </p:cNvPr>
              <p:cNvSpPr txBox="1"/>
              <p:nvPr/>
            </p:nvSpPr>
            <p:spPr>
              <a:xfrm>
                <a:off x="516825" y="5243828"/>
                <a:ext cx="6514904" cy="998735"/>
              </a:xfrm>
              <a:prstGeom prst="rect">
                <a:avLst/>
              </a:prstGeom>
              <a:noFill/>
            </p:spPr>
            <p:txBody>
              <a:bodyPr wrap="square">
                <a:spAutoFit/>
              </a:bodyPr>
              <a:lstStyle/>
              <a:p>
                <a:pPr marR="0">
                  <a:spcBef>
                    <a:spcPts val="0"/>
                  </a:spcBef>
                </a:pPr>
                <a:r>
                  <a:rPr lang="en-US" sz="2800" dirty="0">
                    <a:solidFill>
                      <a:srgbClr val="C00000"/>
                    </a:solidFill>
                    <a:effectLst/>
                    <a:latin typeface="+mj-lt"/>
                    <a:ea typeface="Calibri" panose="020F0502020204030204" pitchFamily="34" charset="0"/>
                  </a:rPr>
                  <a:t>[</a:t>
                </a:r>
                <a:r>
                  <a:rPr lang="en-US" sz="2800" dirty="0">
                    <a:solidFill>
                      <a:srgbClr val="C00000"/>
                    </a:solidFill>
                    <a:latin typeface="+mj-lt"/>
                    <a:ea typeface="Calibri" panose="020F0502020204030204" pitchFamily="34" charset="0"/>
                  </a:rPr>
                  <a:t>CM) so that [CA</a:t>
                </a:r>
                <a:r>
                  <a:rPr lang="en-US" sz="2800" dirty="0">
                    <a:solidFill>
                      <a:srgbClr val="C00000"/>
                    </a:solidFill>
                    <a:effectLst/>
                    <a:latin typeface="+mj-lt"/>
                    <a:ea typeface="Calibri" panose="020F0502020204030204" pitchFamily="34" charset="0"/>
                  </a:rPr>
                  <a:t>) is the bisector </a:t>
                </a:r>
              </a:p>
              <a:p>
                <a:pPr marR="0">
                  <a:spcBef>
                    <a:spcPts val="0"/>
                  </a:spcBef>
                </a:pPr>
                <a:r>
                  <a:rPr lang="en-US" sz="2800" dirty="0">
                    <a:solidFill>
                      <a:srgbClr val="C00000"/>
                    </a:solidFill>
                    <a:effectLst/>
                    <a:latin typeface="+mj-lt"/>
                    <a:ea typeface="Calibri" panose="020F0502020204030204" pitchFamily="34" charset="0"/>
                  </a:rPr>
                  <a:t>of </a:t>
                </a:r>
                <a14:m>
                  <m:oMath xmlns:m="http://schemas.openxmlformats.org/officeDocument/2006/math">
                    <m:acc>
                      <m:accPr>
                        <m:chr m:val="̂"/>
                        <m:ctrlPr>
                          <a:rPr lang="en-US" sz="2800" b="1" i="1" smtClean="0">
                            <a:solidFill>
                              <a:srgbClr val="C00000"/>
                            </a:solidFill>
                            <a:effectLst/>
                            <a:latin typeface="Cambria Math" panose="02040503050406030204" pitchFamily="18" charset="0"/>
                            <a:cs typeface="Calibri" panose="020F0502020204030204" pitchFamily="34" charset="0"/>
                          </a:rPr>
                        </m:ctrlPr>
                      </m:accPr>
                      <m:e>
                        <m:r>
                          <a:rPr lang="en-US" sz="2800" b="1" i="1" smtClean="0">
                            <a:solidFill>
                              <a:srgbClr val="C00000"/>
                            </a:solidFill>
                            <a:effectLst/>
                            <a:latin typeface="Cambria Math" panose="02040503050406030204" pitchFamily="18" charset="0"/>
                            <a:cs typeface="Calibri" panose="020F0502020204030204" pitchFamily="34" charset="0"/>
                          </a:rPr>
                          <m:t>𝑩𝑪𝑴</m:t>
                        </m:r>
                      </m:e>
                    </m:acc>
                  </m:oMath>
                </a14:m>
                <a:r>
                  <a:rPr lang="en-US" sz="2800" dirty="0">
                    <a:solidFill>
                      <a:srgbClr val="C00000"/>
                    </a:solidFill>
                    <a:effectLst/>
                    <a:latin typeface="+mj-lt"/>
                    <a:ea typeface="Calibri" panose="020F0502020204030204" pitchFamily="34" charset="0"/>
                  </a:rPr>
                  <a:t> </a:t>
                </a:r>
                <a:endParaRPr lang="en-US" sz="2800" dirty="0">
                  <a:solidFill>
                    <a:srgbClr val="C00000"/>
                  </a:solidFill>
                  <a:effectLst/>
                  <a:latin typeface="+mj-lt"/>
                  <a:ea typeface="Calibri" panose="020F0502020204030204" pitchFamily="34" charset="0"/>
                  <a:cs typeface="Arial" panose="020B0604020202020204" pitchFamily="34" charset="0"/>
                </a:endParaRPr>
              </a:p>
            </p:txBody>
          </p:sp>
        </mc:Choice>
        <mc:Fallback>
          <p:sp>
            <p:nvSpPr>
              <p:cNvPr id="27" name="TextBox 26">
                <a:extLst>
                  <a:ext uri="{FF2B5EF4-FFF2-40B4-BE49-F238E27FC236}">
                    <a16:creationId xmlns:a16="http://schemas.microsoft.com/office/drawing/2014/main" id="{599865F9-C591-1102-9576-AAA6E99C4184}"/>
                  </a:ext>
                </a:extLst>
              </p:cNvPr>
              <p:cNvSpPr txBox="1">
                <a:spLocks noRot="1" noChangeAspect="1" noMove="1" noResize="1" noEditPoints="1" noAdjustHandles="1" noChangeArrowheads="1" noChangeShapeType="1" noTextEdit="1"/>
              </p:cNvSpPr>
              <p:nvPr/>
            </p:nvSpPr>
            <p:spPr>
              <a:xfrm>
                <a:off x="516825" y="5243828"/>
                <a:ext cx="6514904" cy="998735"/>
              </a:xfrm>
              <a:prstGeom prst="rect">
                <a:avLst/>
              </a:prstGeom>
              <a:blipFill>
                <a:blip r:embed="rId14"/>
                <a:stretch>
                  <a:fillRect l="-1966" t="-6098" b="-13415"/>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03925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6"/>
                                        </p:tgtEl>
                                      </p:cBhvr>
                                    </p:animEffect>
                                    <p:set>
                                      <p:cBhvr>
                                        <p:cTn id="24" dur="1" fill="hold">
                                          <p:stCondLst>
                                            <p:cond delay="499"/>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17"/>
                                        </p:tgtEl>
                                      </p:cBhvr>
                                    </p:animEffect>
                                    <p:set>
                                      <p:cBhvr>
                                        <p:cTn id="44" dur="1" fill="hold">
                                          <p:stCondLst>
                                            <p:cond delay="499"/>
                                          </p:stCondLst>
                                        </p:cTn>
                                        <p:tgtEl>
                                          <p:spTgt spid="17"/>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8" presetClass="emph" presetSubtype="0" fill="hold" nodeType="clickEffect">
                                  <p:stCondLst>
                                    <p:cond delay="0"/>
                                  </p:stCondLst>
                                  <p:childTnLst>
                                    <p:animRot by="1200000">
                                      <p:cBhvr>
                                        <p:cTn id="60" dur="1000" fill="hold"/>
                                        <p:tgtEl>
                                          <p:spTgt spid="18"/>
                                        </p:tgtEl>
                                        <p:attrNameLst>
                                          <p:attrName>r</p:attrName>
                                        </p:attrNameLst>
                                      </p:cBhvr>
                                    </p:animRot>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grpId="0" nodeType="click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heel(1)">
                                      <p:cBhvr>
                                        <p:cTn id="65" dur="500"/>
                                        <p:tgtEl>
                                          <p:spTgt spid="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18"/>
                                        </p:tgtEl>
                                      </p:cBhvr>
                                    </p:animEffect>
                                    <p:set>
                                      <p:cBhvr>
                                        <p:cTn id="75" dur="1" fill="hold">
                                          <p:stCondLst>
                                            <p:cond delay="499"/>
                                          </p:stCondLst>
                                        </p:cTn>
                                        <p:tgtEl>
                                          <p:spTgt spid="18"/>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ppt_x"/>
                                          </p:val>
                                        </p:tav>
                                        <p:tav tm="100000">
                                          <p:val>
                                            <p:strVal val="#ppt_x"/>
                                          </p:val>
                                        </p:tav>
                                      </p:tavLst>
                                    </p:anim>
                                    <p:anim calcmode="lin" valueType="num">
                                      <p:cBhvr additive="base">
                                        <p:cTn id="8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nodeType="click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wipe(left)">
                                      <p:cBhvr>
                                        <p:cTn id="86" dur="500"/>
                                        <p:tgtEl>
                                          <p:spTgt spid="7"/>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xit" presetSubtype="0" fill="hold" nodeType="clickEffect">
                                  <p:stCondLst>
                                    <p:cond delay="0"/>
                                  </p:stCondLst>
                                  <p:childTnLst>
                                    <p:animEffect transition="out" filter="fade">
                                      <p:cBhvr>
                                        <p:cTn id="90" dur="500"/>
                                        <p:tgtEl>
                                          <p:spTgt spid="19"/>
                                        </p:tgtEl>
                                      </p:cBhvr>
                                    </p:animEffect>
                                    <p:set>
                                      <p:cBhvr>
                                        <p:cTn id="91" dur="1" fill="hold">
                                          <p:stCondLst>
                                            <p:cond delay="499"/>
                                          </p:stCondLst>
                                        </p:cTn>
                                        <p:tgtEl>
                                          <p:spTgt spid="19"/>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left)">
                                      <p:cBhvr>
                                        <p:cTn id="96" dur="500"/>
                                        <p:tgtEl>
                                          <p:spTgt spid="27"/>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1000"/>
                                        <p:tgtEl>
                                          <p:spTgt spid="20"/>
                                        </p:tgtEl>
                                      </p:cBhvr>
                                    </p:animEffect>
                                    <p:anim calcmode="lin" valueType="num">
                                      <p:cBhvr>
                                        <p:cTn id="102" dur="1000" fill="hold"/>
                                        <p:tgtEl>
                                          <p:spTgt spid="20"/>
                                        </p:tgtEl>
                                        <p:attrNameLst>
                                          <p:attrName>ppt_x</p:attrName>
                                        </p:attrNameLst>
                                      </p:cBhvr>
                                      <p:tavLst>
                                        <p:tav tm="0">
                                          <p:val>
                                            <p:strVal val="#ppt_x"/>
                                          </p:val>
                                        </p:tav>
                                        <p:tav tm="100000">
                                          <p:val>
                                            <p:strVal val="#ppt_x"/>
                                          </p:val>
                                        </p:tav>
                                      </p:tavLst>
                                    </p:anim>
                                    <p:anim calcmode="lin" valueType="num">
                                      <p:cBhvr>
                                        <p:cTn id="10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8" presetClass="emph" presetSubtype="0" fill="hold" nodeType="clickEffect">
                                  <p:stCondLst>
                                    <p:cond delay="0"/>
                                  </p:stCondLst>
                                  <p:childTnLst>
                                    <p:animRot by="-2400000">
                                      <p:cBhvr>
                                        <p:cTn id="107" dur="1000" fill="hold"/>
                                        <p:tgtEl>
                                          <p:spTgt spid="20"/>
                                        </p:tgtEl>
                                        <p:attrNameLst>
                                          <p:attrName>r</p:attrName>
                                        </p:attrNameLst>
                                      </p:cBhvr>
                                    </p:animRot>
                                  </p:childTnLst>
                                </p:cTn>
                              </p:par>
                            </p:childTnLst>
                          </p:cTn>
                        </p:par>
                      </p:childTnLst>
                    </p:cTn>
                  </p:par>
                  <p:par>
                    <p:cTn id="108" fill="hold">
                      <p:stCondLst>
                        <p:cond delay="indefinite"/>
                      </p:stCondLst>
                      <p:childTnLst>
                        <p:par>
                          <p:cTn id="109" fill="hold">
                            <p:stCondLst>
                              <p:cond delay="0"/>
                            </p:stCondLst>
                            <p:childTnLst>
                              <p:par>
                                <p:cTn id="110" presetID="21" presetClass="entr" presetSubtype="1" fill="hold" grpId="0" nodeType="clickEffect">
                                  <p:stCondLst>
                                    <p:cond delay="0"/>
                                  </p:stCondLst>
                                  <p:childTnLst>
                                    <p:set>
                                      <p:cBhvr>
                                        <p:cTn id="111" dur="1" fill="hold">
                                          <p:stCondLst>
                                            <p:cond delay="0"/>
                                          </p:stCondLst>
                                        </p:cTn>
                                        <p:tgtEl>
                                          <p:spTgt spid="11"/>
                                        </p:tgtEl>
                                        <p:attrNameLst>
                                          <p:attrName>style.visibility</p:attrName>
                                        </p:attrNameLst>
                                      </p:cBhvr>
                                      <p:to>
                                        <p:strVal val="visible"/>
                                      </p:to>
                                    </p:set>
                                    <p:animEffect transition="in" filter="wheel(1)">
                                      <p:cBhvr>
                                        <p:cTn id="112" dur="500"/>
                                        <p:tgtEl>
                                          <p:spTgt spid="1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fade">
                                      <p:cBhvr>
                                        <p:cTn id="117" dur="500"/>
                                        <p:tgtEl>
                                          <p:spTgt spid="12"/>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nodeType="clickEffect">
                                  <p:stCondLst>
                                    <p:cond delay="0"/>
                                  </p:stCondLst>
                                  <p:childTnLst>
                                    <p:animEffect transition="out" filter="fade">
                                      <p:cBhvr>
                                        <p:cTn id="121" dur="500"/>
                                        <p:tgtEl>
                                          <p:spTgt spid="20"/>
                                        </p:tgtEl>
                                      </p:cBhvr>
                                    </p:animEffect>
                                    <p:set>
                                      <p:cBhvr>
                                        <p:cTn id="122" dur="1" fill="hold">
                                          <p:stCondLst>
                                            <p:cond delay="499"/>
                                          </p:stCondLst>
                                        </p:cTn>
                                        <p:tgtEl>
                                          <p:spTgt spid="20"/>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nodeType="clickEffect">
                                  <p:stCondLst>
                                    <p:cond delay="0"/>
                                  </p:stCondLst>
                                  <p:childTnLst>
                                    <p:set>
                                      <p:cBhvr>
                                        <p:cTn id="126" dur="1" fill="hold">
                                          <p:stCondLst>
                                            <p:cond delay="0"/>
                                          </p:stCondLst>
                                        </p:cTn>
                                        <p:tgtEl>
                                          <p:spTgt spid="21"/>
                                        </p:tgtEl>
                                        <p:attrNameLst>
                                          <p:attrName>style.visibility</p:attrName>
                                        </p:attrNameLst>
                                      </p:cBhvr>
                                      <p:to>
                                        <p:strVal val="visible"/>
                                      </p:to>
                                    </p:set>
                                    <p:anim calcmode="lin" valueType="num">
                                      <p:cBhvr additive="base">
                                        <p:cTn id="127" dur="500" fill="hold"/>
                                        <p:tgtEl>
                                          <p:spTgt spid="21"/>
                                        </p:tgtEl>
                                        <p:attrNameLst>
                                          <p:attrName>ppt_x</p:attrName>
                                        </p:attrNameLst>
                                      </p:cBhvr>
                                      <p:tavLst>
                                        <p:tav tm="0">
                                          <p:val>
                                            <p:strVal val="#ppt_x"/>
                                          </p:val>
                                        </p:tav>
                                        <p:tav tm="100000">
                                          <p:val>
                                            <p:strVal val="#ppt_x"/>
                                          </p:val>
                                        </p:tav>
                                      </p:tavLst>
                                    </p:anim>
                                    <p:anim calcmode="lin" valueType="num">
                                      <p:cBhvr additive="base">
                                        <p:cTn id="1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nodeType="clickEffect">
                                  <p:stCondLst>
                                    <p:cond delay="0"/>
                                  </p:stCondLst>
                                  <p:childTnLst>
                                    <p:set>
                                      <p:cBhvr>
                                        <p:cTn id="132" dur="1" fill="hold">
                                          <p:stCondLst>
                                            <p:cond delay="0"/>
                                          </p:stCondLst>
                                        </p:cTn>
                                        <p:tgtEl>
                                          <p:spTgt spid="10"/>
                                        </p:tgtEl>
                                        <p:attrNameLst>
                                          <p:attrName>style.visibility</p:attrName>
                                        </p:attrNameLst>
                                      </p:cBhvr>
                                      <p:to>
                                        <p:strVal val="visible"/>
                                      </p:to>
                                    </p:set>
                                    <p:animEffect transition="in" filter="wipe(down)">
                                      <p:cBhvr>
                                        <p:cTn id="133" dur="500"/>
                                        <p:tgtEl>
                                          <p:spTgt spid="10"/>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nodeType="clickEffect">
                                  <p:stCondLst>
                                    <p:cond delay="0"/>
                                  </p:stCondLst>
                                  <p:childTnLst>
                                    <p:animEffect transition="out" filter="fade">
                                      <p:cBhvr>
                                        <p:cTn id="137" dur="500"/>
                                        <p:tgtEl>
                                          <p:spTgt spid="21"/>
                                        </p:tgtEl>
                                      </p:cBhvr>
                                    </p:animEffect>
                                    <p:set>
                                      <p:cBhvr>
                                        <p:cTn id="138"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1" grpId="0" animBg="1"/>
      <p:bldP spid="12" grpId="0"/>
      <p:bldP spid="13" grpId="0"/>
      <p:bldP spid="15" grpId="0"/>
      <p:bldP spid="22"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b="1">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text, device, meter, control panel&#10;&#10;Description automatically generated">
            <a:extLst>
              <a:ext uri="{FF2B5EF4-FFF2-40B4-BE49-F238E27FC236}">
                <a16:creationId xmlns:a16="http://schemas.microsoft.com/office/drawing/2014/main" id="{DBA67F61-E84C-4D7B-B25D-406EB8FA64E9}"/>
              </a:ext>
            </a:extLst>
          </p:cNvPr>
          <p:cNvPicPr>
            <a:picLocks noChangeAspect="1"/>
          </p:cNvPicPr>
          <p:nvPr/>
        </p:nvPicPr>
        <p:blipFill>
          <a:blip r:embed="rId4">
            <a:alphaModFix amt="85000"/>
          </a:blip>
          <a:stretch>
            <a:fillRect/>
          </a:stretch>
        </p:blipFill>
        <p:spPr>
          <a:xfrm>
            <a:off x="5126161" y="2531149"/>
            <a:ext cx="5336210" cy="3086137"/>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Constructing the bisector of an angle</a:t>
            </a:r>
            <a:endParaRPr lang="en-US" sz="3200" b="1" dirty="0">
              <a:solidFill>
                <a:schemeClr val="bg1"/>
              </a:solidFill>
              <a:latin typeface="Comic Sans MS"/>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mc:AlternateContent xmlns:mc="http://schemas.openxmlformats.org/markup-compatibility/2006" xmlns:a14="http://schemas.microsoft.com/office/drawing/2010/main">
        <mc:Choice Requires="a14">
          <p:sp>
            <p:nvSpPr>
              <p:cNvPr id="9" name="Title 1">
                <a:extLst>
                  <a:ext uri="{FF2B5EF4-FFF2-40B4-BE49-F238E27FC236}">
                    <a16:creationId xmlns:a16="http://schemas.microsoft.com/office/drawing/2014/main" id="{B270917D-170C-46F5-9C8C-1EB47FF26265}"/>
                  </a:ext>
                </a:extLst>
              </p:cNvPr>
              <p:cNvSpPr txBox="1">
                <a:spLocks/>
              </p:cNvSpPr>
              <p:nvPr/>
            </p:nvSpPr>
            <p:spPr>
              <a:xfrm>
                <a:off x="539844" y="1405912"/>
                <a:ext cx="7038531" cy="4444065"/>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a:lnSpc>
                    <a:spcPct val="150000"/>
                  </a:lnSpc>
                </a:pPr>
                <a14:m>
                  <m:oMathPara xmlns:m="http://schemas.openxmlformats.org/officeDocument/2006/math">
                    <m:oMathParaPr>
                      <m:jc m:val="left"/>
                    </m:oMathParaPr>
                    <m:oMath xmlns:m="http://schemas.openxmlformats.org/officeDocument/2006/math">
                      <m:acc>
                        <m:accPr>
                          <m:chr m:val="̂"/>
                          <m:ctrlPr>
                            <a:rPr lang="en-US" sz="2800" i="1" smtClean="0">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𝑚𝑂𝑛</m:t>
                          </m:r>
                        </m:e>
                      </m:acc>
                      <m:r>
                        <a:rPr lang="en-US" sz="2800" i="1">
                          <a:solidFill>
                            <a:schemeClr val="tx1">
                              <a:lumMod val="65000"/>
                              <a:lumOff val="35000"/>
                            </a:schemeClr>
                          </a:solidFill>
                          <a:latin typeface="Cambria Math" panose="02040503050406030204" pitchFamily="18" charset="0"/>
                        </a:rPr>
                        <m:t>=80°</m:t>
                      </m:r>
                    </m:oMath>
                  </m:oMathPara>
                </a14:m>
                <a:endParaRPr lang="en-US" sz="2800" dirty="0">
                  <a:solidFill>
                    <a:schemeClr val="tx1">
                      <a:lumMod val="65000"/>
                      <a:lumOff val="35000"/>
                    </a:schemeClr>
                  </a:solidFill>
                </a:endParaRPr>
              </a:p>
              <a:p>
                <a:pPr>
                  <a:lnSpc>
                    <a:spcPct val="150000"/>
                  </a:lnSpc>
                </a:pPr>
                <a:r>
                  <a:rPr lang="en-US" sz="2800" dirty="0">
                    <a:solidFill>
                      <a:schemeClr val="tx1">
                        <a:lumMod val="65000"/>
                        <a:lumOff val="35000"/>
                      </a:schemeClr>
                    </a:solidFill>
                  </a:rPr>
                  <a:t>[Oz) </a:t>
                </a:r>
                <a:r>
                  <a:rPr lang="en-US" sz="2800" cap="none" dirty="0">
                    <a:solidFill>
                      <a:schemeClr val="tx1">
                        <a:lumMod val="65000"/>
                        <a:lumOff val="35000"/>
                      </a:schemeClr>
                    </a:solidFill>
                  </a:rPr>
                  <a:t>bisector of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𝑚𝑂𝑛</m:t>
                        </m:r>
                      </m:e>
                    </m:acc>
                  </m:oMath>
                </a14:m>
                <a:endParaRPr lang="en-US" sz="2800" i="1" dirty="0">
                  <a:solidFill>
                    <a:schemeClr val="tx1">
                      <a:lumMod val="65000"/>
                      <a:lumOff val="35000"/>
                    </a:schemeClr>
                  </a:solidFill>
                  <a:latin typeface="Cambria Math" panose="02040503050406030204" pitchFamily="18" charset="0"/>
                </a:endParaRPr>
              </a:p>
              <a:p>
                <a:pPr>
                  <a:lnSpc>
                    <a:spcPct val="150000"/>
                  </a:lnSpc>
                </a:pP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𝑚𝑂𝑧</m:t>
                        </m:r>
                      </m:e>
                    </m:acc>
                    <m:r>
                      <a:rPr lang="en-US" sz="2800" i="1">
                        <a:solidFill>
                          <a:schemeClr val="tx1">
                            <a:lumMod val="65000"/>
                            <a:lumOff val="35000"/>
                          </a:schemeClr>
                        </a:solidFill>
                        <a:latin typeface="Cambria Math" panose="02040503050406030204" pitchFamily="18" charset="0"/>
                      </a:rPr>
                      <m:t> </m:t>
                    </m:r>
                  </m:oMath>
                </a14:m>
                <a:r>
                  <a:rPr lang="en-US" sz="2800" cap="none" dirty="0">
                    <a:solidFill>
                      <a:schemeClr val="tx1">
                        <a:lumMod val="65000"/>
                        <a:lumOff val="35000"/>
                      </a:schemeClr>
                    </a:solidFill>
                  </a:rPr>
                  <a:t>and</a:t>
                </a:r>
                <a:r>
                  <a:rPr lang="en-US" sz="2800" dirty="0">
                    <a:solidFill>
                      <a:schemeClr val="tx1">
                        <a:lumMod val="65000"/>
                        <a:lumOff val="35000"/>
                      </a:schemeClr>
                    </a:solidFill>
                  </a:rPr>
                  <a:t>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𝑛𝑂𝑧</m:t>
                        </m:r>
                      </m:e>
                    </m:acc>
                    <m:r>
                      <a:rPr lang="en-US" sz="2800" i="1">
                        <a:solidFill>
                          <a:schemeClr val="tx1">
                            <a:lumMod val="65000"/>
                            <a:lumOff val="35000"/>
                          </a:schemeClr>
                        </a:solidFill>
                        <a:latin typeface="Cambria Math" panose="02040503050406030204" pitchFamily="18" charset="0"/>
                      </a:rPr>
                      <m:t> </m:t>
                    </m:r>
                  </m:oMath>
                </a14:m>
                <a:r>
                  <a:rPr lang="en-US" sz="2800" cap="none" dirty="0">
                    <a:solidFill>
                      <a:schemeClr val="tx1">
                        <a:lumMod val="65000"/>
                        <a:lumOff val="35000"/>
                      </a:schemeClr>
                    </a:solidFill>
                  </a:rPr>
                  <a:t>are 2 </a:t>
                </a:r>
              </a:p>
              <a:p>
                <a:pPr>
                  <a:lnSpc>
                    <a:spcPct val="150000"/>
                  </a:lnSpc>
                </a:pPr>
                <a:r>
                  <a:rPr lang="en-US" sz="2800" cap="none" dirty="0">
                    <a:solidFill>
                      <a:schemeClr val="tx1">
                        <a:lumMod val="65000"/>
                        <a:lumOff val="35000"/>
                      </a:schemeClr>
                    </a:solidFill>
                  </a:rPr>
                  <a:t>equal adjacent angles</a:t>
                </a:r>
                <a:r>
                  <a:rPr lang="en-US" sz="2800" dirty="0">
                    <a:solidFill>
                      <a:schemeClr val="tx1">
                        <a:lumMod val="65000"/>
                        <a:lumOff val="35000"/>
                      </a:schemeClr>
                    </a:solidFill>
                  </a:rPr>
                  <a:t>.</a:t>
                </a:r>
              </a:p>
            </p:txBody>
          </p:sp>
        </mc:Choice>
        <mc:Fallback xmlns="">
          <p:sp>
            <p:nvSpPr>
              <p:cNvPr id="9" name="Title 1">
                <a:extLst>
                  <a:ext uri="{FF2B5EF4-FFF2-40B4-BE49-F238E27FC236}">
                    <a16:creationId xmlns:a16="http://schemas.microsoft.com/office/drawing/2014/main" id="{B270917D-170C-46F5-9C8C-1EB47FF26265}"/>
                  </a:ext>
                </a:extLst>
              </p:cNvPr>
              <p:cNvSpPr txBox="1">
                <a:spLocks noRot="1" noChangeAspect="1" noMove="1" noResize="1" noEditPoints="1" noAdjustHandles="1" noChangeArrowheads="1" noChangeShapeType="1" noTextEdit="1"/>
              </p:cNvSpPr>
              <p:nvPr/>
            </p:nvSpPr>
            <p:spPr>
              <a:xfrm>
                <a:off x="539844" y="1405912"/>
                <a:ext cx="7038531" cy="4444065"/>
              </a:xfrm>
              <a:prstGeom prst="rect">
                <a:avLst/>
              </a:prstGeom>
              <a:blipFill>
                <a:blip r:embed="rId6"/>
                <a:stretch>
                  <a:fillRect l="-1820"/>
                </a:stretch>
              </a:blipFill>
            </p:spPr>
            <p:txBody>
              <a:bodyPr/>
              <a:lstStyle/>
              <a:p>
                <a:r>
                  <a:rPr lang="en-US">
                    <a:noFill/>
                  </a:rPr>
                  <a:t> </a:t>
                </a:r>
              </a:p>
            </p:txBody>
          </p:sp>
        </mc:Fallback>
      </mc:AlternateContent>
      <p:sp>
        <p:nvSpPr>
          <p:cNvPr id="11" name="Title 1">
            <a:extLst>
              <a:ext uri="{FF2B5EF4-FFF2-40B4-BE49-F238E27FC236}">
                <a16:creationId xmlns:a16="http://schemas.microsoft.com/office/drawing/2014/main" id="{15B3EC38-CA3A-44C8-8D21-B12BB3166879}"/>
              </a:ext>
            </a:extLst>
          </p:cNvPr>
          <p:cNvSpPr txBox="1">
            <a:spLocks/>
          </p:cNvSpPr>
          <p:nvPr/>
        </p:nvSpPr>
        <p:spPr>
          <a:xfrm>
            <a:off x="492476" y="2089326"/>
            <a:ext cx="7038531" cy="945145"/>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a:lnSpc>
                <a:spcPct val="200000"/>
              </a:lnSpc>
            </a:pPr>
            <a:endParaRPr lang="en-US" sz="2800" dirty="0">
              <a:solidFill>
                <a:schemeClr val="tx1">
                  <a:lumMod val="65000"/>
                  <a:lumOff val="35000"/>
                </a:schemeClr>
              </a:solidFill>
            </a:endParaRPr>
          </a:p>
        </p:txBody>
      </p:sp>
      <p:cxnSp>
        <p:nvCxnSpPr>
          <p:cNvPr id="24" name="Straight Connector 23">
            <a:extLst>
              <a:ext uri="{FF2B5EF4-FFF2-40B4-BE49-F238E27FC236}">
                <a16:creationId xmlns:a16="http://schemas.microsoft.com/office/drawing/2014/main" id="{B4AD2A27-5318-47F3-BFE5-84E92FC5178B}"/>
              </a:ext>
            </a:extLst>
          </p:cNvPr>
          <p:cNvCxnSpPr>
            <a:cxnSpLocks/>
          </p:cNvCxnSpPr>
          <p:nvPr/>
        </p:nvCxnSpPr>
        <p:spPr>
          <a:xfrm flipH="1">
            <a:off x="7744324" y="3207538"/>
            <a:ext cx="2435930" cy="2021990"/>
          </a:xfrm>
          <a:prstGeom prst="line">
            <a:avLst/>
          </a:prstGeom>
          <a:ln w="571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36E9D8A-DABD-465E-9A05-E2B0717A8AA4}"/>
              </a:ext>
            </a:extLst>
          </p:cNvPr>
          <p:cNvSpPr txBox="1"/>
          <p:nvPr/>
        </p:nvSpPr>
        <p:spPr>
          <a:xfrm>
            <a:off x="10180254" y="2608580"/>
            <a:ext cx="433132" cy="646331"/>
          </a:xfrm>
          <a:prstGeom prst="rect">
            <a:avLst/>
          </a:prstGeom>
          <a:noFill/>
        </p:spPr>
        <p:txBody>
          <a:bodyPr wrap="none" rtlCol="0">
            <a:spAutoFit/>
          </a:bodyPr>
          <a:lstStyle/>
          <a:p>
            <a:r>
              <a:rPr lang="en-US" sz="3600" b="1" dirty="0">
                <a:solidFill>
                  <a:srgbClr val="0F6FC6"/>
                </a:solidFill>
                <a:latin typeface="+mj-lt"/>
              </a:rPr>
              <a:t>z</a:t>
            </a:r>
          </a:p>
        </p:txBody>
      </p:sp>
      <p:grpSp>
        <p:nvGrpSpPr>
          <p:cNvPr id="12" name="Group 11">
            <a:extLst>
              <a:ext uri="{FF2B5EF4-FFF2-40B4-BE49-F238E27FC236}">
                <a16:creationId xmlns:a16="http://schemas.microsoft.com/office/drawing/2014/main" id="{E6432C13-AAC1-4AC1-99C0-F5A271387A54}"/>
              </a:ext>
            </a:extLst>
          </p:cNvPr>
          <p:cNvGrpSpPr/>
          <p:nvPr/>
        </p:nvGrpSpPr>
        <p:grpSpPr>
          <a:xfrm>
            <a:off x="7744324" y="1743740"/>
            <a:ext cx="3494290" cy="3485788"/>
            <a:chOff x="7744324" y="1743740"/>
            <a:chExt cx="3494290" cy="3485788"/>
          </a:xfrm>
        </p:grpSpPr>
        <p:cxnSp>
          <p:nvCxnSpPr>
            <p:cNvPr id="5" name="Straight Connector 4">
              <a:extLst>
                <a:ext uri="{FF2B5EF4-FFF2-40B4-BE49-F238E27FC236}">
                  <a16:creationId xmlns:a16="http://schemas.microsoft.com/office/drawing/2014/main" id="{7F49EAC1-30D6-4D75-893A-A1DB0D9D4F87}"/>
                </a:ext>
              </a:extLst>
            </p:cNvPr>
            <p:cNvCxnSpPr>
              <a:cxnSpLocks/>
            </p:cNvCxnSpPr>
            <p:nvPr/>
          </p:nvCxnSpPr>
          <p:spPr>
            <a:xfrm flipH="1">
              <a:off x="7776224" y="1743740"/>
              <a:ext cx="634130" cy="3485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BB6DA1F-D25A-4B85-9501-A345E9B70A7D}"/>
                </a:ext>
              </a:extLst>
            </p:cNvPr>
            <p:cNvCxnSpPr>
              <a:cxnSpLocks/>
            </p:cNvCxnSpPr>
            <p:nvPr/>
          </p:nvCxnSpPr>
          <p:spPr>
            <a:xfrm>
              <a:off x="7744324" y="5229528"/>
              <a:ext cx="349429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4" name="Straight Connector 13" hidden="1">
            <a:extLst>
              <a:ext uri="{FF2B5EF4-FFF2-40B4-BE49-F238E27FC236}">
                <a16:creationId xmlns:a16="http://schemas.microsoft.com/office/drawing/2014/main" id="{BE8D2044-90BE-4223-9386-83F64451A351}"/>
              </a:ext>
            </a:extLst>
          </p:cNvPr>
          <p:cNvCxnSpPr/>
          <p:nvPr/>
        </p:nvCxnSpPr>
        <p:spPr>
          <a:xfrm flipV="1">
            <a:off x="7744324" y="3125972"/>
            <a:ext cx="2558625" cy="2103556"/>
          </a:xfrm>
          <a:prstGeom prst="line">
            <a:avLst/>
          </a:prstGeom>
          <a:ln w="57150">
            <a:prstDash val="sys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D38EC8E-6DEA-4DDF-8788-0A2EDE036B9F}"/>
              </a:ext>
            </a:extLst>
          </p:cNvPr>
          <p:cNvSpPr txBox="1"/>
          <p:nvPr/>
        </p:nvSpPr>
        <p:spPr>
          <a:xfrm>
            <a:off x="8548577" y="1468508"/>
            <a:ext cx="634130" cy="523220"/>
          </a:xfrm>
          <a:prstGeom prst="rect">
            <a:avLst/>
          </a:prstGeom>
          <a:noFill/>
        </p:spPr>
        <p:txBody>
          <a:bodyPr wrap="square" rtlCol="0">
            <a:spAutoFit/>
          </a:bodyPr>
          <a:lstStyle/>
          <a:p>
            <a:r>
              <a:rPr lang="en-US" sz="2800" dirty="0">
                <a:solidFill>
                  <a:srgbClr val="0076A3"/>
                </a:solidFill>
                <a:latin typeface="+mj-lt"/>
              </a:rPr>
              <a:t>n</a:t>
            </a:r>
          </a:p>
        </p:txBody>
      </p:sp>
      <p:sp>
        <p:nvSpPr>
          <p:cNvPr id="23" name="TextBox 22">
            <a:extLst>
              <a:ext uri="{FF2B5EF4-FFF2-40B4-BE49-F238E27FC236}">
                <a16:creationId xmlns:a16="http://schemas.microsoft.com/office/drawing/2014/main" id="{0B15F335-A36C-4192-892B-D7F8C9FA1252}"/>
              </a:ext>
            </a:extLst>
          </p:cNvPr>
          <p:cNvSpPr txBox="1"/>
          <p:nvPr/>
        </p:nvSpPr>
        <p:spPr>
          <a:xfrm>
            <a:off x="10175307" y="2725567"/>
            <a:ext cx="634130" cy="523220"/>
          </a:xfrm>
          <a:prstGeom prst="rect">
            <a:avLst/>
          </a:prstGeom>
          <a:noFill/>
        </p:spPr>
        <p:txBody>
          <a:bodyPr wrap="square" rtlCol="0">
            <a:spAutoFit/>
          </a:bodyPr>
          <a:lstStyle/>
          <a:p>
            <a:r>
              <a:rPr lang="en-US" sz="2800" dirty="0">
                <a:solidFill>
                  <a:srgbClr val="0076A3"/>
                </a:solidFill>
                <a:latin typeface="+mj-lt"/>
              </a:rPr>
              <a:t>Z</a:t>
            </a:r>
          </a:p>
        </p:txBody>
      </p:sp>
      <p:sp>
        <p:nvSpPr>
          <p:cNvPr id="25" name="TextBox 24">
            <a:extLst>
              <a:ext uri="{FF2B5EF4-FFF2-40B4-BE49-F238E27FC236}">
                <a16:creationId xmlns:a16="http://schemas.microsoft.com/office/drawing/2014/main" id="{63BC6A1C-9B8D-4799-8C5F-B0E5B8093839}"/>
              </a:ext>
            </a:extLst>
          </p:cNvPr>
          <p:cNvSpPr txBox="1"/>
          <p:nvPr/>
        </p:nvSpPr>
        <p:spPr>
          <a:xfrm>
            <a:off x="11238614" y="5357779"/>
            <a:ext cx="634130" cy="523220"/>
          </a:xfrm>
          <a:prstGeom prst="rect">
            <a:avLst/>
          </a:prstGeom>
          <a:noFill/>
        </p:spPr>
        <p:txBody>
          <a:bodyPr wrap="square" rtlCol="0">
            <a:spAutoFit/>
          </a:bodyPr>
          <a:lstStyle/>
          <a:p>
            <a:r>
              <a:rPr lang="en-US" sz="2800" dirty="0">
                <a:solidFill>
                  <a:srgbClr val="0076A3"/>
                </a:solidFill>
                <a:latin typeface="+mj-lt"/>
              </a:rPr>
              <a:t>m</a:t>
            </a:r>
          </a:p>
        </p:txBody>
      </p:sp>
      <p:sp>
        <p:nvSpPr>
          <p:cNvPr id="26" name="TextBox 25">
            <a:extLst>
              <a:ext uri="{FF2B5EF4-FFF2-40B4-BE49-F238E27FC236}">
                <a16:creationId xmlns:a16="http://schemas.microsoft.com/office/drawing/2014/main" id="{973FCAE0-0287-4FB0-A5EC-360FA000D0B1}"/>
              </a:ext>
            </a:extLst>
          </p:cNvPr>
          <p:cNvSpPr txBox="1"/>
          <p:nvPr/>
        </p:nvSpPr>
        <p:spPr>
          <a:xfrm>
            <a:off x="7308678" y="5397063"/>
            <a:ext cx="634130" cy="523220"/>
          </a:xfrm>
          <a:prstGeom prst="rect">
            <a:avLst/>
          </a:prstGeom>
          <a:noFill/>
        </p:spPr>
        <p:txBody>
          <a:bodyPr wrap="square" rtlCol="0">
            <a:spAutoFit/>
          </a:bodyPr>
          <a:lstStyle/>
          <a:p>
            <a:r>
              <a:rPr lang="en-US" sz="2800" dirty="0">
                <a:solidFill>
                  <a:srgbClr val="0076A3"/>
                </a:solidFill>
                <a:latin typeface="+mj-lt"/>
              </a:rPr>
              <a:t>O</a:t>
            </a:r>
          </a:p>
        </p:txBody>
      </p:sp>
      <p:sp>
        <p:nvSpPr>
          <p:cNvPr id="27" name="TextBox 26">
            <a:extLst>
              <a:ext uri="{FF2B5EF4-FFF2-40B4-BE49-F238E27FC236}">
                <a16:creationId xmlns:a16="http://schemas.microsoft.com/office/drawing/2014/main" id="{1B539C43-0F43-4620-A07F-A16D1620A536}"/>
              </a:ext>
            </a:extLst>
          </p:cNvPr>
          <p:cNvSpPr txBox="1"/>
          <p:nvPr/>
        </p:nvSpPr>
        <p:spPr>
          <a:xfrm>
            <a:off x="8358602" y="4625438"/>
            <a:ext cx="824105" cy="523220"/>
          </a:xfrm>
          <a:prstGeom prst="rect">
            <a:avLst/>
          </a:prstGeom>
          <a:noFill/>
        </p:spPr>
        <p:txBody>
          <a:bodyPr wrap="square" rtlCol="0">
            <a:spAutoFit/>
          </a:bodyPr>
          <a:lstStyle/>
          <a:p>
            <a:r>
              <a:rPr lang="en-US" sz="2800" dirty="0">
                <a:solidFill>
                  <a:srgbClr val="0076A3"/>
                </a:solidFill>
                <a:latin typeface="+mj-lt"/>
              </a:rPr>
              <a:t>40</a:t>
            </a:r>
            <a:r>
              <a:rPr lang="en-US" sz="2800" baseline="30000" dirty="0">
                <a:solidFill>
                  <a:srgbClr val="0076A3"/>
                </a:solidFill>
                <a:latin typeface="+mj-lt"/>
              </a:rPr>
              <a:t>o</a:t>
            </a:r>
          </a:p>
        </p:txBody>
      </p:sp>
      <p:sp>
        <p:nvSpPr>
          <p:cNvPr id="28" name="TextBox 27">
            <a:extLst>
              <a:ext uri="{FF2B5EF4-FFF2-40B4-BE49-F238E27FC236}">
                <a16:creationId xmlns:a16="http://schemas.microsoft.com/office/drawing/2014/main" id="{9C43775B-464C-4A47-9536-29DAAFA98DA3}"/>
              </a:ext>
            </a:extLst>
          </p:cNvPr>
          <p:cNvSpPr txBox="1"/>
          <p:nvPr/>
        </p:nvSpPr>
        <p:spPr>
          <a:xfrm>
            <a:off x="7863575" y="4196294"/>
            <a:ext cx="824105" cy="523220"/>
          </a:xfrm>
          <a:prstGeom prst="rect">
            <a:avLst/>
          </a:prstGeom>
          <a:noFill/>
        </p:spPr>
        <p:txBody>
          <a:bodyPr wrap="square" rtlCol="0">
            <a:spAutoFit/>
          </a:bodyPr>
          <a:lstStyle/>
          <a:p>
            <a:r>
              <a:rPr lang="en-US" sz="2800" dirty="0">
                <a:solidFill>
                  <a:srgbClr val="0076A3"/>
                </a:solidFill>
                <a:latin typeface="+mj-lt"/>
              </a:rPr>
              <a:t>40</a:t>
            </a:r>
            <a:r>
              <a:rPr lang="en-US" sz="2800" baseline="30000" dirty="0">
                <a:solidFill>
                  <a:srgbClr val="0076A3"/>
                </a:solidFill>
                <a:latin typeface="+mj-lt"/>
              </a:rPr>
              <a:t>o</a:t>
            </a:r>
          </a:p>
        </p:txBody>
      </p:sp>
      <p:sp>
        <p:nvSpPr>
          <p:cNvPr id="16" name="Arc 15">
            <a:extLst>
              <a:ext uri="{FF2B5EF4-FFF2-40B4-BE49-F238E27FC236}">
                <a16:creationId xmlns:a16="http://schemas.microsoft.com/office/drawing/2014/main" id="{C55BAB48-E548-42D7-B317-218BDDAC2827}"/>
              </a:ext>
            </a:extLst>
          </p:cNvPr>
          <p:cNvSpPr/>
          <p:nvPr/>
        </p:nvSpPr>
        <p:spPr>
          <a:xfrm>
            <a:off x="7308679" y="4625438"/>
            <a:ext cx="1101676" cy="1190794"/>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text, device, meter, control panel&#10;&#10;Description automatically generated">
            <a:extLst>
              <a:ext uri="{FF2B5EF4-FFF2-40B4-BE49-F238E27FC236}">
                <a16:creationId xmlns:a16="http://schemas.microsoft.com/office/drawing/2014/main" id="{B9122397-1401-4124-BE70-D11DCB30FE01}"/>
              </a:ext>
            </a:extLst>
          </p:cNvPr>
          <p:cNvPicPr>
            <a:picLocks noChangeAspect="1"/>
          </p:cNvPicPr>
          <p:nvPr/>
        </p:nvPicPr>
        <p:blipFill>
          <a:blip r:embed="rId4">
            <a:alphaModFix amt="85000"/>
          </a:blip>
          <a:stretch>
            <a:fillRect/>
          </a:stretch>
        </p:blipFill>
        <p:spPr>
          <a:xfrm rot="18369050">
            <a:off x="4581096" y="2193592"/>
            <a:ext cx="5336210" cy="3086137"/>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Bisector of an angle</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21" name="Title 1">
                <a:extLst>
                  <a:ext uri="{FF2B5EF4-FFF2-40B4-BE49-F238E27FC236}">
                    <a16:creationId xmlns:a16="http://schemas.microsoft.com/office/drawing/2014/main" id="{D46E59CC-755E-4284-A342-3D51F6C79335}"/>
                  </a:ext>
                </a:extLst>
              </p:cNvPr>
              <p:cNvSpPr txBox="1">
                <a:spLocks/>
              </p:cNvSpPr>
              <p:nvPr/>
            </p:nvSpPr>
            <p:spPr>
              <a:xfrm>
                <a:off x="539844" y="2126798"/>
                <a:ext cx="7038531" cy="3720522"/>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a:lnSpc>
                    <a:spcPct val="150000"/>
                  </a:lnSpc>
                </a:pPr>
                <a14:m>
                  <m:oMathPara xmlns:m="http://schemas.openxmlformats.org/officeDocument/2006/math">
                    <m:oMathParaPr>
                      <m:jc m:val="left"/>
                    </m:oMathParaPr>
                    <m:oMath xmlns:m="http://schemas.openxmlformats.org/officeDocument/2006/math">
                      <m:acc>
                        <m:accPr>
                          <m:chr m:val="̂"/>
                          <m:ctrlPr>
                            <a:rPr lang="en-US" sz="2800" i="1" smtClean="0">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𝑥𝑂𝑦</m:t>
                          </m:r>
                        </m:e>
                      </m:acc>
                      <m:r>
                        <a:rPr lang="en-US" sz="2800" i="1">
                          <a:solidFill>
                            <a:schemeClr val="tx1">
                              <a:lumMod val="65000"/>
                              <a:lumOff val="35000"/>
                            </a:schemeClr>
                          </a:solidFill>
                          <a:latin typeface="Cambria Math" panose="02040503050406030204" pitchFamily="18" charset="0"/>
                        </a:rPr>
                        <m:t>=55°</m:t>
                      </m:r>
                    </m:oMath>
                  </m:oMathPara>
                </a14:m>
                <a:endParaRPr lang="en-US" sz="2800" dirty="0">
                  <a:solidFill>
                    <a:schemeClr val="tx1">
                      <a:lumMod val="65000"/>
                      <a:lumOff val="35000"/>
                    </a:schemeClr>
                  </a:solidFill>
                </a:endParaRPr>
              </a:p>
              <a:p>
                <a:pPr>
                  <a:lnSpc>
                    <a:spcPct val="150000"/>
                  </a:lnSpc>
                </a:pPr>
                <a:r>
                  <a:rPr lang="en-US" sz="2800" dirty="0">
                    <a:solidFill>
                      <a:schemeClr val="tx1">
                        <a:lumMod val="65000"/>
                        <a:lumOff val="35000"/>
                      </a:schemeClr>
                    </a:solidFill>
                  </a:rPr>
                  <a:t>[Oy) </a:t>
                </a:r>
                <a:r>
                  <a:rPr lang="en-US" sz="2800" cap="none" dirty="0">
                    <a:solidFill>
                      <a:schemeClr val="tx1">
                        <a:lumMod val="65000"/>
                        <a:lumOff val="35000"/>
                      </a:schemeClr>
                    </a:solidFill>
                  </a:rPr>
                  <a:t>bisector of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𝑥𝑂𝑢</m:t>
                        </m:r>
                      </m:e>
                    </m:acc>
                  </m:oMath>
                </a14:m>
                <a:endParaRPr lang="en-US" sz="2800" i="1" dirty="0">
                  <a:solidFill>
                    <a:schemeClr val="tx1">
                      <a:lumMod val="65000"/>
                      <a:lumOff val="35000"/>
                    </a:schemeClr>
                  </a:solidFill>
                  <a:latin typeface="Cambria Math" panose="02040503050406030204" pitchFamily="18" charset="0"/>
                </a:endParaRPr>
              </a:p>
              <a:p>
                <a:pPr>
                  <a:lnSpc>
                    <a:spcPct val="150000"/>
                  </a:lnSpc>
                </a:pP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𝑥𝑂𝑦</m:t>
                        </m:r>
                      </m:e>
                    </m:acc>
                    <m:r>
                      <a:rPr lang="en-US" sz="2800" i="1">
                        <a:solidFill>
                          <a:schemeClr val="tx1">
                            <a:lumMod val="65000"/>
                            <a:lumOff val="35000"/>
                          </a:schemeClr>
                        </a:solidFill>
                        <a:latin typeface="Cambria Math" panose="02040503050406030204" pitchFamily="18" charset="0"/>
                      </a:rPr>
                      <m:t> = </m:t>
                    </m:r>
                  </m:oMath>
                </a14:m>
                <a:r>
                  <a:rPr lang="en-US" sz="2800" dirty="0">
                    <a:solidFill>
                      <a:schemeClr val="tx1">
                        <a:lumMod val="65000"/>
                        <a:lumOff val="35000"/>
                      </a:schemeClr>
                    </a:solidFill>
                  </a:rPr>
                  <a:t>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𝑦𝑂𝑢</m:t>
                        </m:r>
                      </m:e>
                    </m:acc>
                    <m:r>
                      <a:rPr lang="en-US" sz="2800" i="1">
                        <a:solidFill>
                          <a:schemeClr val="tx1">
                            <a:lumMod val="65000"/>
                            <a:lumOff val="35000"/>
                          </a:schemeClr>
                        </a:solidFill>
                        <a:latin typeface="Cambria Math" panose="02040503050406030204" pitchFamily="18" charset="0"/>
                      </a:rPr>
                      <m:t>=55° </m:t>
                    </m:r>
                  </m:oMath>
                </a14:m>
                <a:endParaRPr lang="en-US" sz="2800" dirty="0">
                  <a:solidFill>
                    <a:schemeClr val="tx1">
                      <a:lumMod val="65000"/>
                      <a:lumOff val="35000"/>
                    </a:schemeClr>
                  </a:solidFill>
                </a:endParaRPr>
              </a:p>
              <a:p>
                <a:pPr>
                  <a:lnSpc>
                    <a:spcPct val="150000"/>
                  </a:lnSpc>
                </a:pPr>
                <a14:m>
                  <m:oMathPara xmlns:m="http://schemas.openxmlformats.org/officeDocument/2006/math">
                    <m:oMathParaPr>
                      <m:jc m:val="left"/>
                    </m:oMathParaPr>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𝑥𝑂𝑢</m:t>
                          </m:r>
                        </m:e>
                      </m:acc>
                      <m:r>
                        <a:rPr lang="en-US" sz="2800" i="1">
                          <a:solidFill>
                            <a:schemeClr val="tx1">
                              <a:lumMod val="65000"/>
                              <a:lumOff val="35000"/>
                            </a:schemeClr>
                          </a:solidFill>
                          <a:latin typeface="Cambria Math" panose="02040503050406030204" pitchFamily="18" charset="0"/>
                        </a:rPr>
                        <m:t> =55° ×2 =110° </m:t>
                      </m:r>
                    </m:oMath>
                  </m:oMathPara>
                </a14:m>
                <a:endParaRPr lang="en-US" sz="2800" dirty="0">
                  <a:solidFill>
                    <a:schemeClr val="tx1">
                      <a:lumMod val="65000"/>
                      <a:lumOff val="35000"/>
                    </a:schemeClr>
                  </a:solidFill>
                </a:endParaRPr>
              </a:p>
              <a:p>
                <a:pPr>
                  <a:lnSpc>
                    <a:spcPct val="150000"/>
                  </a:lnSpc>
                </a:pPr>
                <a14:m>
                  <m:oMathPara xmlns:m="http://schemas.openxmlformats.org/officeDocument/2006/math">
                    <m:oMathParaPr>
                      <m:jc m:val="left"/>
                    </m:oMathParaPr>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𝑥𝑂𝑢</m:t>
                          </m:r>
                        </m:e>
                      </m:acc>
                      <m:r>
                        <a:rPr lang="en-US" sz="2800" i="1">
                          <a:solidFill>
                            <a:schemeClr val="tx1">
                              <a:lumMod val="65000"/>
                              <a:lumOff val="35000"/>
                            </a:schemeClr>
                          </a:solidFill>
                          <a:latin typeface="Cambria Math" panose="02040503050406030204" pitchFamily="18" charset="0"/>
                        </a:rPr>
                        <m:t> =</m:t>
                      </m:r>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𝑥𝑂𝑦</m:t>
                          </m:r>
                        </m:e>
                      </m:acc>
                      <m:r>
                        <a:rPr lang="en-US" sz="2800" i="1">
                          <a:solidFill>
                            <a:schemeClr val="tx1">
                              <a:lumMod val="65000"/>
                              <a:lumOff val="35000"/>
                            </a:schemeClr>
                          </a:solidFill>
                          <a:latin typeface="Cambria Math" panose="02040503050406030204" pitchFamily="18" charset="0"/>
                        </a:rPr>
                        <m:t>+ </m:t>
                      </m:r>
                      <m:acc>
                        <m:accPr>
                          <m:chr m:val="̂"/>
                          <m:ctrlPr>
                            <a:rPr lang="en-US" sz="2800" i="1">
                              <a:solidFill>
                                <a:schemeClr val="tx1">
                                  <a:lumMod val="65000"/>
                                  <a:lumOff val="35000"/>
                                </a:schemeClr>
                              </a:solidFill>
                              <a:latin typeface="Cambria Math" panose="02040503050406030204" pitchFamily="18" charset="0"/>
                            </a:rPr>
                          </m:ctrlPr>
                        </m:accPr>
                        <m:e>
                          <m:r>
                            <a:rPr lang="en-US" sz="2800" i="1">
                              <a:solidFill>
                                <a:schemeClr val="tx1">
                                  <a:lumMod val="65000"/>
                                  <a:lumOff val="35000"/>
                                </a:schemeClr>
                              </a:solidFill>
                              <a:latin typeface="Cambria Math" panose="02040503050406030204" pitchFamily="18" charset="0"/>
                            </a:rPr>
                            <m:t>𝑦𝑂𝑢</m:t>
                          </m:r>
                        </m:e>
                      </m:acc>
                      <m:r>
                        <a:rPr lang="en-US" sz="2800" i="1">
                          <a:solidFill>
                            <a:schemeClr val="tx1">
                              <a:lumMod val="65000"/>
                              <a:lumOff val="35000"/>
                            </a:schemeClr>
                          </a:solidFill>
                          <a:latin typeface="Cambria Math" panose="02040503050406030204" pitchFamily="18" charset="0"/>
                        </a:rPr>
                        <m:t>=110° </m:t>
                      </m:r>
                    </m:oMath>
                  </m:oMathPara>
                </a14:m>
                <a:endParaRPr lang="en-US" sz="2800" dirty="0">
                  <a:solidFill>
                    <a:schemeClr val="tx1">
                      <a:lumMod val="65000"/>
                      <a:lumOff val="35000"/>
                    </a:schemeClr>
                  </a:solidFill>
                </a:endParaRPr>
              </a:p>
            </p:txBody>
          </p:sp>
        </mc:Choice>
        <mc:Fallback xmlns="">
          <p:sp>
            <p:nvSpPr>
              <p:cNvPr id="21" name="Title 1">
                <a:extLst>
                  <a:ext uri="{FF2B5EF4-FFF2-40B4-BE49-F238E27FC236}">
                    <a16:creationId xmlns:a16="http://schemas.microsoft.com/office/drawing/2014/main" id="{D46E59CC-755E-4284-A342-3D51F6C79335}"/>
                  </a:ext>
                </a:extLst>
              </p:cNvPr>
              <p:cNvSpPr txBox="1">
                <a:spLocks noRot="1" noChangeAspect="1" noMove="1" noResize="1" noEditPoints="1" noAdjustHandles="1" noChangeArrowheads="1" noChangeShapeType="1" noTextEdit="1"/>
              </p:cNvSpPr>
              <p:nvPr/>
            </p:nvSpPr>
            <p:spPr>
              <a:xfrm>
                <a:off x="539844" y="2126798"/>
                <a:ext cx="7038531" cy="3720522"/>
              </a:xfrm>
              <a:prstGeom prst="rect">
                <a:avLst/>
              </a:prstGeom>
              <a:blipFill>
                <a:blip r:embed="rId5"/>
                <a:stretch>
                  <a:fillRect l="-1820"/>
                </a:stretch>
              </a:blipFill>
            </p:spPr>
            <p:txBody>
              <a:bodyPr/>
              <a:lstStyle/>
              <a:p>
                <a:r>
                  <a:rPr lang="en-US">
                    <a:noFill/>
                  </a:rPr>
                  <a:t> </a:t>
                </a:r>
              </a:p>
            </p:txBody>
          </p:sp>
        </mc:Fallback>
      </mc:AlternateContent>
      <p:sp>
        <p:nvSpPr>
          <p:cNvPr id="27" name="Title 1">
            <a:extLst>
              <a:ext uri="{FF2B5EF4-FFF2-40B4-BE49-F238E27FC236}">
                <a16:creationId xmlns:a16="http://schemas.microsoft.com/office/drawing/2014/main" id="{36661F58-29EF-4B8B-9CFA-AD831FF544D3}"/>
              </a:ext>
            </a:extLst>
          </p:cNvPr>
          <p:cNvSpPr txBox="1">
            <a:spLocks/>
          </p:cNvSpPr>
          <p:nvPr/>
        </p:nvSpPr>
        <p:spPr>
          <a:xfrm>
            <a:off x="492476" y="2089326"/>
            <a:ext cx="7038531" cy="945145"/>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a:lnSpc>
                <a:spcPct val="200000"/>
              </a:lnSpc>
            </a:pPr>
            <a:endParaRPr lang="en-US" sz="2800" dirty="0">
              <a:solidFill>
                <a:schemeClr val="tx1">
                  <a:lumMod val="65000"/>
                  <a:lumOff val="35000"/>
                </a:schemeClr>
              </a:solidFill>
            </a:endParaRPr>
          </a:p>
        </p:txBody>
      </p:sp>
      <p:sp>
        <p:nvSpPr>
          <p:cNvPr id="37" name="TextBox 36">
            <a:extLst>
              <a:ext uri="{FF2B5EF4-FFF2-40B4-BE49-F238E27FC236}">
                <a16:creationId xmlns:a16="http://schemas.microsoft.com/office/drawing/2014/main" id="{A6DDB037-4106-4009-BB47-1951B81DE2B3}"/>
              </a:ext>
            </a:extLst>
          </p:cNvPr>
          <p:cNvSpPr txBox="1"/>
          <p:nvPr/>
        </p:nvSpPr>
        <p:spPr>
          <a:xfrm rot="2932725">
            <a:off x="8465737" y="3954160"/>
            <a:ext cx="683200" cy="461665"/>
          </a:xfrm>
          <a:prstGeom prst="rect">
            <a:avLst/>
          </a:prstGeom>
          <a:noFill/>
        </p:spPr>
        <p:txBody>
          <a:bodyPr wrap="none" rtlCol="0">
            <a:spAutoFit/>
          </a:bodyPr>
          <a:lstStyle/>
          <a:p>
            <a:r>
              <a:rPr lang="en-US" sz="2400" b="1" dirty="0">
                <a:solidFill>
                  <a:srgbClr val="0F6FC6"/>
                </a:solidFill>
                <a:latin typeface="+mj-lt"/>
              </a:rPr>
              <a:t>55°</a:t>
            </a:r>
          </a:p>
        </p:txBody>
      </p:sp>
      <p:grpSp>
        <p:nvGrpSpPr>
          <p:cNvPr id="18" name="Group 17">
            <a:extLst>
              <a:ext uri="{FF2B5EF4-FFF2-40B4-BE49-F238E27FC236}">
                <a16:creationId xmlns:a16="http://schemas.microsoft.com/office/drawing/2014/main" id="{436C0B47-CE8F-40D4-9463-E88872808E3E}"/>
              </a:ext>
            </a:extLst>
          </p:cNvPr>
          <p:cNvGrpSpPr/>
          <p:nvPr/>
        </p:nvGrpSpPr>
        <p:grpSpPr>
          <a:xfrm>
            <a:off x="6902623" y="995985"/>
            <a:ext cx="1785185" cy="3453598"/>
            <a:chOff x="6902623" y="995985"/>
            <a:chExt cx="1785185" cy="3453598"/>
          </a:xfrm>
        </p:grpSpPr>
        <p:pic>
          <p:nvPicPr>
            <p:cNvPr id="15" name="Picture 14">
              <a:extLst>
                <a:ext uri="{FF2B5EF4-FFF2-40B4-BE49-F238E27FC236}">
                  <a16:creationId xmlns:a16="http://schemas.microsoft.com/office/drawing/2014/main" id="{AA86DC5E-C184-4A6E-9A14-31068F92BB50}"/>
                </a:ext>
              </a:extLst>
            </p:cNvPr>
            <p:cNvPicPr>
              <a:picLocks noChangeAspect="1"/>
            </p:cNvPicPr>
            <p:nvPr/>
          </p:nvPicPr>
          <p:blipFill>
            <a:blip r:embed="rId6"/>
            <a:stretch>
              <a:fillRect/>
            </a:stretch>
          </p:blipFill>
          <p:spPr>
            <a:xfrm>
              <a:off x="7908875" y="3749672"/>
              <a:ext cx="778933" cy="699911"/>
            </a:xfrm>
            <a:prstGeom prst="rect">
              <a:avLst/>
            </a:prstGeom>
          </p:spPr>
        </p:pic>
        <p:grpSp>
          <p:nvGrpSpPr>
            <p:cNvPr id="13" name="Group 12">
              <a:extLst>
                <a:ext uri="{FF2B5EF4-FFF2-40B4-BE49-F238E27FC236}">
                  <a16:creationId xmlns:a16="http://schemas.microsoft.com/office/drawing/2014/main" id="{8CEC8FF5-895A-407C-B2D0-ED04504F1F82}"/>
                </a:ext>
              </a:extLst>
            </p:cNvPr>
            <p:cNvGrpSpPr/>
            <p:nvPr/>
          </p:nvGrpSpPr>
          <p:grpSpPr>
            <a:xfrm>
              <a:off x="6902623" y="995985"/>
              <a:ext cx="1740159" cy="3426084"/>
              <a:chOff x="6902623" y="995985"/>
              <a:chExt cx="1740159" cy="3426084"/>
            </a:xfrm>
          </p:grpSpPr>
          <p:grpSp>
            <p:nvGrpSpPr>
              <p:cNvPr id="11" name="Group 10">
                <a:extLst>
                  <a:ext uri="{FF2B5EF4-FFF2-40B4-BE49-F238E27FC236}">
                    <a16:creationId xmlns:a16="http://schemas.microsoft.com/office/drawing/2014/main" id="{CE25FCB3-5E24-45C3-B88C-62468233A91A}"/>
                  </a:ext>
                </a:extLst>
              </p:cNvPr>
              <p:cNvGrpSpPr/>
              <p:nvPr/>
            </p:nvGrpSpPr>
            <p:grpSpPr>
              <a:xfrm>
                <a:off x="6902623" y="995985"/>
                <a:ext cx="1225597" cy="3426084"/>
                <a:chOff x="6902623" y="995985"/>
                <a:chExt cx="1225597" cy="3426084"/>
              </a:xfrm>
            </p:grpSpPr>
            <p:sp>
              <p:nvSpPr>
                <p:cNvPr id="22" name="TextBox 21">
                  <a:extLst>
                    <a:ext uri="{FF2B5EF4-FFF2-40B4-BE49-F238E27FC236}">
                      <a16:creationId xmlns:a16="http://schemas.microsoft.com/office/drawing/2014/main" id="{BBC3EBEE-387D-4A8D-A596-086922B85BCC}"/>
                    </a:ext>
                  </a:extLst>
                </p:cNvPr>
                <p:cNvSpPr txBox="1"/>
                <p:nvPr/>
              </p:nvSpPr>
              <p:spPr>
                <a:xfrm>
                  <a:off x="6902623" y="995985"/>
                  <a:ext cx="733799" cy="646331"/>
                </a:xfrm>
                <a:prstGeom prst="rect">
                  <a:avLst/>
                </a:prstGeom>
                <a:noFill/>
              </p:spPr>
              <p:txBody>
                <a:bodyPr wrap="square" rtlCol="0">
                  <a:spAutoFit/>
                </a:bodyPr>
                <a:lstStyle/>
                <a:p>
                  <a:r>
                    <a:rPr lang="en-US" sz="3600" dirty="0">
                      <a:solidFill>
                        <a:srgbClr val="0F6FC6"/>
                      </a:solidFill>
                      <a:latin typeface="+mj-lt"/>
                    </a:rPr>
                    <a:t>u</a:t>
                  </a:r>
                </a:p>
              </p:txBody>
            </p:sp>
            <p:cxnSp>
              <p:nvCxnSpPr>
                <p:cNvPr id="34" name="Straight Connector 33">
                  <a:extLst>
                    <a:ext uri="{FF2B5EF4-FFF2-40B4-BE49-F238E27FC236}">
                      <a16:creationId xmlns:a16="http://schemas.microsoft.com/office/drawing/2014/main" id="{E3F8BA7C-0DEE-4E75-A53C-F85CAE7E10CA}"/>
                    </a:ext>
                  </a:extLst>
                </p:cNvPr>
                <p:cNvCxnSpPr>
                  <a:cxnSpLocks/>
                </p:cNvCxnSpPr>
                <p:nvPr/>
              </p:nvCxnSpPr>
              <p:spPr>
                <a:xfrm>
                  <a:off x="7233393" y="1657556"/>
                  <a:ext cx="894827" cy="2764513"/>
                </a:xfrm>
                <a:prstGeom prst="line">
                  <a:avLst/>
                </a:prstGeom>
                <a:ln w="57150">
                  <a:solidFill>
                    <a:srgbClr val="0F6FC6"/>
                  </a:solidFill>
                  <a:prstDash val="solid"/>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CBBDA0FA-1249-45EB-B382-1617215D5AFF}"/>
                  </a:ext>
                </a:extLst>
              </p:cNvPr>
              <p:cNvSpPr txBox="1"/>
              <p:nvPr/>
            </p:nvSpPr>
            <p:spPr>
              <a:xfrm rot="154674">
                <a:off x="7959582" y="3560460"/>
                <a:ext cx="683200" cy="461665"/>
              </a:xfrm>
              <a:prstGeom prst="rect">
                <a:avLst/>
              </a:prstGeom>
              <a:noFill/>
            </p:spPr>
            <p:txBody>
              <a:bodyPr wrap="none" rtlCol="0">
                <a:spAutoFit/>
              </a:bodyPr>
              <a:lstStyle/>
              <a:p>
                <a:r>
                  <a:rPr lang="en-US" sz="2400" b="1" dirty="0">
                    <a:solidFill>
                      <a:srgbClr val="0F6FC6"/>
                    </a:solidFill>
                    <a:latin typeface="+mj-lt"/>
                  </a:rPr>
                  <a:t>55°</a:t>
                </a:r>
              </a:p>
            </p:txBody>
          </p:sp>
        </p:grpSp>
      </p:grpSp>
      <p:grpSp>
        <p:nvGrpSpPr>
          <p:cNvPr id="12" name="Group 11">
            <a:extLst>
              <a:ext uri="{FF2B5EF4-FFF2-40B4-BE49-F238E27FC236}">
                <a16:creationId xmlns:a16="http://schemas.microsoft.com/office/drawing/2014/main" id="{DA896F8C-8BDD-4BDF-B387-1AE017A43EBD}"/>
              </a:ext>
            </a:extLst>
          </p:cNvPr>
          <p:cNvGrpSpPr/>
          <p:nvPr/>
        </p:nvGrpSpPr>
        <p:grpSpPr>
          <a:xfrm>
            <a:off x="7665500" y="1305930"/>
            <a:ext cx="4138194" cy="3777033"/>
            <a:chOff x="7665500" y="1305930"/>
            <a:chExt cx="4138194" cy="3777033"/>
          </a:xfrm>
        </p:grpSpPr>
        <p:sp>
          <p:nvSpPr>
            <p:cNvPr id="30" name="TextBox 29">
              <a:extLst>
                <a:ext uri="{FF2B5EF4-FFF2-40B4-BE49-F238E27FC236}">
                  <a16:creationId xmlns:a16="http://schemas.microsoft.com/office/drawing/2014/main" id="{EE491F13-1A41-4D49-8C99-F6780FFFE267}"/>
                </a:ext>
              </a:extLst>
            </p:cNvPr>
            <p:cNvSpPr txBox="1"/>
            <p:nvPr/>
          </p:nvSpPr>
          <p:spPr>
            <a:xfrm>
              <a:off x="7665500" y="4498188"/>
              <a:ext cx="862367" cy="584775"/>
            </a:xfrm>
            <a:prstGeom prst="rect">
              <a:avLst/>
            </a:prstGeom>
            <a:noFill/>
          </p:spPr>
          <p:txBody>
            <a:bodyPr wrap="square" rtlCol="0">
              <a:spAutoFit/>
            </a:bodyPr>
            <a:lstStyle/>
            <a:p>
              <a:r>
                <a:rPr lang="en-US" sz="3200" dirty="0">
                  <a:ln>
                    <a:solidFill>
                      <a:sysClr val="windowText" lastClr="000000"/>
                    </a:solidFill>
                  </a:ln>
                  <a:solidFill>
                    <a:srgbClr val="0070C0"/>
                  </a:solidFill>
                  <a:latin typeface="Poppins Medium" panose="00000600000000000000" pitchFamily="50" charset="0"/>
                  <a:cs typeface="Poppins Medium" panose="00000600000000000000" pitchFamily="50" charset="0"/>
                </a:rPr>
                <a:t>O</a:t>
              </a:r>
            </a:p>
          </p:txBody>
        </p:sp>
        <p:grpSp>
          <p:nvGrpSpPr>
            <p:cNvPr id="10" name="Group 9">
              <a:extLst>
                <a:ext uri="{FF2B5EF4-FFF2-40B4-BE49-F238E27FC236}">
                  <a16:creationId xmlns:a16="http://schemas.microsoft.com/office/drawing/2014/main" id="{7E599A8E-F574-42C3-9947-0E3402E2AA87}"/>
                </a:ext>
              </a:extLst>
            </p:cNvPr>
            <p:cNvGrpSpPr/>
            <p:nvPr/>
          </p:nvGrpSpPr>
          <p:grpSpPr>
            <a:xfrm>
              <a:off x="8096684" y="1305930"/>
              <a:ext cx="3707010" cy="3714661"/>
              <a:chOff x="8096684" y="1305930"/>
              <a:chExt cx="3707010" cy="3714661"/>
            </a:xfrm>
          </p:grpSpPr>
          <p:cxnSp>
            <p:nvCxnSpPr>
              <p:cNvPr id="29" name="Straight Connector 28">
                <a:extLst>
                  <a:ext uri="{FF2B5EF4-FFF2-40B4-BE49-F238E27FC236}">
                    <a16:creationId xmlns:a16="http://schemas.microsoft.com/office/drawing/2014/main" id="{E72BA9AF-6F32-4CE5-95ED-9D244493CDAC}"/>
                  </a:ext>
                </a:extLst>
              </p:cNvPr>
              <p:cNvCxnSpPr>
                <a:cxnSpLocks/>
              </p:cNvCxnSpPr>
              <p:nvPr/>
            </p:nvCxnSpPr>
            <p:spPr>
              <a:xfrm flipV="1">
                <a:off x="8096684" y="4419698"/>
                <a:ext cx="2885675" cy="2825"/>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A4D8997-9219-4341-96EF-97F9DD221C1D}"/>
                  </a:ext>
                </a:extLst>
              </p:cNvPr>
              <p:cNvSpPr txBox="1"/>
              <p:nvPr/>
            </p:nvSpPr>
            <p:spPr>
              <a:xfrm>
                <a:off x="10941327" y="4435816"/>
                <a:ext cx="862367" cy="584775"/>
              </a:xfrm>
              <a:prstGeom prst="rect">
                <a:avLst/>
              </a:prstGeom>
              <a:noFill/>
            </p:spPr>
            <p:txBody>
              <a:bodyPr wrap="square" rtlCol="0">
                <a:spAutoFit/>
              </a:bodyPr>
              <a:lstStyle/>
              <a:p>
                <a:r>
                  <a:rPr lang="en-US" sz="3200" dirty="0">
                    <a:ln>
                      <a:solidFill>
                        <a:sysClr val="windowText" lastClr="000000"/>
                      </a:solidFill>
                    </a:ln>
                    <a:solidFill>
                      <a:srgbClr val="0070C0"/>
                    </a:solidFill>
                    <a:latin typeface="Poppins Medium" panose="00000600000000000000" pitchFamily="50" charset="0"/>
                    <a:cs typeface="Poppins Medium" panose="00000600000000000000" pitchFamily="50" charset="0"/>
                  </a:rPr>
                  <a:t>x</a:t>
                </a:r>
              </a:p>
            </p:txBody>
          </p:sp>
          <p:cxnSp>
            <p:nvCxnSpPr>
              <p:cNvPr id="32" name="Straight Connector 31">
                <a:extLst>
                  <a:ext uri="{FF2B5EF4-FFF2-40B4-BE49-F238E27FC236}">
                    <a16:creationId xmlns:a16="http://schemas.microsoft.com/office/drawing/2014/main" id="{FE301ACE-1B5E-40A8-A0E8-295E6154358F}"/>
                  </a:ext>
                </a:extLst>
              </p:cNvPr>
              <p:cNvCxnSpPr>
                <a:cxnSpLocks/>
              </p:cNvCxnSpPr>
              <p:nvPr/>
            </p:nvCxnSpPr>
            <p:spPr>
              <a:xfrm flipH="1">
                <a:off x="8119667" y="1918255"/>
                <a:ext cx="1846757" cy="2517561"/>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FCAE010-A724-4CF9-963F-97768AA1A5BE}"/>
                  </a:ext>
                </a:extLst>
              </p:cNvPr>
              <p:cNvSpPr txBox="1"/>
              <p:nvPr/>
            </p:nvSpPr>
            <p:spPr>
              <a:xfrm>
                <a:off x="9772278" y="1305930"/>
                <a:ext cx="862367" cy="584775"/>
              </a:xfrm>
              <a:prstGeom prst="rect">
                <a:avLst/>
              </a:prstGeom>
              <a:noFill/>
            </p:spPr>
            <p:txBody>
              <a:bodyPr wrap="square" rtlCol="0">
                <a:spAutoFit/>
              </a:bodyPr>
              <a:lstStyle/>
              <a:p>
                <a:r>
                  <a:rPr lang="en-US" sz="3200" dirty="0">
                    <a:ln>
                      <a:solidFill>
                        <a:sysClr val="windowText" lastClr="000000"/>
                      </a:solidFill>
                    </a:ln>
                    <a:solidFill>
                      <a:srgbClr val="0070C0"/>
                    </a:solidFill>
                    <a:latin typeface="Poppins Medium" panose="00000600000000000000" pitchFamily="50" charset="0"/>
                    <a:cs typeface="Poppins Medium" panose="00000600000000000000" pitchFamily="50" charset="0"/>
                  </a:rPr>
                  <a:t>y</a:t>
                </a:r>
              </a:p>
            </p:txBody>
          </p:sp>
        </p:grpSp>
      </p:grpSp>
    </p:spTree>
    <p:custDataLst>
      <p:tags r:id="rId1"/>
    </p:custDataLst>
    <p:extLst>
      <p:ext uri="{BB962C8B-B14F-4D97-AF65-F5344CB8AC3E}">
        <p14:creationId xmlns:p14="http://schemas.microsoft.com/office/powerpoint/2010/main" val="189115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2111326" y="4555595"/>
            <a:ext cx="7969147" cy="1830975"/>
          </a:xfrm>
          <a:prstGeom prst="rect">
            <a:avLst/>
          </a:prstGeom>
          <a:solidFill>
            <a:srgbClr val="94CFEC"/>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b="1" dirty="0">
                <a:solidFill>
                  <a:schemeClr val="accent1">
                    <a:lumMod val="50000"/>
                  </a:schemeClr>
                </a:solidFill>
                <a:latin typeface="Comic Sans MS" panose="030F0702030302020204" pitchFamily="66" charset="0"/>
              </a:rPr>
              <a:t>Mastery of math facts 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345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Draw </a:t>
            </a:r>
            <a:r>
              <a:rPr lang="en-US" sz="3200" b="1" dirty="0">
                <a:solidFill>
                  <a:schemeClr val="bg1"/>
                </a:solidFill>
                <a:latin typeface="Comic Sans MS"/>
              </a:rPr>
              <a:t>[Oz) </a:t>
            </a:r>
            <a:r>
              <a:rPr lang="en-GB" sz="3200" b="1" dirty="0">
                <a:solidFill>
                  <a:schemeClr val="bg1"/>
                </a:solidFill>
                <a:latin typeface="Comic Sans MS"/>
                <a:sym typeface="Comic Sans MS"/>
              </a:rPr>
              <a:t>using protractor, ruler, and pencil</a:t>
            </a:r>
          </a:p>
        </p:txBody>
      </p: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285606" y="4722925"/>
                <a:ext cx="5360730" cy="537583"/>
              </a:xfrm>
              <a:prstGeom prst="rect">
                <a:avLst/>
              </a:prstGeom>
              <a:noFill/>
            </p:spPr>
            <p:txBody>
              <a:bodyPr wrap="square" lIns="91440" tIns="45720" rIns="91440" bIns="45720">
                <a:spAutoFit/>
              </a:bodyPr>
              <a:lstStyle/>
              <a:p>
                <a:r>
                  <a:rPr lang="en-US" sz="2800" dirty="0">
                    <a:solidFill>
                      <a:schemeClr val="tx1">
                        <a:lumMod val="65000"/>
                        <a:lumOff val="35000"/>
                      </a:schemeClr>
                    </a:solidFill>
                    <a:latin typeface="+mj-lt"/>
                  </a:rPr>
                  <a:t>  [Oz)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𝒙𝑶𝒚</m:t>
                        </m:r>
                      </m:e>
                    </m:acc>
                  </m:oMath>
                </a14:m>
                <a:r>
                  <a:rPr lang="en-US" sz="2800" dirty="0">
                    <a:solidFill>
                      <a:schemeClr val="tx1">
                        <a:lumMod val="65000"/>
                        <a:lumOff val="35000"/>
                      </a:schemeClr>
                    </a:solidFill>
                    <a:latin typeface="+mj-lt"/>
                  </a:rPr>
                  <a:t>.</a:t>
                </a: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285606" y="4722925"/>
                <a:ext cx="5360730" cy="537583"/>
              </a:xfrm>
              <a:prstGeom prst="rect">
                <a:avLst/>
              </a:prstGeom>
              <a:blipFill>
                <a:blip r:embed="rId4"/>
                <a:stretch>
                  <a:fillRect t="-9091" b="-31818"/>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AFB638FF-C650-4B51-B5D0-587E8FA6DEDD}"/>
              </a:ext>
            </a:extLst>
          </p:cNvPr>
          <p:cNvGrpSpPr/>
          <p:nvPr/>
        </p:nvGrpSpPr>
        <p:grpSpPr>
          <a:xfrm>
            <a:off x="593838" y="2128715"/>
            <a:ext cx="5502162" cy="1562100"/>
            <a:chOff x="6058467" y="2128715"/>
            <a:chExt cx="5502162" cy="1562100"/>
          </a:xfrm>
        </p:grpSpPr>
        <p:sp>
          <p:nvSpPr>
            <p:cNvPr id="12" name="Rectangle: Rounded Corners 11">
              <a:extLst>
                <a:ext uri="{FF2B5EF4-FFF2-40B4-BE49-F238E27FC236}">
                  <a16:creationId xmlns:a16="http://schemas.microsoft.com/office/drawing/2014/main" id="{3D48205E-22F1-4856-8438-37E5BFE1519C}"/>
                </a:ext>
              </a:extLst>
            </p:cNvPr>
            <p:cNvSpPr/>
            <p:nvPr/>
          </p:nvSpPr>
          <p:spPr>
            <a:xfrm>
              <a:off x="6058467" y="2128715"/>
              <a:ext cx="5502162"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9" name="Picture 18" descr="See the source image">
              <a:extLst>
                <a:ext uri="{FF2B5EF4-FFF2-40B4-BE49-F238E27FC236}">
                  <a16:creationId xmlns:a16="http://schemas.microsoft.com/office/drawing/2014/main" id="{656B0283-7431-4FCD-A10D-AF689CBB891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30843" y="2237604"/>
              <a:ext cx="2624970" cy="1224986"/>
            </a:xfrm>
            <a:prstGeom prst="rect">
              <a:avLst/>
            </a:prstGeom>
            <a:noFill/>
            <a:ln>
              <a:noFill/>
            </a:ln>
          </p:spPr>
        </p:pic>
        <p:pic>
          <p:nvPicPr>
            <p:cNvPr id="22" name="Picture 21" descr="See the source image">
              <a:extLst>
                <a:ext uri="{FF2B5EF4-FFF2-40B4-BE49-F238E27FC236}">
                  <a16:creationId xmlns:a16="http://schemas.microsoft.com/office/drawing/2014/main" id="{58613FFD-9D21-4563-8D46-841D864CE64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14492" y="2400740"/>
              <a:ext cx="1158003" cy="1105250"/>
            </a:xfrm>
            <a:prstGeom prst="rect">
              <a:avLst/>
            </a:prstGeom>
            <a:noFill/>
            <a:ln>
              <a:noFill/>
            </a:ln>
          </p:spPr>
        </p:pic>
        <p:pic>
          <p:nvPicPr>
            <p:cNvPr id="23" name="Picture 22" descr="See the source image">
              <a:extLst>
                <a:ext uri="{FF2B5EF4-FFF2-40B4-BE49-F238E27FC236}">
                  <a16:creationId xmlns:a16="http://schemas.microsoft.com/office/drawing/2014/main" id="{2E0F92BB-199D-4AAB-8946-40BA9C4033E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6285" y="2398539"/>
              <a:ext cx="2070496" cy="1030461"/>
            </a:xfrm>
            <a:prstGeom prst="rect">
              <a:avLst/>
            </a:prstGeom>
            <a:noFill/>
            <a:ln>
              <a:noFill/>
            </a:ln>
          </p:spPr>
        </p:pic>
      </p:grpSp>
      <p:pic>
        <p:nvPicPr>
          <p:cNvPr id="24" name="Picture 23">
            <a:extLst>
              <a:ext uri="{FF2B5EF4-FFF2-40B4-BE49-F238E27FC236}">
                <a16:creationId xmlns:a16="http://schemas.microsoft.com/office/drawing/2014/main" id="{BE68CA83-EFD3-4B7D-ADAE-9AEBAD7FB52F}"/>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7300410" y="1651819"/>
            <a:ext cx="4602872" cy="4188541"/>
          </a:xfrm>
          <a:prstGeom prst="rect">
            <a:avLst/>
          </a:prstGeom>
          <a:noFill/>
          <a:ln>
            <a:noFill/>
          </a:ln>
        </p:spPr>
      </p:pic>
    </p:spTree>
    <p:custDataLst>
      <p:tags r:id="rId1"/>
    </p:custDataLst>
    <p:extLst>
      <p:ext uri="{BB962C8B-B14F-4D97-AF65-F5344CB8AC3E}">
        <p14:creationId xmlns:p14="http://schemas.microsoft.com/office/powerpoint/2010/main" val="1854192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4123BA93-C7A2-4845-8A5E-DB4CB85B4536}"/>
              </a:ext>
            </a:extLst>
          </p:cNvPr>
          <p:cNvPicPr/>
          <p:nvPr/>
        </p:nvPicPr>
        <p:blipFill>
          <a:blip r:embed="rId4"/>
          <a:srcRect/>
          <a:stretch/>
        </p:blipFill>
        <p:spPr bwMode="auto">
          <a:xfrm>
            <a:off x="2546313" y="2422930"/>
            <a:ext cx="4710011" cy="4287072"/>
          </a:xfrm>
          <a:prstGeom prst="rect">
            <a:avLst/>
          </a:prstGeom>
          <a:noFill/>
          <a:ln>
            <a:noFill/>
          </a:ln>
        </p:spPr>
      </p:pic>
      <p:pic>
        <p:nvPicPr>
          <p:cNvPr id="6" name="Graphic 5">
            <a:extLst>
              <a:ext uri="{FF2B5EF4-FFF2-40B4-BE49-F238E27FC236}">
                <a16:creationId xmlns:a16="http://schemas.microsoft.com/office/drawing/2014/main" id="{B0E1875C-CE6A-4FC6-8083-14A46E301C3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246807" y="5199320"/>
            <a:ext cx="1131644" cy="933607"/>
          </a:xfrm>
          <a:prstGeom prst="rect">
            <a:avLst/>
          </a:prstGeom>
        </p:spPr>
      </p:pic>
      <p:grpSp>
        <p:nvGrpSpPr>
          <p:cNvPr id="4" name="Group 3">
            <a:extLst>
              <a:ext uri="{FF2B5EF4-FFF2-40B4-BE49-F238E27FC236}">
                <a16:creationId xmlns:a16="http://schemas.microsoft.com/office/drawing/2014/main" id="{94D50FB7-641E-4CE5-9CA7-179E2577BF8A}"/>
              </a:ext>
            </a:extLst>
          </p:cNvPr>
          <p:cNvGrpSpPr/>
          <p:nvPr/>
        </p:nvGrpSpPr>
        <p:grpSpPr>
          <a:xfrm>
            <a:off x="3081571" y="4018928"/>
            <a:ext cx="3306443" cy="2113998"/>
            <a:chOff x="3020611" y="4018928"/>
            <a:chExt cx="3306443" cy="2113998"/>
          </a:xfrm>
        </p:grpSpPr>
        <p:sp>
          <p:nvSpPr>
            <p:cNvPr id="23" name="TextBox 22">
              <a:extLst>
                <a:ext uri="{FF2B5EF4-FFF2-40B4-BE49-F238E27FC236}">
                  <a16:creationId xmlns:a16="http://schemas.microsoft.com/office/drawing/2014/main" id="{0B39BAA3-C7E9-427F-AAF2-C903F194CA8C}"/>
                </a:ext>
              </a:extLst>
            </p:cNvPr>
            <p:cNvSpPr txBox="1"/>
            <p:nvPr/>
          </p:nvSpPr>
          <p:spPr>
            <a:xfrm>
              <a:off x="3020611" y="4018928"/>
              <a:ext cx="733799" cy="646331"/>
            </a:xfrm>
            <a:prstGeom prst="rect">
              <a:avLst/>
            </a:prstGeom>
            <a:noFill/>
          </p:spPr>
          <p:txBody>
            <a:bodyPr wrap="square" rtlCol="0">
              <a:spAutoFit/>
            </a:bodyPr>
            <a:lstStyle/>
            <a:p>
              <a:r>
                <a:rPr lang="en-US" sz="3600" dirty="0">
                  <a:solidFill>
                    <a:srgbClr val="72C274"/>
                  </a:solidFill>
                  <a:latin typeface="+mj-lt"/>
                </a:rPr>
                <a:t>z</a:t>
              </a:r>
            </a:p>
          </p:txBody>
        </p:sp>
        <p:cxnSp>
          <p:nvCxnSpPr>
            <p:cNvPr id="24" name="Straight Connector 23">
              <a:extLst>
                <a:ext uri="{FF2B5EF4-FFF2-40B4-BE49-F238E27FC236}">
                  <a16:creationId xmlns:a16="http://schemas.microsoft.com/office/drawing/2014/main" id="{361C6DBD-74D8-46AD-84BC-967C096BFBE0}"/>
                </a:ext>
              </a:extLst>
            </p:cNvPr>
            <p:cNvCxnSpPr>
              <a:cxnSpLocks/>
            </p:cNvCxnSpPr>
            <p:nvPr/>
          </p:nvCxnSpPr>
          <p:spPr>
            <a:xfrm>
              <a:off x="3515823" y="4535887"/>
              <a:ext cx="2811231" cy="1597039"/>
            </a:xfrm>
            <a:prstGeom prst="line">
              <a:avLst/>
            </a:prstGeom>
            <a:ln w="57150">
              <a:solidFill>
                <a:srgbClr val="72C274"/>
              </a:solidFill>
              <a:prstDash val="soli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520082" y="1171579"/>
                <a:ext cx="10377879" cy="1342483"/>
              </a:xfrm>
              <a:prstGeom prst="rect">
                <a:avLst/>
              </a:prstGeom>
              <a:noFill/>
            </p:spPr>
            <p:txBody>
              <a:bodyPr wrap="square" lIns="91440" tIns="45720" rIns="91440" bIns="45720">
                <a:spAutoFit/>
              </a:bodyPr>
              <a:lstStyle/>
              <a:p>
                <a:pPr>
                  <a:lnSpc>
                    <a:spcPct val="150000"/>
                  </a:lnSpc>
                </a:pPr>
                <a:r>
                  <a:rPr lang="en-US" sz="2800" dirty="0">
                    <a:solidFill>
                      <a:schemeClr val="tx1">
                        <a:lumMod val="65000"/>
                        <a:lumOff val="35000"/>
                      </a:schemeClr>
                    </a:solidFill>
                    <a:latin typeface="+mj-lt"/>
                  </a:rPr>
                  <a:t>[Oz)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𝒙𝑶𝒚</m:t>
                        </m:r>
                      </m:e>
                    </m:acc>
                  </m:oMath>
                </a14:m>
                <a:r>
                  <a:rPr lang="en-US" sz="2800" dirty="0">
                    <a:solidFill>
                      <a:schemeClr val="tx1">
                        <a:lumMod val="65000"/>
                        <a:lumOff val="35000"/>
                      </a:schemeClr>
                    </a:solidFill>
                    <a:latin typeface="+mj-lt"/>
                  </a:rPr>
                  <a:t>.</a:t>
                </a:r>
              </a:p>
              <a:p>
                <a:pPr>
                  <a:lnSpc>
                    <a:spcPct val="150000"/>
                  </a:lnSpc>
                </a:pPr>
                <a:r>
                  <a:rPr lang="en-US" sz="2800" dirty="0">
                    <a:solidFill>
                      <a:schemeClr val="tx1">
                        <a:lumMod val="65000"/>
                        <a:lumOff val="35000"/>
                      </a:schemeClr>
                    </a:solidFill>
                    <a:latin typeface="+mj-lt"/>
                  </a:rPr>
                  <a:t>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𝒙𝑶𝒛</m:t>
                        </m:r>
                      </m:e>
                    </m:acc>
                    <m:r>
                      <a:rPr lang="en-US" sz="2800" b="1" i="1">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𝒛𝑶𝒚</m:t>
                        </m:r>
                      </m:e>
                    </m:acc>
                  </m:oMath>
                </a14:m>
                <a:endParaRPr lang="en-US" sz="2800" dirty="0">
                  <a:solidFill>
                    <a:schemeClr val="tx1">
                      <a:lumMod val="65000"/>
                      <a:lumOff val="35000"/>
                    </a:schemeClr>
                  </a:solidFill>
                  <a:latin typeface="+mj-lt"/>
                </a:endParaRP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520082" y="1171579"/>
                <a:ext cx="10377879" cy="1342483"/>
              </a:xfrm>
              <a:prstGeom prst="rect">
                <a:avLst/>
              </a:prstGeom>
              <a:blipFill>
                <a:blip r:embed="rId8"/>
                <a:stretch>
                  <a:fillRect l="-1174"/>
                </a:stretch>
              </a:blipFill>
            </p:spPr>
            <p:txBody>
              <a:bodyPr/>
              <a:lstStyle/>
              <a:p>
                <a:r>
                  <a:rPr lang="en-US">
                    <a:noFill/>
                  </a:rPr>
                  <a:t> </a:t>
                </a:r>
              </a:p>
            </p:txBody>
          </p:sp>
        </mc:Fallback>
      </mc:AlternateContent>
      <p:sp>
        <p:nvSpPr>
          <p:cNvPr id="8" name="Google Shape;222;p10">
            <a:extLst>
              <a:ext uri="{FF2B5EF4-FFF2-40B4-BE49-F238E27FC236}">
                <a16:creationId xmlns:a16="http://schemas.microsoft.com/office/drawing/2014/main" id="{FB977CCE-7587-4D8D-ABBD-664AC386E803}"/>
              </a:ext>
            </a:extLst>
          </p:cNvPr>
          <p:cNvSpPr txBox="1"/>
          <p:nvPr/>
        </p:nvSpPr>
        <p:spPr>
          <a:xfrm>
            <a:off x="0" y="57345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b="1" dirty="0">
              <a:solidFill>
                <a:schemeClr val="bg1"/>
              </a:solidFill>
              <a:latin typeface="Comic Sans MS"/>
              <a:sym typeface="Comic Sans MS"/>
            </a:endParaRPr>
          </a:p>
        </p:txBody>
      </p:sp>
      <p:sp>
        <p:nvSpPr>
          <p:cNvPr id="14" name="TextBox 13">
            <a:extLst>
              <a:ext uri="{FF2B5EF4-FFF2-40B4-BE49-F238E27FC236}">
                <a16:creationId xmlns:a16="http://schemas.microsoft.com/office/drawing/2014/main" id="{7243B57F-4932-4B42-9979-52CA94DB517B}"/>
              </a:ext>
            </a:extLst>
          </p:cNvPr>
          <p:cNvSpPr txBox="1"/>
          <p:nvPr/>
        </p:nvSpPr>
        <p:spPr>
          <a:xfrm rot="1956561">
            <a:off x="5430431" y="5513318"/>
            <a:ext cx="721204" cy="461665"/>
          </a:xfrm>
          <a:prstGeom prst="rect">
            <a:avLst/>
          </a:prstGeom>
          <a:noFill/>
        </p:spPr>
        <p:txBody>
          <a:bodyPr wrap="square" rtlCol="0">
            <a:spAutoFit/>
          </a:bodyPr>
          <a:lstStyle/>
          <a:p>
            <a:r>
              <a:rPr lang="en-US" sz="2400" b="1" dirty="0">
                <a:solidFill>
                  <a:srgbClr val="0F6FC6"/>
                </a:solidFill>
                <a:latin typeface="+mj-lt"/>
              </a:rPr>
              <a:t>60°</a:t>
            </a:r>
          </a:p>
        </p:txBody>
      </p:sp>
      <p:pic>
        <p:nvPicPr>
          <p:cNvPr id="21" name="Picture 2">
            <a:extLst>
              <a:ext uri="{FF2B5EF4-FFF2-40B4-BE49-F238E27FC236}">
                <a16:creationId xmlns:a16="http://schemas.microsoft.com/office/drawing/2014/main" id="{49CB9D92-E9F2-490E-BDFD-97C8F9167A76}"/>
              </a:ext>
            </a:extLst>
          </p:cNvPr>
          <p:cNvPicPr>
            <a:picLocks noChangeAspect="1" noChangeArrowheads="1"/>
          </p:cNvPicPr>
          <p:nvPr/>
        </p:nvPicPr>
        <p:blipFill>
          <a:blip r:embed="rId9"/>
          <a:srcRect/>
          <a:stretch/>
        </p:blipFill>
        <p:spPr bwMode="auto">
          <a:xfrm>
            <a:off x="3982509" y="3765413"/>
            <a:ext cx="4779268" cy="264867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97114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AE3654D-C8D5-4187-8767-F37C7D90E81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300410" y="1651819"/>
            <a:ext cx="4602872" cy="4188541"/>
          </a:xfrm>
          <a:prstGeom prst="rect">
            <a:avLst/>
          </a:prstGeom>
          <a:noFill/>
          <a:ln>
            <a:noFill/>
          </a:ln>
        </p:spPr>
      </p:pic>
      <p:sp>
        <p:nvSpPr>
          <p:cNvPr id="4" name="Google Shape;222;p10">
            <a:extLst>
              <a:ext uri="{FF2B5EF4-FFF2-40B4-BE49-F238E27FC236}">
                <a16:creationId xmlns:a16="http://schemas.microsoft.com/office/drawing/2014/main" id="{5849A74B-5261-4085-B15E-1925B0B4DC2C}"/>
              </a:ext>
            </a:extLst>
          </p:cNvPr>
          <p:cNvSpPr txBox="1"/>
          <p:nvPr/>
        </p:nvSpPr>
        <p:spPr>
          <a:xfrm>
            <a:off x="0" y="57345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Draw using protractor, ruler, and pencil</a:t>
            </a:r>
          </a:p>
        </p:txBody>
      </p:sp>
      <p:grpSp>
        <p:nvGrpSpPr>
          <p:cNvPr id="3" name="Group 2">
            <a:extLst>
              <a:ext uri="{FF2B5EF4-FFF2-40B4-BE49-F238E27FC236}">
                <a16:creationId xmlns:a16="http://schemas.microsoft.com/office/drawing/2014/main" id="{AFB638FF-C650-4B51-B5D0-587E8FA6DEDD}"/>
              </a:ext>
            </a:extLst>
          </p:cNvPr>
          <p:cNvGrpSpPr/>
          <p:nvPr/>
        </p:nvGrpSpPr>
        <p:grpSpPr>
          <a:xfrm>
            <a:off x="593838" y="2128715"/>
            <a:ext cx="5502162" cy="1562100"/>
            <a:chOff x="6058467" y="2128715"/>
            <a:chExt cx="5502162" cy="1562100"/>
          </a:xfrm>
        </p:grpSpPr>
        <p:sp>
          <p:nvSpPr>
            <p:cNvPr id="12" name="Rectangle: Rounded Corners 11">
              <a:extLst>
                <a:ext uri="{FF2B5EF4-FFF2-40B4-BE49-F238E27FC236}">
                  <a16:creationId xmlns:a16="http://schemas.microsoft.com/office/drawing/2014/main" id="{3D48205E-22F1-4856-8438-37E5BFE1519C}"/>
                </a:ext>
              </a:extLst>
            </p:cNvPr>
            <p:cNvSpPr/>
            <p:nvPr/>
          </p:nvSpPr>
          <p:spPr>
            <a:xfrm>
              <a:off x="6058467" y="2128715"/>
              <a:ext cx="5502162"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9" name="Picture 18" descr="See the source image">
              <a:extLst>
                <a:ext uri="{FF2B5EF4-FFF2-40B4-BE49-F238E27FC236}">
                  <a16:creationId xmlns:a16="http://schemas.microsoft.com/office/drawing/2014/main" id="{656B0283-7431-4FCD-A10D-AF689CBB891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30843" y="2237604"/>
              <a:ext cx="2624970" cy="1224986"/>
            </a:xfrm>
            <a:prstGeom prst="rect">
              <a:avLst/>
            </a:prstGeom>
            <a:noFill/>
            <a:ln>
              <a:noFill/>
            </a:ln>
          </p:spPr>
        </p:pic>
        <p:pic>
          <p:nvPicPr>
            <p:cNvPr id="22" name="Picture 21" descr="See the source image">
              <a:extLst>
                <a:ext uri="{FF2B5EF4-FFF2-40B4-BE49-F238E27FC236}">
                  <a16:creationId xmlns:a16="http://schemas.microsoft.com/office/drawing/2014/main" id="{58613FFD-9D21-4563-8D46-841D864CE64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14492" y="2400740"/>
              <a:ext cx="1158003" cy="1105250"/>
            </a:xfrm>
            <a:prstGeom prst="rect">
              <a:avLst/>
            </a:prstGeom>
            <a:noFill/>
            <a:ln>
              <a:noFill/>
            </a:ln>
          </p:spPr>
        </p:pic>
        <p:pic>
          <p:nvPicPr>
            <p:cNvPr id="23" name="Picture 22" descr="See the source image">
              <a:extLst>
                <a:ext uri="{FF2B5EF4-FFF2-40B4-BE49-F238E27FC236}">
                  <a16:creationId xmlns:a16="http://schemas.microsoft.com/office/drawing/2014/main" id="{2E0F92BB-199D-4AAB-8946-40BA9C4033E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6285" y="2398539"/>
              <a:ext cx="2070496" cy="1030461"/>
            </a:xfrm>
            <a:prstGeom prst="rect">
              <a:avLst/>
            </a:prstGeom>
            <a:noFill/>
            <a:ln>
              <a:noFill/>
            </a:ln>
          </p:spPr>
        </p:pic>
      </p:gr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2740EDFF-8D44-4CDB-8735-38922571FD9C}"/>
                  </a:ext>
                </a:extLst>
              </p:cNvPr>
              <p:cNvSpPr/>
              <p:nvPr/>
            </p:nvSpPr>
            <p:spPr>
              <a:xfrm>
                <a:off x="191612" y="4735080"/>
                <a:ext cx="5526679" cy="537583"/>
              </a:xfrm>
              <a:prstGeom prst="rect">
                <a:avLst/>
              </a:prstGeom>
              <a:noFill/>
            </p:spPr>
            <p:txBody>
              <a:bodyPr wrap="square" lIns="91440" tIns="45720" rIns="91440" bIns="45720">
                <a:spAutoFit/>
              </a:bodyPr>
              <a:lstStyle/>
              <a:p>
                <a:r>
                  <a:rPr lang="en-US" sz="2800" dirty="0">
                    <a:solidFill>
                      <a:schemeClr val="tx1">
                        <a:lumMod val="65000"/>
                        <a:lumOff val="35000"/>
                      </a:schemeClr>
                    </a:solidFill>
                    <a:latin typeface="+mn-lt"/>
                    <a:ea typeface="Times New Roman" panose="02020603050405020304" pitchFamily="18" charset="0"/>
                    <a:cs typeface="Calibri" panose="020F0502020204030204" pitchFamily="34" charset="0"/>
                  </a:rPr>
                  <a:t>   [Oy) is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𝒙𝑶𝒛</m:t>
                        </m:r>
                      </m:e>
                    </m:acc>
                  </m:oMath>
                </a14:m>
                <a:r>
                  <a:rPr lang="en-US" sz="2800" dirty="0">
                    <a:solidFill>
                      <a:schemeClr val="tx1">
                        <a:lumMod val="65000"/>
                        <a:lumOff val="35000"/>
                      </a:schemeClr>
                    </a:solidFill>
                    <a:latin typeface="+mn-lt"/>
                    <a:ea typeface="Times New Roman" panose="02020603050405020304" pitchFamily="18" charset="0"/>
                    <a:cs typeface="Calibri" panose="020F0502020204030204" pitchFamily="34" charset="0"/>
                  </a:rPr>
                  <a:t>.</a:t>
                </a:r>
                <a:endParaRPr lang="en-US" sz="2800" cap="none" spc="0" dirty="0">
                  <a:ln w="22225">
                    <a:solidFill>
                      <a:schemeClr val="accent5">
                        <a:lumMod val="50000"/>
                      </a:schemeClr>
                    </a:solidFill>
                    <a:prstDash val="solid"/>
                  </a:ln>
                  <a:solidFill>
                    <a:schemeClr val="tx1">
                      <a:lumMod val="65000"/>
                      <a:lumOff val="35000"/>
                    </a:schemeClr>
                  </a:solidFill>
                  <a:effectLst/>
                  <a:latin typeface="+mn-lt"/>
                </a:endParaRPr>
              </a:p>
            </p:txBody>
          </p:sp>
        </mc:Choice>
        <mc:Fallback xmlns="">
          <p:sp>
            <p:nvSpPr>
              <p:cNvPr id="11" name="Rectangle 10">
                <a:extLst>
                  <a:ext uri="{FF2B5EF4-FFF2-40B4-BE49-F238E27FC236}">
                    <a16:creationId xmlns:a16="http://schemas.microsoft.com/office/drawing/2014/main" id="{2740EDFF-8D44-4CDB-8735-38922571FD9C}"/>
                  </a:ext>
                </a:extLst>
              </p:cNvPr>
              <p:cNvSpPr>
                <a:spLocks noRot="1" noChangeAspect="1" noMove="1" noResize="1" noEditPoints="1" noAdjustHandles="1" noChangeArrowheads="1" noChangeShapeType="1" noTextEdit="1"/>
              </p:cNvSpPr>
              <p:nvPr/>
            </p:nvSpPr>
            <p:spPr>
              <a:xfrm>
                <a:off x="191612" y="4735080"/>
                <a:ext cx="5526679" cy="537583"/>
              </a:xfrm>
              <a:prstGeom prst="rect">
                <a:avLst/>
              </a:prstGeom>
              <a:blipFill>
                <a:blip r:embed="rId8"/>
                <a:stretch>
                  <a:fillRect t="-9091" b="-31818"/>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654601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9C29637097A0458CA4341EF118DC62" ma:contentTypeVersion="6" ma:contentTypeDescription="Create a new document." ma:contentTypeScope="" ma:versionID="1272cb4d1ad23263a4607e95d487e611">
  <xsd:schema xmlns:xsd="http://www.w3.org/2001/XMLSchema" xmlns:xs="http://www.w3.org/2001/XMLSchema" xmlns:p="http://schemas.microsoft.com/office/2006/metadata/properties" xmlns:ns3="d23d726e-30b8-4020-9bcc-ea20acae9033" xmlns:ns4="20540652-c8d4-4907-a72c-8ae251fa5497" targetNamespace="http://schemas.microsoft.com/office/2006/metadata/properties" ma:root="true" ma:fieldsID="b5f7e48d0ec09c2cc75e44db27518918" ns3:_="" ns4:_="">
    <xsd:import namespace="d23d726e-30b8-4020-9bcc-ea20acae9033"/>
    <xsd:import namespace="20540652-c8d4-4907-a72c-8ae251fa5497"/>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3d726e-30b8-4020-9bcc-ea20acae90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540652-c8d4-4907-a72c-8ae251fa549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072E7F2C-97BF-4B28-9BAF-547920C59AD9}">
  <ds:schemaRefs>
    <ds:schemaRef ds:uri="20540652-c8d4-4907-a72c-8ae251fa5497"/>
    <ds:schemaRef ds:uri="d23d726e-30b8-4020-9bcc-ea20acae903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5298</TotalTime>
  <Words>1482</Words>
  <Application>Microsoft Office PowerPoint</Application>
  <PresentationFormat>Widescreen</PresentationFormat>
  <Paragraphs>262</Paragraphs>
  <Slides>24</Slides>
  <Notes>22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24</vt:i4>
      </vt:variant>
    </vt:vector>
  </HeadingPairs>
  <TitlesOfParts>
    <vt:vector size="37" baseType="lpstr">
      <vt:lpstr>Arial</vt:lpstr>
      <vt:lpstr>Calibri</vt:lpstr>
      <vt:lpstr>Calibri Light</vt:lpstr>
      <vt:lpstr>Cambria Math</vt:lpstr>
      <vt:lpstr>Comic Sans MS</vt:lpstr>
      <vt:lpstr>Neo Sans</vt:lpstr>
      <vt:lpstr>Noto Sans Symbols</vt:lpstr>
      <vt:lpstr>Poppins Medium</vt:lpstr>
      <vt:lpstr>Segoe UI</vt:lpstr>
      <vt:lpstr>Times New Roman</vt:lpstr>
      <vt:lpstr>Twentieth Century</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Wassim Sidani</cp:lastModifiedBy>
  <cp:revision>320</cp:revision>
  <dcterms:created xsi:type="dcterms:W3CDTF">2020-11-03T06:34:51Z</dcterms:created>
  <dcterms:modified xsi:type="dcterms:W3CDTF">2022-09-02T09:20:57Z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0x010100FF9C29637097A0458CA4341EF118DC62</vt:lpwstr>
  </property>
</Properties>
</file>