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notesSlides/notesSlide7.xml" ContentType="application/vnd.openxmlformats-officedocument.presentationml.notesSlide+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notesSlides/notesSlide19.xml" ContentType="application/vnd.openxmlformats-officedocument.presentationml.notesSlide+xml"/>
  <Override PartName="/ppt/tags/tag32.xml" ContentType="application/vnd.openxmlformats-officedocument.presentationml.tags+xml"/>
  <Override PartName="/ppt/notesSlides/notesSlide20.xml" ContentType="application/vnd.openxmlformats-officedocument.presentationml.notesSlide+xml"/>
  <Override PartName="/ppt/tags/tag33.xml" ContentType="application/vnd.openxmlformats-officedocument.presentationml.tags+xml"/>
  <Override PartName="/ppt/notesSlides/notesSlide21.xml" ContentType="application/vnd.openxmlformats-officedocument.presentationml.notesSlide+xml"/>
  <Override PartName="/ppt/tags/tag34.xml" ContentType="application/vnd.openxmlformats-officedocument.presentationml.tags+xml"/>
  <Override PartName="/ppt/notesSlides/notesSlide22.xml" ContentType="application/vnd.openxmlformats-officedocument.presentationml.notesSlide+xml"/>
  <Override PartName="/ppt/tags/tag35.xml" ContentType="application/vnd.openxmlformats-officedocument.presentationml.tags+xml"/>
  <Override PartName="/ppt/notesSlides/notesSlide23.xml" ContentType="application/vnd.openxmlformats-officedocument.presentationml.notesSlide+xml"/>
  <Override PartName="/ppt/tags/tag36.xml" ContentType="application/vnd.openxmlformats-officedocument.presentationml.tags+xml"/>
  <Override PartName="/ppt/notesSlides/notesSlide24.xml" ContentType="application/vnd.openxmlformats-officedocument.presentationml.notesSlide+xml"/>
  <Override PartName="/ppt/tags/tag37.xml" ContentType="application/vnd.openxmlformats-officedocument.presentationml.tags+xml"/>
  <Override PartName="/ppt/notesSlides/notesSlide25.xml" ContentType="application/vnd.openxmlformats-officedocument.presentationml.notesSlide+xml"/>
  <Override PartName="/ppt/tags/tag38.xml" ContentType="application/vnd.openxmlformats-officedocument.presentationml.tags+xml"/>
  <Override PartName="/ppt/notesSlides/notesSlide26.xml" ContentType="application/vnd.openxmlformats-officedocument.presentationml.notesSlide+xml"/>
  <Override PartName="/ppt/tags/tag39.xml" ContentType="application/vnd.openxmlformats-officedocument.presentationml.tags+xml"/>
  <Override PartName="/ppt/notesSlides/notesSlide27.xml" ContentType="application/vnd.openxmlformats-officedocument.presentationml.notesSlide+xml"/>
  <Override PartName="/ppt/tags/tag40.xml" ContentType="application/vnd.openxmlformats-officedocument.presentationml.tags+xml"/>
  <Override PartName="/ppt/notesSlides/notesSlide28.xml" ContentType="application/vnd.openxmlformats-officedocument.presentationml.notesSlide+xml"/>
  <Override PartName="/ppt/tags/tag41.xml" ContentType="application/vnd.openxmlformats-officedocument.presentationml.tags+xml"/>
  <Override PartName="/ppt/notesSlides/notesSlide29.xml" ContentType="application/vnd.openxmlformats-officedocument.presentationml.notesSlide+xml"/>
  <Override PartName="/ppt/tags/tag42.xml" ContentType="application/vnd.openxmlformats-officedocument.presentationml.tags+xml"/>
  <Override PartName="/ppt/notesSlides/notesSlide30.xml" ContentType="application/vnd.openxmlformats-officedocument.presentationml.notesSlide+xml"/>
  <Override PartName="/ppt/tags/tag43.xml" ContentType="application/vnd.openxmlformats-officedocument.presentationml.tags+xml"/>
  <Override PartName="/ppt/notesSlides/notesSlide31.xml" ContentType="application/vnd.openxmlformats-officedocument.presentationml.notesSlide+xml"/>
  <Override PartName="/ppt/tags/tag44.xml" ContentType="application/vnd.openxmlformats-officedocument.presentationml.tags+xml"/>
  <Override PartName="/ppt/notesSlides/notesSlide32.xml" ContentType="application/vnd.openxmlformats-officedocument.presentationml.notesSlide+xml"/>
  <Override PartName="/ppt/tags/tag45.xml" ContentType="application/vnd.openxmlformats-officedocument.presentationml.tags+xml"/>
  <Override PartName="/ppt/notesSlides/notesSlide33.xml" ContentType="application/vnd.openxmlformats-officedocument.presentationml.notesSlide+xml"/>
  <Override PartName="/ppt/tags/tag46.xml" ContentType="application/vnd.openxmlformats-officedocument.presentationml.tags+xml"/>
  <Override PartName="/ppt/notesSlides/notesSlide34.xml" ContentType="application/vnd.openxmlformats-officedocument.presentationml.notesSlide+xml"/>
  <Override PartName="/ppt/tags/tag47.xml" ContentType="application/vnd.openxmlformats-officedocument.presentationml.tags+xml"/>
  <Override PartName="/ppt/notesSlides/notesSlide35.xml" ContentType="application/vnd.openxmlformats-officedocument.presentationml.notesSlide+xml"/>
  <Override PartName="/ppt/tags/tag48.xml" ContentType="application/vnd.openxmlformats-officedocument.presentationml.tags+xml"/>
  <Override PartName="/ppt/notesSlides/notesSlide36.xml" ContentType="application/vnd.openxmlformats-officedocument.presentationml.notesSlide+xml"/>
  <Override PartName="/ppt/tags/tag49.xml" ContentType="application/vnd.openxmlformats-officedocument.presentationml.tags+xml"/>
  <Override PartName="/ppt/notesSlides/notesSlide37.xml" ContentType="application/vnd.openxmlformats-officedocument.presentationml.notesSlide+xml"/>
  <Override PartName="/ppt/tags/tag50.xml" ContentType="application/vnd.openxmlformats-officedocument.presentationml.tags+xml"/>
  <Override PartName="/ppt/notesSlides/notesSlide38.xml" ContentType="application/vnd.openxmlformats-officedocument.presentationml.notesSlide+xml"/>
  <Override PartName="/ppt/tags/tag51.xml" ContentType="application/vnd.openxmlformats-officedocument.presentationml.tags+xml"/>
  <Override PartName="/ppt/notesSlides/notesSlide39.xml" ContentType="application/vnd.openxmlformats-officedocument.presentationml.notesSlide+xml"/>
  <Override PartName="/ppt/tags/tag52.xml" ContentType="application/vnd.openxmlformats-officedocument.presentationml.tags+xml"/>
  <Override PartName="/ppt/notesSlides/notesSlide40.xml" ContentType="application/vnd.openxmlformats-officedocument.presentationml.notesSlide+xml"/>
  <Override PartName="/ppt/tags/tag53.xml" ContentType="application/vnd.openxmlformats-officedocument.presentationml.tags+xml"/>
  <Override PartName="/ppt/notesSlides/notesSlide41.xml" ContentType="application/vnd.openxmlformats-officedocument.presentationml.notesSlide+xml"/>
  <Override PartName="/ppt/tags/tag54.xml" ContentType="application/vnd.openxmlformats-officedocument.presentationml.tags+xml"/>
  <Override PartName="/ppt/notesSlides/notesSlide42.xml" ContentType="application/vnd.openxmlformats-officedocument.presentationml.notesSlide+xml"/>
  <Override PartName="/ppt/tags/tag55.xml" ContentType="application/vnd.openxmlformats-officedocument.presentationml.tags+xml"/>
  <Override PartName="/ppt/notesSlides/notesSlide43.xml" ContentType="application/vnd.openxmlformats-officedocument.presentationml.notesSlide+xml"/>
  <Override PartName="/ppt/tags/tag56.xml" ContentType="application/vnd.openxmlformats-officedocument.presentationml.tags+xml"/>
  <Override PartName="/ppt/notesSlides/notesSlide44.xml" ContentType="application/vnd.openxmlformats-officedocument.presentationml.notesSlide+xml"/>
  <Override PartName="/ppt/tags/tag57.xml" ContentType="application/vnd.openxmlformats-officedocument.presentationml.tags+xml"/>
  <Override PartName="/ppt/notesSlides/notesSlide45.xml" ContentType="application/vnd.openxmlformats-officedocument.presentationml.notesSlide+xml"/>
  <Override PartName="/ppt/tags/tag5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53"/>
  </p:notesMasterIdLst>
  <p:sldIdLst>
    <p:sldId id="1758" r:id="rId6"/>
    <p:sldId id="524" r:id="rId7"/>
    <p:sldId id="542" r:id="rId8"/>
    <p:sldId id="527" r:id="rId9"/>
    <p:sldId id="633" r:id="rId10"/>
    <p:sldId id="715" r:id="rId11"/>
    <p:sldId id="528" r:id="rId12"/>
    <p:sldId id="467" r:id="rId13"/>
    <p:sldId id="727" r:id="rId14"/>
    <p:sldId id="728" r:id="rId15"/>
    <p:sldId id="729" r:id="rId16"/>
    <p:sldId id="563" r:id="rId17"/>
    <p:sldId id="755" r:id="rId18"/>
    <p:sldId id="507" r:id="rId19"/>
    <p:sldId id="730" r:id="rId20"/>
    <p:sldId id="1752" r:id="rId21"/>
    <p:sldId id="731" r:id="rId22"/>
    <p:sldId id="1759" r:id="rId23"/>
    <p:sldId id="732" r:id="rId24"/>
    <p:sldId id="1754" r:id="rId25"/>
    <p:sldId id="733" r:id="rId26"/>
    <p:sldId id="1755" r:id="rId27"/>
    <p:sldId id="734" r:id="rId28"/>
    <p:sldId id="1760" r:id="rId29"/>
    <p:sldId id="735" r:id="rId30"/>
    <p:sldId id="1761" r:id="rId31"/>
    <p:sldId id="529" r:id="rId32"/>
    <p:sldId id="501" r:id="rId33"/>
    <p:sldId id="747" r:id="rId34"/>
    <p:sldId id="740" r:id="rId35"/>
    <p:sldId id="748" r:id="rId36"/>
    <p:sldId id="741" r:id="rId37"/>
    <p:sldId id="749" r:id="rId38"/>
    <p:sldId id="742" r:id="rId39"/>
    <p:sldId id="750" r:id="rId40"/>
    <p:sldId id="743" r:id="rId41"/>
    <p:sldId id="751" r:id="rId42"/>
    <p:sldId id="744" r:id="rId43"/>
    <p:sldId id="752" r:id="rId44"/>
    <p:sldId id="745" r:id="rId45"/>
    <p:sldId id="753" r:id="rId46"/>
    <p:sldId id="746" r:id="rId47"/>
    <p:sldId id="754" r:id="rId48"/>
    <p:sldId id="1763" r:id="rId49"/>
    <p:sldId id="756" r:id="rId50"/>
    <p:sldId id="1762" r:id="rId51"/>
    <p:sldId id="1655" r:id="rId52"/>
  </p:sldIdLst>
  <p:sldSz cx="12192000" cy="6858000"/>
  <p:notesSz cx="6858000" cy="9144000"/>
  <p:custDataLst>
    <p:tags r:id="rId54"/>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552" userDrawn="1">
          <p15:clr>
            <a:srgbClr val="A4A3A4"/>
          </p15:clr>
        </p15:guide>
        <p15:guide id="2" pos="1368" userDrawn="1">
          <p15:clr>
            <a:srgbClr val="A4A3A4"/>
          </p15:clr>
        </p15:guide>
        <p15:guide id="3" orient="horz" pos="2184" userDrawn="1">
          <p15:clr>
            <a:srgbClr val="A4A3A4"/>
          </p15:clr>
        </p15:guide>
        <p15:guide id="4" pos="336" userDrawn="1">
          <p15:clr>
            <a:srgbClr val="A4A3A4"/>
          </p15:clr>
        </p15:guide>
        <p15:guide id="5" pos="3840" userDrawn="1">
          <p15:clr>
            <a:srgbClr val="A4A3A4"/>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158"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B4E1"/>
    <a:srgbClr val="C74274"/>
    <a:srgbClr val="217F98"/>
    <a:srgbClr val="5050FF"/>
    <a:srgbClr val="74C274"/>
    <a:srgbClr val="72C274"/>
    <a:srgbClr val="74C724"/>
    <a:srgbClr val="724C74"/>
    <a:srgbClr val="0076A3"/>
    <a:srgbClr val="578C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15" autoAdjust="0"/>
    <p:restoredTop sz="60400" autoAdjust="0"/>
  </p:normalViewPr>
  <p:slideViewPr>
    <p:cSldViewPr snapToGrid="0">
      <p:cViewPr varScale="1">
        <p:scale>
          <a:sx n="65" d="100"/>
          <a:sy n="65" d="100"/>
        </p:scale>
        <p:origin x="1998" y="66"/>
      </p:cViewPr>
      <p:guideLst>
        <p:guide orient="horz" pos="3552"/>
        <p:guide pos="1368"/>
        <p:guide orient="horz" pos="2184"/>
        <p:guide pos="336"/>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 Type="http://schemas.openxmlformats.org/officeDocument/2006/relationships/slideMaster" Target="slideMasters/slideMaster2.xml"/><Relationship Id="rId203" Type="http://schemas.openxmlformats.org/officeDocument/2006/relationships/presProps" Target="presProps.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202"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204" Type="http://schemas.openxmlformats.org/officeDocument/2006/relationships/viewProps" Target="viewProps.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Hello again.</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It is the last session in this chapter.</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Do you remember when we drew the faces of 5 different expressions in our first session? </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Now, take a moment to identify how you feel at the start of this session.</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To do this, stand in front of a mirror and look at your facial expressions of how you feel. </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Now try this. If you express/feel a certain emotion, can you rate it on a scale of 1-10?</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In other words, how deeply are you feeling this emotion? Is it strong? Or can you manage? Now can you give it a different name so that it really describes what you are feeling?</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It is important to differentiate between these feelings and the intensity of those feelings/how strong those feelings are; this can help you manage them better and could even help you learn better.</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rPr>
              <a:t>Let’s get started with our session.</a:t>
            </a:r>
            <a:endParaRPr lang="en-US" sz="1800" dirty="0">
              <a:effectLst/>
              <a:latin typeface="Calibri" panose="020F0502020204030204" pitchFamily="34" charset="0"/>
              <a:ea typeface="Calibri" panose="020F0502020204030204" pitchFamily="34" charset="0"/>
            </a:endParaRPr>
          </a:p>
          <a:p>
            <a:pPr marL="571500" marR="0">
              <a:lnSpc>
                <a:spcPct val="107000"/>
              </a:lnSpc>
              <a:spcBef>
                <a:spcPts val="0"/>
              </a:spcBef>
              <a:spcAft>
                <a:spcPts val="800"/>
              </a:spcAft>
            </a:pPr>
            <a:r>
              <a:rPr lang="en-US" sz="1800" b="1" dirty="0">
                <a:solidFill>
                  <a:srgbClr val="FF0000"/>
                </a:solidFill>
                <a:effectLst/>
                <a:latin typeface="Calibri" panose="020F0502020204030204" pitchFamily="34" charset="0"/>
                <a:ea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en-US" dirty="0">
              <a:solidFill>
                <a:srgbClr val="595959"/>
              </a:solidFill>
              <a:latin typeface="Comic Sans MS"/>
            </a:endParaRPr>
          </a:p>
          <a:p>
            <a:r>
              <a:rPr lang="en-US" sz="1800" b="1" u="sng" dirty="0">
                <a:effectLst/>
                <a:latin typeface="Segoe UI" panose="020B0502040204020203" pitchFamily="34" charset="0"/>
              </a:rPr>
              <a:t>For the teacher</a:t>
            </a:r>
            <a:r>
              <a:rPr lang="en-US" sz="1800" dirty="0">
                <a:effectLst/>
                <a:latin typeface="Segoe UI" panose="020B0502040204020203" pitchFamily="34" charset="0"/>
              </a:rPr>
              <a:t>: </a:t>
            </a:r>
          </a:p>
          <a:p>
            <a:pPr marL="0" marR="0">
              <a:lnSpc>
                <a:spcPct val="107000"/>
              </a:lnSpc>
              <a:spcBef>
                <a:spcPts val="0"/>
              </a:spcBef>
              <a:spcAft>
                <a:spcPts val="0"/>
              </a:spcAft>
            </a:pPr>
            <a:r>
              <a:rPr lang="en-US" sz="1800" dirty="0">
                <a:effectLst/>
                <a:highlight>
                  <a:srgbClr val="00FF00"/>
                </a:highlight>
                <a:latin typeface="Calibri" panose="020F0502020204030204" pitchFamily="34" charset="0"/>
                <a:ea typeface="Calibri" panose="020F0502020204030204" pitchFamily="34" charset="0"/>
              </a:rPr>
              <a:t>For the teacher: An activity before starting the session, that helps students to be aware of their emotions.</a:t>
            </a:r>
            <a:endParaRPr lang="en-US" sz="1800" dirty="0">
              <a:effectLst/>
              <a:latin typeface="Calibri" panose="020F0502020204030204" pitchFamily="34" charset="0"/>
              <a:ea typeface="Calibri" panose="020F0502020204030204" pitchFamily="34" charset="0"/>
            </a:endParaRPr>
          </a:p>
          <a:p>
            <a:pPr marL="0" marR="0">
              <a:lnSpc>
                <a:spcPct val="107000"/>
              </a:lnSpc>
              <a:spcBef>
                <a:spcPts val="0"/>
              </a:spcBef>
              <a:spcAft>
                <a:spcPts val="0"/>
              </a:spcAft>
            </a:pPr>
            <a:r>
              <a:rPr lang="en-US" sz="1800" dirty="0">
                <a:effectLst/>
                <a:highlight>
                  <a:srgbClr val="00FF00"/>
                </a:highlight>
                <a:latin typeface="Calibri" panose="020F0502020204030204" pitchFamily="34" charset="0"/>
                <a:ea typeface="Calibri" panose="020F0502020204030204" pitchFamily="34" charset="0"/>
              </a:rPr>
              <a:t>Learning objectives: Differentiate between different emotions as they arise.</a:t>
            </a:r>
            <a:r>
              <a:rPr lang="en-US" sz="1800" dirty="0">
                <a:effectLst/>
                <a:latin typeface="Calibri" panose="020F0502020204030204" pitchFamily="34" charset="0"/>
                <a:ea typeface="Calibri" panose="020F0502020204030204" pitchFamily="34" charset="0"/>
              </a:rPr>
              <a:t> </a:t>
            </a:r>
          </a:p>
          <a:p>
            <a:r>
              <a:rPr lang="en-GB" dirty="0"/>
              <a:t>20</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689764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71500" marR="0">
                  <a:lnSpc>
                    <a:spcPct val="107000"/>
                  </a:lnSpc>
                  <a:spcBef>
                    <a:spcPts val="0"/>
                  </a:spcBef>
                  <a:spcAft>
                    <a:spcPts val="800"/>
                  </a:spcAft>
                </a:pPr>
                <a14:m>
                  <m:oMath xmlns:m="http://schemas.openxmlformats.org/officeDocument/2006/math">
                    <m:acc>
                      <m:accPr>
                        <m:chr m:val="̂"/>
                        <m:ctrlPr>
                          <a:rPr lang="en-US" sz="2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𝑹𝑨𝑵</m:t>
                        </m:r>
                      </m:e>
                    </m:acc>
                  </m:oMath>
                </a14:m>
                <a:r>
                  <a:rPr lang="en-US" sz="2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acc>
                      <m:accPr>
                        <m:chr m:val="̂"/>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𝑪𝑨𝑹</m:t>
                        </m:r>
                      </m:e>
                    </m:acc>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𝑪𝑨𝑵</m:t>
                        </m:r>
                      </m:e>
                    </m:acc>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𝟏𝟑𝟎</m:t>
                    </m:r>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𝟔𝟓</m:t>
                    </m:r>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𝟔𝟓</m:t>
                    </m:r>
                    <m:r>
                      <a:rPr lang="en-US"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effectLst/>
                  <a:latin typeface="Calibri" panose="020F0502020204030204" pitchFamily="34" charset="0"/>
                  <a:ea typeface="Calibri" panose="020F0502020204030204" pitchFamily="34" charset="0"/>
                  <a:cs typeface="Arial" panose="020B0604020202020204" pitchFamily="34" charset="0"/>
                </a:endParaRPr>
              </a:p>
              <a:p>
                <a14:m>
                  <m:oMath xmlns:m="http://schemas.openxmlformats.org/officeDocument/2006/math">
                    <m:acc>
                      <m:accPr>
                        <m:chr m:val="̂"/>
                        <m:ctrlPr>
                          <a:rPr lang="en-US" sz="1800" b="1" i="1" kern="1200" smtClean="0">
                            <a:solidFill>
                              <a:schemeClr val="tx1"/>
                            </a:solidFill>
                            <a:effectLst/>
                            <a:latin typeface="Cambria Math" panose="02040503050406030204" pitchFamily="18" charset="0"/>
                            <a:ea typeface="+mn-ea"/>
                            <a:cs typeface="+mn-cs"/>
                          </a:rPr>
                        </m:ctrlPr>
                      </m:accPr>
                      <m:e>
                        <m:r>
                          <a:rPr lang="en-US" sz="1800" b="1" i="1" kern="1200">
                            <a:solidFill>
                              <a:schemeClr val="tx1"/>
                            </a:solidFill>
                            <a:effectLst/>
                            <a:latin typeface="Cambria Math" panose="02040503050406030204" pitchFamily="18" charset="0"/>
                            <a:ea typeface="+mn-ea"/>
                            <a:cs typeface="+mn-cs"/>
                          </a:rPr>
                          <m:t>𝑹𝑨𝑵</m:t>
                        </m:r>
                      </m:e>
                    </m:acc>
                  </m:oMath>
                </a14:m>
                <a:r>
                  <a:rPr lang="en-US" sz="1800" b="1" kern="1200" dirty="0">
                    <a:solidFill>
                      <a:schemeClr val="tx1"/>
                    </a:solidFill>
                    <a:effectLst/>
                    <a:latin typeface="+mn-lt"/>
                    <a:ea typeface="+mn-ea"/>
                    <a:cs typeface="+mn-cs"/>
                  </a:rPr>
                  <a:t> = </a:t>
                </a:r>
                <a14:m>
                  <m:oMath xmlns:m="http://schemas.openxmlformats.org/officeDocument/2006/math">
                    <m:acc>
                      <m:accPr>
                        <m:chr m:val="̂"/>
                        <m:ctrlPr>
                          <a:rPr lang="en-US" sz="1800" b="1" i="1" kern="1200">
                            <a:solidFill>
                              <a:schemeClr val="tx1"/>
                            </a:solidFill>
                            <a:effectLst/>
                            <a:latin typeface="Cambria Math" panose="02040503050406030204" pitchFamily="18" charset="0"/>
                            <a:ea typeface="+mn-ea"/>
                            <a:cs typeface="+mn-cs"/>
                          </a:rPr>
                        </m:ctrlPr>
                      </m:accPr>
                      <m:e>
                        <m:r>
                          <a:rPr lang="en-US" sz="1800" b="1" i="1" kern="1200">
                            <a:solidFill>
                              <a:schemeClr val="tx1"/>
                            </a:solidFill>
                            <a:effectLst/>
                            <a:latin typeface="Cambria Math" panose="02040503050406030204" pitchFamily="18" charset="0"/>
                            <a:ea typeface="+mn-ea"/>
                            <a:cs typeface="+mn-cs"/>
                          </a:rPr>
                          <m:t>𝑪𝑨𝑵</m:t>
                        </m:r>
                      </m:e>
                    </m:acc>
                    <m:r>
                      <a:rPr lang="en-US" sz="1800" b="1" i="1" kern="1200">
                        <a:solidFill>
                          <a:schemeClr val="tx1"/>
                        </a:solidFill>
                        <a:effectLst/>
                        <a:latin typeface="Cambria Math" panose="02040503050406030204" pitchFamily="18" charset="0"/>
                        <a:ea typeface="+mn-ea"/>
                        <a:cs typeface="+mn-cs"/>
                      </a:rPr>
                      <m:t>=</m:t>
                    </m:r>
                    <m:r>
                      <a:rPr lang="en-US" sz="1800" b="1" i="1" kern="1200">
                        <a:solidFill>
                          <a:schemeClr val="tx1"/>
                        </a:solidFill>
                        <a:effectLst/>
                        <a:latin typeface="Cambria Math" panose="02040503050406030204" pitchFamily="18" charset="0"/>
                        <a:ea typeface="+mn-ea"/>
                        <a:cs typeface="+mn-cs"/>
                      </a:rPr>
                      <m:t>𝟔𝟓</m:t>
                    </m:r>
                    <m:r>
                      <a:rPr lang="en-US" sz="1800" b="1" i="1" kern="1200">
                        <a:solidFill>
                          <a:schemeClr val="tx1"/>
                        </a:solidFill>
                        <a:effectLst/>
                        <a:latin typeface="Cambria Math" panose="02040503050406030204" pitchFamily="18" charset="0"/>
                        <a:ea typeface="+mn-ea"/>
                        <a:cs typeface="+mn-cs"/>
                      </a:rPr>
                      <m:t>°</m:t>
                    </m:r>
                  </m:oMath>
                </a14:m>
                <a:endParaRPr lang="en-US" sz="1800" kern="1200" dirty="0">
                  <a:solidFill>
                    <a:schemeClr val="tx1"/>
                  </a:solidFill>
                  <a:effectLst/>
                  <a:latin typeface="+mn-lt"/>
                  <a:ea typeface="+mn-ea"/>
                  <a:cs typeface="+mn-cs"/>
                </a:endParaRPr>
              </a:p>
              <a:p>
                <a:r>
                  <a:rPr lang="en-US" sz="1800" b="1" kern="1200" dirty="0">
                    <a:solidFill>
                      <a:schemeClr val="tx1"/>
                    </a:solidFill>
                    <a:effectLst/>
                    <a:latin typeface="+mn-lt"/>
                    <a:ea typeface="+mn-ea"/>
                    <a:cs typeface="+mn-cs"/>
                  </a:rPr>
                  <a:t>So, [AN) is the bisector of angle </a:t>
                </a:r>
                <a14:m>
                  <m:oMath xmlns:m="http://schemas.openxmlformats.org/officeDocument/2006/math">
                    <m:acc>
                      <m:accPr>
                        <m:chr m:val="̂"/>
                        <m:ctrlPr>
                          <a:rPr lang="en-US" sz="1800" b="1" i="1" kern="1200">
                            <a:solidFill>
                              <a:schemeClr val="tx1"/>
                            </a:solidFill>
                            <a:effectLst/>
                            <a:latin typeface="Cambria Math" panose="02040503050406030204" pitchFamily="18" charset="0"/>
                            <a:ea typeface="+mn-ea"/>
                            <a:cs typeface="+mn-cs"/>
                          </a:rPr>
                        </m:ctrlPr>
                      </m:accPr>
                      <m:e>
                        <m:r>
                          <a:rPr lang="en-US" sz="1800" b="1" i="1" kern="1200">
                            <a:solidFill>
                              <a:schemeClr val="tx1"/>
                            </a:solidFill>
                            <a:effectLst/>
                            <a:latin typeface="Cambria Math" panose="02040503050406030204" pitchFamily="18" charset="0"/>
                            <a:ea typeface="+mn-ea"/>
                            <a:cs typeface="+mn-cs"/>
                          </a:rPr>
                          <m:t>𝑪𝑨𝑹</m:t>
                        </m:r>
                      </m:e>
                    </m:acc>
                  </m:oMath>
                </a14:m>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    For if a semi straight line divides an angle into two equal and adjacent angles, then it is its bisector.</a:t>
                </a: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71500" marR="0">
                  <a:lnSpc>
                    <a:spcPct val="107000"/>
                  </a:lnSpc>
                  <a:spcBef>
                    <a:spcPts val="0"/>
                  </a:spcBef>
                  <a:spcAft>
                    <a:spcPts val="800"/>
                  </a:spcAft>
                </a:pPr>
                <a:r>
                  <a:rPr lang="en-US" sz="2800" b="1" i="0">
                    <a:solidFill>
                      <a:srgbClr val="FF0000"/>
                    </a:solidFill>
                    <a:effectLst/>
                    <a:latin typeface="Cambria Math" panose="02040503050406030204" pitchFamily="18" charset="0"/>
                    <a:cs typeface="Calibri" panose="020F0502020204030204" pitchFamily="34" charset="0"/>
                  </a:rPr>
                  <a:t>(</a:t>
                </a:r>
                <a:r>
                  <a:rPr lang="en-US"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𝑹𝑨𝑵) ̂</a:t>
                </a:r>
                <a:r>
                  <a:rPr lang="en-US" sz="2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 </a:t>
                </a:r>
                <a:r>
                  <a:rPr lang="en-US" sz="2800" b="1" i="0">
                    <a:solidFill>
                      <a:srgbClr val="FF0000"/>
                    </a:solidFill>
                    <a:effectLst/>
                    <a:latin typeface="Cambria Math" panose="02040503050406030204" pitchFamily="18" charset="0"/>
                    <a:cs typeface="Calibri" panose="020F0502020204030204" pitchFamily="34" charset="0"/>
                  </a:rPr>
                  <a:t>(</a:t>
                </a:r>
                <a:r>
                  <a:rPr lang="en-US"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𝑪𝑨𝑹) ̂− </a:t>
                </a:r>
                <a:r>
                  <a:rPr lang="en-US" sz="2800" b="1" i="0">
                    <a:solidFill>
                      <a:srgbClr val="FF0000"/>
                    </a:solidFill>
                    <a:effectLst/>
                    <a:latin typeface="Cambria Math" panose="02040503050406030204" pitchFamily="18" charset="0"/>
                    <a:cs typeface="Calibri" panose="020F0502020204030204" pitchFamily="34" charset="0"/>
                  </a:rPr>
                  <a:t>(</a:t>
                </a:r>
                <a:r>
                  <a:rPr lang="en-US"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𝑪𝑨𝑵) ̂=𝟏𝟑𝟎°−𝟔𝟓°=𝟔𝟓°</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r>
                  <a:rPr lang="en-US" sz="2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2800" baseline="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b="1" i="0" kern="1200">
                    <a:solidFill>
                      <a:schemeClr val="tx1"/>
                    </a:solidFill>
                    <a:effectLst/>
                    <a:latin typeface="Cambria Math" panose="02040503050406030204" pitchFamily="18" charset="0"/>
                    <a:ea typeface="+mn-ea"/>
                    <a:cs typeface="+mn-cs"/>
                  </a:rPr>
                  <a:t>(𝑹𝑨𝑵) ̂</a:t>
                </a:r>
                <a:r>
                  <a:rPr lang="en-US" sz="1800" b="1" kern="1200" dirty="0">
                    <a:solidFill>
                      <a:schemeClr val="tx1"/>
                    </a:solidFill>
                    <a:effectLst/>
                    <a:latin typeface="+mn-lt"/>
                    <a:ea typeface="+mn-ea"/>
                    <a:cs typeface="+mn-cs"/>
                  </a:rPr>
                  <a:t> = </a:t>
                </a:r>
                <a:r>
                  <a:rPr lang="en-US" sz="1800" b="1" i="0" kern="1200">
                    <a:solidFill>
                      <a:schemeClr val="tx1"/>
                    </a:solidFill>
                    <a:effectLst/>
                    <a:latin typeface="Cambria Math" panose="02040503050406030204" pitchFamily="18" charset="0"/>
                    <a:ea typeface="+mn-ea"/>
                    <a:cs typeface="+mn-cs"/>
                  </a:rPr>
                  <a:t>(𝑪𝑨𝑵) ̂=𝟔𝟓°</a:t>
                </a:r>
                <a:endParaRPr lang="en-US" sz="1800" kern="1200" dirty="0">
                  <a:solidFill>
                    <a:schemeClr val="tx1"/>
                  </a:solidFill>
                  <a:effectLst/>
                  <a:latin typeface="+mn-lt"/>
                  <a:ea typeface="+mn-ea"/>
                  <a:cs typeface="+mn-cs"/>
                </a:endParaRPr>
              </a:p>
              <a:p>
                <a:r>
                  <a:rPr lang="en-US" sz="1800" b="1" kern="1200" dirty="0">
                    <a:solidFill>
                      <a:schemeClr val="tx1"/>
                    </a:solidFill>
                    <a:effectLst/>
                    <a:latin typeface="+mn-lt"/>
                    <a:ea typeface="+mn-ea"/>
                    <a:cs typeface="+mn-cs"/>
                  </a:rPr>
                  <a:t>So, [AN) is the bisector of angle </a:t>
                </a:r>
                <a:r>
                  <a:rPr lang="en-US" sz="1800" b="1" i="0" kern="1200">
                    <a:solidFill>
                      <a:schemeClr val="tx1"/>
                    </a:solidFill>
                    <a:effectLst/>
                    <a:latin typeface="Cambria Math" panose="02040503050406030204" pitchFamily="18" charset="0"/>
                    <a:ea typeface="+mn-ea"/>
                    <a:cs typeface="+mn-cs"/>
                  </a:rPr>
                  <a:t>(𝑪𝑨𝑹) ̂</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    For if a semi straight line divides an angle into two equal and adjacent angles, then it is its bisector.</a:t>
                </a: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3599576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12</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5239125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0" rtl="0">
              <a:lnSpc>
                <a:spcPct val="106000"/>
              </a:lnSpc>
              <a:spcBef>
                <a:spcPts val="0"/>
              </a:spcBef>
              <a:spcAft>
                <a:spcPts val="800"/>
              </a:spcAft>
              <a:buFont typeface="Calibri" panose="020F0502020204030204" pitchFamily="34" charset="0"/>
              <a:buNone/>
            </a:pPr>
            <a:r>
              <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In this chapter we learned </a:t>
            </a:r>
            <a:r>
              <a:rPr lang="en-US" sz="1200" b="1" dirty="0">
                <a:solidFill>
                  <a:schemeClr val="bg1"/>
                </a:solidFill>
                <a:latin typeface="Comic Sans MS"/>
                <a:sym typeface="Comic Sans MS"/>
              </a:rPr>
              <a:t>to</a:t>
            </a:r>
            <a:r>
              <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a:t>
            </a:r>
          </a:p>
          <a:p>
            <a:pPr marL="1028700" lvl="7" indent="-514350">
              <a:lnSpc>
                <a:spcPct val="200000"/>
              </a:lnSpc>
              <a:buClr>
                <a:srgbClr val="0076A3"/>
              </a:buClr>
              <a:buSzPct val="100000"/>
              <a:buFont typeface="+mj-lt"/>
              <a:buAutoNum type="arabicPeriod"/>
            </a:pPr>
            <a:r>
              <a:rPr lang="en-US" sz="1200" dirty="0">
                <a:solidFill>
                  <a:schemeClr val="tx1">
                    <a:lumMod val="65000"/>
                    <a:lumOff val="35000"/>
                  </a:schemeClr>
                </a:solidFill>
                <a:latin typeface="Comic Sans MS"/>
              </a:rPr>
              <a:t>Recognize the bisector as an axis of symmetry of an angle.</a:t>
            </a:r>
          </a:p>
          <a:p>
            <a:pPr marL="1028700" lvl="7" indent="-514350">
              <a:lnSpc>
                <a:spcPct val="200000"/>
              </a:lnSpc>
              <a:buClr>
                <a:srgbClr val="0076A3"/>
              </a:buClr>
              <a:buSzPct val="100000"/>
              <a:buFont typeface="+mj-lt"/>
              <a:buAutoNum type="arabicPeriod"/>
            </a:pPr>
            <a:r>
              <a:rPr lang="en-US" sz="1200" dirty="0">
                <a:solidFill>
                  <a:schemeClr val="tx1">
                    <a:lumMod val="65000"/>
                    <a:lumOff val="35000"/>
                  </a:schemeClr>
                </a:solidFill>
                <a:latin typeface="Comic Sans MS"/>
              </a:rPr>
              <a:t>Construct the bisector of an angle with a protractor.</a:t>
            </a:r>
          </a:p>
          <a:p>
            <a:pPr marL="1028700" lvl="7" indent="-514350">
              <a:lnSpc>
                <a:spcPct val="200000"/>
              </a:lnSpc>
              <a:buClr>
                <a:srgbClr val="0076A3"/>
              </a:buClr>
              <a:buSzPct val="100000"/>
              <a:buFont typeface="+mj-lt"/>
              <a:buAutoNum type="arabicPeriod"/>
            </a:pPr>
            <a:r>
              <a:rPr lang="en-US" sz="1200" dirty="0">
                <a:solidFill>
                  <a:schemeClr val="tx1">
                    <a:lumMod val="65000"/>
                    <a:lumOff val="35000"/>
                  </a:schemeClr>
                </a:solidFill>
                <a:latin typeface="Comic Sans MS"/>
              </a:rPr>
              <a:t>Construct the bisector of an angle with the compass.</a:t>
            </a:r>
          </a:p>
          <a:p>
            <a:pPr marL="1028700" lvl="7" indent="-514350">
              <a:lnSpc>
                <a:spcPct val="200000"/>
              </a:lnSpc>
              <a:buClr>
                <a:srgbClr val="0076A3"/>
              </a:buClr>
              <a:buSzPct val="100000"/>
              <a:buFont typeface="+mj-lt"/>
              <a:buAutoNum type="arabicPeriod"/>
            </a:pPr>
            <a:r>
              <a:rPr lang="en-US" sz="1200" dirty="0">
                <a:solidFill>
                  <a:schemeClr val="tx1">
                    <a:lumMod val="65000"/>
                    <a:lumOff val="35000"/>
                  </a:schemeClr>
                </a:solidFill>
                <a:latin typeface="Comic Sans MS"/>
              </a:rPr>
              <a:t>Use the following property: the bisector of an angle divides it into two equal parts.</a:t>
            </a:r>
            <a:endParaRPr lang="fr-FR" sz="1400" dirty="0">
              <a:latin typeface="Comic Sans MS" panose="030F0702030302020204" pitchFamily="66"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2213234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228600" algn="l" defTabSz="914400" rtl="0" eaLnBrk="1" fontAlgn="auto" latinLnBrk="0" hangingPunct="1">
              <a:lnSpc>
                <a:spcPct val="100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Now you know how the angles formed by the spokes of a wheel and those by the hands of a clock are the same and how they are different.</a:t>
            </a:r>
            <a:r>
              <a:rPr lang="en-US" sz="1800" i="1"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71268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200" b="0" dirty="0">
                <a:effectLst/>
                <a:latin typeface="Calibri" panose="020F0502020204030204" pitchFamily="34" charset="0"/>
                <a:ea typeface="Times New Roman" panose="02020603050405020304" pitchFamily="18" charset="0"/>
                <a:cs typeface="Calibri" panose="020F0502020204030204" pitchFamily="34" charset="0"/>
              </a:rPr>
              <a:t>Let’s use the sketch of the angles formed </a:t>
            </a: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by the spokes of a wheel and those by the hands of a clock and complete.</a:t>
            </a:r>
            <a:r>
              <a:rPr lang="en-US" sz="1800" i="1"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7517549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rPr>
                  <a:t>Angles </a:t>
                </a:r>
                <a14:m>
                  <m:oMath xmlns:m="http://schemas.openxmlformats.org/officeDocument/2006/math">
                    <m:acc>
                      <m:accPr>
                        <m:chr m:val="̂"/>
                        <m:ctrlPr>
                          <a:rPr lang="en-US" sz="1200" i="1">
                            <a:effectLst/>
                            <a:latin typeface="Cambria Math" panose="02040503050406030204" pitchFamily="18" charset="0"/>
                            <a:ea typeface="Cambria Math" panose="02040503050406030204" pitchFamily="18" charset="0"/>
                            <a:cs typeface="Cambria Math" panose="02040503050406030204" pitchFamily="18" charset="0"/>
                          </a:rPr>
                        </m:ctrlPr>
                      </m:accPr>
                      <m:e>
                        <m:r>
                          <a:rPr lang="en-US" sz="1200" i="1">
                            <a:effectLst/>
                            <a:latin typeface="Cambria Math" panose="02040503050406030204" pitchFamily="18" charset="0"/>
                            <a:ea typeface="Cambria Math" panose="02040503050406030204" pitchFamily="18" charset="0"/>
                            <a:cs typeface="Cambria Math" panose="02040503050406030204" pitchFamily="18" charset="0"/>
                          </a:rPr>
                          <m:t>𝑥𝑂𝑤</m:t>
                        </m:r>
                      </m:e>
                    </m:acc>
                    <m:r>
                      <a:rPr lang="en-US" sz="1200" i="1">
                        <a:effectLst/>
                        <a:latin typeface="Cambria Math" panose="02040503050406030204" pitchFamily="18" charset="0"/>
                        <a:ea typeface="Cambria Math" panose="02040503050406030204" pitchFamily="18" charset="0"/>
                        <a:cs typeface="Cambria Math" panose="02040503050406030204" pitchFamily="18" charset="0"/>
                      </a:rPr>
                      <m:t> </m:t>
                    </m:r>
                  </m:oMath>
                </a14:m>
                <a:r>
                  <a:rPr lang="en-US" sz="1200" dirty="0">
                    <a:effectLst/>
                    <a:latin typeface="Calibri" panose="020F0502020204030204" pitchFamily="34" charset="0"/>
                    <a:ea typeface="Calibri" panose="020F0502020204030204" pitchFamily="34" charset="0"/>
                  </a:rPr>
                  <a:t>and </a:t>
                </a:r>
                <a14:m>
                  <m:oMath xmlns:m="http://schemas.openxmlformats.org/officeDocument/2006/math">
                    <m:acc>
                      <m:accPr>
                        <m:chr m:val="̂"/>
                        <m:ctrlPr>
                          <a:rPr lang="en-US" sz="1200" i="1">
                            <a:effectLst/>
                            <a:latin typeface="Cambria Math" panose="02040503050406030204" pitchFamily="18" charset="0"/>
                            <a:ea typeface="Cambria Math" panose="02040503050406030204" pitchFamily="18" charset="0"/>
                            <a:cs typeface="Cambria Math" panose="02040503050406030204" pitchFamily="18" charset="0"/>
                          </a:rPr>
                        </m:ctrlPr>
                      </m:accPr>
                      <m:e>
                        <m:r>
                          <a:rPr lang="en-US" sz="1200" i="1">
                            <a:effectLst/>
                            <a:latin typeface="Cambria Math" panose="02040503050406030204" pitchFamily="18" charset="0"/>
                            <a:ea typeface="Cambria Math" panose="02040503050406030204" pitchFamily="18" charset="0"/>
                            <a:cs typeface="Cambria Math" panose="02040503050406030204" pitchFamily="18" charset="0"/>
                          </a:rPr>
                          <m:t>𝑦𝑂𝑤</m:t>
                        </m:r>
                      </m:e>
                    </m:acc>
                  </m:oMath>
                </a14:m>
                <a:r>
                  <a:rPr lang="en-US" sz="1200" b="1" dirty="0">
                    <a:effectLst/>
                    <a:latin typeface="Calibri" panose="020F0502020204030204" pitchFamily="34" charset="0"/>
                    <a:ea typeface="Calibri" panose="020F0502020204030204" pitchFamily="34" charset="0"/>
                  </a:rPr>
                  <a:t> </a:t>
                </a:r>
                <a:r>
                  <a:rPr lang="en-US" sz="1200" dirty="0">
                    <a:effectLst/>
                    <a:latin typeface="Calibri" panose="020F0502020204030204" pitchFamily="34" charset="0"/>
                    <a:ea typeface="Calibri" panose="020F0502020204030204" pitchFamily="34" charset="0"/>
                  </a:rPr>
                  <a:t>are </a:t>
                </a:r>
                <a:r>
                  <a:rPr lang="en-US" sz="1200" b="1" u="sng" dirty="0">
                    <a:solidFill>
                      <a:srgbClr val="FF0000"/>
                    </a:solidFill>
                    <a:effectLst/>
                    <a:latin typeface="Calibri" panose="020F0502020204030204" pitchFamily="34" charset="0"/>
                    <a:ea typeface="Calibri" panose="020F0502020204030204" pitchFamily="34" charset="0"/>
                  </a:rPr>
                  <a:t>adjacent</a:t>
                </a:r>
                <a:r>
                  <a:rPr lang="en-US" sz="1200" dirty="0">
                    <a:effectLst/>
                    <a:latin typeface="Calibri" panose="020F0502020204030204" pitchFamily="34" charset="0"/>
                    <a:ea typeface="Calibri" panose="020F0502020204030204" pitchFamily="34" charset="0"/>
                  </a:rPr>
                  <a:t> and </a:t>
                </a:r>
                <a:r>
                  <a:rPr lang="en-US" sz="1200" b="1" u="sng" dirty="0">
                    <a:solidFill>
                      <a:srgbClr val="FF0000"/>
                    </a:solidFill>
                    <a:effectLst/>
                    <a:latin typeface="Calibri" panose="020F0502020204030204" pitchFamily="34" charset="0"/>
                    <a:ea typeface="Calibri" panose="020F0502020204030204" pitchFamily="34" charset="0"/>
                  </a:rPr>
                  <a:t>equal</a:t>
                </a:r>
                <a:endParaRPr lang="en-US" sz="1200" dirty="0">
                  <a:effectLst/>
                  <a:latin typeface="Calibri" panose="020F0502020204030204" pitchFamily="34" charset="0"/>
                  <a:ea typeface="Calibri" panose="020F050202020403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endParaRPr lang="en-US" sz="1200" b="1" i="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514350" marR="0">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rPr>
                  <a:t>Angles </a:t>
                </a:r>
                <a:r>
                  <a:rPr lang="en-US" sz="1200" i="0">
                    <a:effectLst/>
                    <a:latin typeface="Cambria Math" panose="02040503050406030204" pitchFamily="18" charset="0"/>
                    <a:ea typeface="Cambria Math" panose="02040503050406030204" pitchFamily="18" charset="0"/>
                  </a:rPr>
                  <a:t>(</a:t>
                </a:r>
                <a:r>
                  <a:rPr lang="en-US" sz="1200" i="0">
                    <a:effectLst/>
                    <a:latin typeface="Cambria Math" panose="02040503050406030204" pitchFamily="18" charset="0"/>
                    <a:ea typeface="Cambria Math" panose="02040503050406030204" pitchFamily="18" charset="0"/>
                    <a:cs typeface="Cambria Math" panose="02040503050406030204" pitchFamily="18" charset="0"/>
                  </a:rPr>
                  <a:t>𝑥𝑂𝑤) ̂  </a:t>
                </a:r>
                <a:r>
                  <a:rPr lang="en-US" sz="1200" dirty="0">
                    <a:effectLst/>
                    <a:latin typeface="Calibri" panose="020F0502020204030204" pitchFamily="34" charset="0"/>
                    <a:ea typeface="Calibri" panose="020F0502020204030204" pitchFamily="34" charset="0"/>
                  </a:rPr>
                  <a:t>and </a:t>
                </a:r>
                <a:r>
                  <a:rPr lang="en-US" sz="1200" i="0">
                    <a:effectLst/>
                    <a:latin typeface="Cambria Math" panose="02040503050406030204" pitchFamily="18" charset="0"/>
                    <a:ea typeface="Cambria Math" panose="02040503050406030204" pitchFamily="18" charset="0"/>
                  </a:rPr>
                  <a:t>(</a:t>
                </a:r>
                <a:r>
                  <a:rPr lang="en-US" sz="1200" i="0">
                    <a:effectLst/>
                    <a:latin typeface="Cambria Math" panose="02040503050406030204" pitchFamily="18" charset="0"/>
                    <a:ea typeface="Cambria Math" panose="02040503050406030204" pitchFamily="18" charset="0"/>
                    <a:cs typeface="Cambria Math" panose="02040503050406030204" pitchFamily="18" charset="0"/>
                  </a:rPr>
                  <a:t>𝑦𝑂𝑤) ̂</a:t>
                </a:r>
                <a:r>
                  <a:rPr lang="en-US" sz="1200" b="1" dirty="0">
                    <a:effectLst/>
                    <a:latin typeface="Calibri" panose="020F0502020204030204" pitchFamily="34" charset="0"/>
                    <a:ea typeface="Calibri" panose="020F0502020204030204" pitchFamily="34" charset="0"/>
                  </a:rPr>
                  <a:t> </a:t>
                </a:r>
                <a:r>
                  <a:rPr lang="en-US" sz="1200" dirty="0">
                    <a:effectLst/>
                    <a:latin typeface="Calibri" panose="020F0502020204030204" pitchFamily="34" charset="0"/>
                    <a:ea typeface="Calibri" panose="020F0502020204030204" pitchFamily="34" charset="0"/>
                  </a:rPr>
                  <a:t>are </a:t>
                </a:r>
                <a:r>
                  <a:rPr lang="en-US" sz="1200" b="1" u="sng" dirty="0">
                    <a:solidFill>
                      <a:srgbClr val="FF0000"/>
                    </a:solidFill>
                    <a:effectLst/>
                    <a:latin typeface="Calibri" panose="020F0502020204030204" pitchFamily="34" charset="0"/>
                    <a:ea typeface="Calibri" panose="020F0502020204030204" pitchFamily="34" charset="0"/>
                  </a:rPr>
                  <a:t>adjacent</a:t>
                </a:r>
                <a:r>
                  <a:rPr lang="en-US" sz="1200" dirty="0">
                    <a:effectLst/>
                    <a:latin typeface="Calibri" panose="020F0502020204030204" pitchFamily="34" charset="0"/>
                    <a:ea typeface="Calibri" panose="020F0502020204030204" pitchFamily="34" charset="0"/>
                  </a:rPr>
                  <a:t> and </a:t>
                </a:r>
                <a:r>
                  <a:rPr lang="en-US" sz="1200" b="1" u="sng" dirty="0">
                    <a:solidFill>
                      <a:srgbClr val="FF0000"/>
                    </a:solidFill>
                    <a:effectLst/>
                    <a:latin typeface="Calibri" panose="020F0502020204030204" pitchFamily="34" charset="0"/>
                    <a:ea typeface="Calibri" panose="020F0502020204030204" pitchFamily="34" charset="0"/>
                  </a:rPr>
                  <a:t>equal</a:t>
                </a:r>
                <a:endParaRPr lang="en-US" sz="1200" dirty="0">
                  <a:effectLst/>
                  <a:latin typeface="Calibri" panose="020F0502020204030204" pitchFamily="34" charset="0"/>
                  <a:ea typeface="Calibri" panose="020F050202020403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1643278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3757768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3142818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900677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228600" algn="l" defTabSz="914400" rtl="0" eaLnBrk="1" fontAlgn="auto" latinLnBrk="0" hangingPunct="1">
                  <a:lnSpc>
                    <a:spcPct val="100000"/>
                  </a:lnSpc>
                  <a:spcBef>
                    <a:spcPts val="0"/>
                  </a:spcBef>
                  <a:spcAft>
                    <a:spcPts val="80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200" dirty="0">
                    <a:effectLst/>
                    <a:latin typeface="Calibri" panose="020F0502020204030204" pitchFamily="34" charset="0"/>
                    <a:ea typeface="Calibri" panose="020F0502020204030204" pitchFamily="34" charset="0"/>
                  </a:rPr>
                  <a:t> </a:t>
                </a:r>
                <a14:m>
                  <m:oMath xmlns:m="http://schemas.openxmlformats.org/officeDocument/2006/math">
                    <m:acc>
                      <m:accPr>
                        <m:chr m:val="̂"/>
                        <m:ctrlPr>
                          <a:rPr lang="en-US" sz="1200" i="1">
                            <a:effectLst/>
                            <a:latin typeface="Cambria Math" panose="02040503050406030204" pitchFamily="18" charset="0"/>
                            <a:ea typeface="Cambria Math" panose="02040503050406030204" pitchFamily="18" charset="0"/>
                            <a:cs typeface="Cambria Math" panose="02040503050406030204" pitchFamily="18" charset="0"/>
                          </a:rPr>
                        </m:ctrlPr>
                      </m:accPr>
                      <m:e>
                        <m:r>
                          <a:rPr lang="en-US" sz="1200" i="1">
                            <a:effectLst/>
                            <a:latin typeface="Cambria Math" panose="02040503050406030204" pitchFamily="18" charset="0"/>
                            <a:ea typeface="Cambria Math" panose="02040503050406030204" pitchFamily="18" charset="0"/>
                            <a:cs typeface="Cambria Math" panose="02040503050406030204" pitchFamily="18" charset="0"/>
                          </a:rPr>
                          <m:t>𝑥𝑂𝑤</m:t>
                        </m:r>
                      </m:e>
                    </m:acc>
                    <m:r>
                      <a:rPr lang="en-US" sz="1200" i="1">
                        <a:effectLst/>
                        <a:latin typeface="Cambria Math" panose="02040503050406030204" pitchFamily="18" charset="0"/>
                        <a:ea typeface="Cambria Math" panose="02040503050406030204" pitchFamily="18" charset="0"/>
                        <a:cs typeface="Cambria Math" panose="02040503050406030204" pitchFamily="18" charset="0"/>
                      </a:rPr>
                      <m:t> </m:t>
                    </m:r>
                  </m:oMath>
                </a14:m>
                <a:r>
                  <a:rPr lang="en-US" sz="1200" b="1" dirty="0">
                    <a:effectLst/>
                    <a:latin typeface="Calibri" panose="020F0502020204030204" pitchFamily="34" charset="0"/>
                    <a:ea typeface="Calibri" panose="020F0502020204030204" pitchFamily="34" charset="0"/>
                  </a:rPr>
                  <a:t> = </a:t>
                </a:r>
                <a14:m>
                  <m:oMath xmlns:m="http://schemas.openxmlformats.org/officeDocument/2006/math">
                    <m:acc>
                      <m:accPr>
                        <m:chr m:val="̂"/>
                        <m:ctrlPr>
                          <a:rPr lang="en-US" sz="1200" i="1">
                            <a:solidFill>
                              <a:srgbClr val="FF0000"/>
                            </a:solidFill>
                            <a:effectLst/>
                            <a:latin typeface="Cambria Math" panose="02040503050406030204" pitchFamily="18" charset="0"/>
                            <a:ea typeface="Cambria Math" panose="02040503050406030204" pitchFamily="18" charset="0"/>
                            <a:cs typeface="Cambria Math" panose="02040503050406030204" pitchFamily="18" charset="0"/>
                          </a:rPr>
                        </m:ctrlPr>
                      </m:accPr>
                      <m:e>
                        <m:r>
                          <a:rPr lang="en-US" sz="1200" i="1">
                            <a:solidFill>
                              <a:srgbClr val="FF0000"/>
                            </a:solidFill>
                            <a:effectLst/>
                            <a:latin typeface="Cambria Math" panose="02040503050406030204" pitchFamily="18" charset="0"/>
                            <a:ea typeface="Cambria Math" panose="02040503050406030204" pitchFamily="18" charset="0"/>
                            <a:cs typeface="Cambria Math" panose="02040503050406030204" pitchFamily="18" charset="0"/>
                          </a:rPr>
                          <m:t>𝑥𝑂𝑦</m:t>
                        </m:r>
                      </m:e>
                    </m:acc>
                    <m:r>
                      <a:rPr lang="en-US" sz="1200" i="1">
                        <a:solidFill>
                          <a:srgbClr val="FF0000"/>
                        </a:solidFill>
                        <a:effectLst/>
                        <a:latin typeface="Cambria Math" panose="02040503050406030204" pitchFamily="18" charset="0"/>
                        <a:ea typeface="Cambria Math" panose="02040503050406030204" pitchFamily="18" charset="0"/>
                        <a:cs typeface="Cambria Math" panose="02040503050406030204" pitchFamily="18" charset="0"/>
                      </a:rPr>
                      <m:t> </m:t>
                    </m:r>
                  </m:oMath>
                </a14:m>
                <a:r>
                  <a:rPr lang="en-US" sz="1200" b="1" dirty="0">
                    <a:solidFill>
                      <a:srgbClr val="FF0000"/>
                    </a:solidFill>
                    <a:effectLst/>
                    <a:latin typeface="Calibri" panose="020F0502020204030204" pitchFamily="34" charset="0"/>
                    <a:ea typeface="Calibri" panose="020F0502020204030204" pitchFamily="34" charset="0"/>
                  </a:rPr>
                  <a:t> </a:t>
                </a:r>
                <a:r>
                  <a:rPr lang="en-US" sz="1200" b="1" dirty="0">
                    <a:effectLst/>
                    <a:latin typeface="Calibri" panose="020F0502020204030204" pitchFamily="34" charset="0"/>
                    <a:ea typeface="Calibri" panose="020F0502020204030204" pitchFamily="34" charset="0"/>
                  </a:rPr>
                  <a:t>  ÷ 2</a:t>
                </a:r>
                <a:endParaRPr lang="en-US" sz="1200" dirty="0">
                  <a:effectLst/>
                  <a:latin typeface="Calibri" panose="020F0502020204030204" pitchFamily="34" charset="0"/>
                  <a:ea typeface="Calibri" panose="020F0502020204030204" pitchFamily="34" charset="0"/>
                </a:endParaRPr>
              </a:p>
              <a:p>
                <a:pPr marL="0" marR="0">
                  <a:spcBef>
                    <a:spcPts val="0"/>
                  </a:spcBef>
                  <a:spcAft>
                    <a:spcPts val="800"/>
                  </a:spcAft>
                </a:pP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Vo</a:t>
                </a:r>
              </a:p>
              <a:p>
                <a:pPr marL="0" marR="0" lvl="0" indent="-228600" algn="l" defTabSz="914400" rtl="0" eaLnBrk="1" fontAlgn="auto" latinLnBrk="0" hangingPunct="1">
                  <a:lnSpc>
                    <a:spcPct val="100000"/>
                  </a:lnSpc>
                  <a:spcBef>
                    <a:spcPts val="0"/>
                  </a:spcBef>
                  <a:spcAft>
                    <a:spcPts val="80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200" dirty="0">
                    <a:effectLst/>
                    <a:latin typeface="Calibri" panose="020F0502020204030204" pitchFamily="34" charset="0"/>
                    <a:ea typeface="Calibri" panose="020F0502020204030204" pitchFamily="34" charset="0"/>
                  </a:rPr>
                  <a:t> </a:t>
                </a:r>
                <a:r>
                  <a:rPr lang="en-US" sz="1200" i="0">
                    <a:effectLst/>
                    <a:latin typeface="Cambria Math" panose="02040503050406030204" pitchFamily="18" charset="0"/>
                    <a:ea typeface="Cambria Math" panose="02040503050406030204" pitchFamily="18" charset="0"/>
                  </a:rPr>
                  <a:t>(</a:t>
                </a:r>
                <a:r>
                  <a:rPr lang="en-US" sz="1200" i="0">
                    <a:effectLst/>
                    <a:latin typeface="Cambria Math" panose="02040503050406030204" pitchFamily="18" charset="0"/>
                    <a:ea typeface="Cambria Math" panose="02040503050406030204" pitchFamily="18" charset="0"/>
                    <a:cs typeface="Cambria Math" panose="02040503050406030204" pitchFamily="18" charset="0"/>
                  </a:rPr>
                  <a:t>𝑥𝑂𝑤) ̂  </a:t>
                </a:r>
                <a:r>
                  <a:rPr lang="en-US" sz="1200" b="1" dirty="0">
                    <a:effectLst/>
                    <a:latin typeface="Calibri" panose="020F0502020204030204" pitchFamily="34" charset="0"/>
                    <a:ea typeface="Calibri" panose="020F0502020204030204" pitchFamily="34" charset="0"/>
                  </a:rPr>
                  <a:t> = </a:t>
                </a:r>
                <a:r>
                  <a:rPr lang="en-US" sz="1200" i="0">
                    <a:solidFill>
                      <a:srgbClr val="FF0000"/>
                    </a:solidFill>
                    <a:effectLst/>
                    <a:latin typeface="Cambria Math" panose="02040503050406030204" pitchFamily="18" charset="0"/>
                    <a:ea typeface="Cambria Math" panose="02040503050406030204" pitchFamily="18" charset="0"/>
                  </a:rPr>
                  <a:t>(</a:t>
                </a:r>
                <a:r>
                  <a:rPr lang="en-US" sz="1200" i="0">
                    <a:solidFill>
                      <a:srgbClr val="FF0000"/>
                    </a:solidFill>
                    <a:effectLst/>
                    <a:latin typeface="Cambria Math" panose="02040503050406030204" pitchFamily="18" charset="0"/>
                    <a:ea typeface="Cambria Math" panose="02040503050406030204" pitchFamily="18" charset="0"/>
                    <a:cs typeface="Cambria Math" panose="02040503050406030204" pitchFamily="18" charset="0"/>
                  </a:rPr>
                  <a:t>𝑥𝑂𝑦) ̂  </a:t>
                </a:r>
                <a:r>
                  <a:rPr lang="en-US" sz="1200" b="1" dirty="0">
                    <a:solidFill>
                      <a:srgbClr val="FF0000"/>
                    </a:solidFill>
                    <a:effectLst/>
                    <a:latin typeface="Calibri" panose="020F0502020204030204" pitchFamily="34" charset="0"/>
                    <a:ea typeface="Calibri" panose="020F0502020204030204" pitchFamily="34" charset="0"/>
                  </a:rPr>
                  <a:t> </a:t>
                </a:r>
                <a:r>
                  <a:rPr lang="en-US" sz="1200" b="1" dirty="0">
                    <a:effectLst/>
                    <a:latin typeface="Calibri" panose="020F0502020204030204" pitchFamily="34" charset="0"/>
                    <a:ea typeface="Calibri" panose="020F0502020204030204" pitchFamily="34" charset="0"/>
                  </a:rPr>
                  <a:t>  ÷ 2</a:t>
                </a:r>
                <a:endParaRPr lang="en-US" sz="1200" dirty="0">
                  <a:effectLst/>
                  <a:latin typeface="Calibri" panose="020F0502020204030204" pitchFamily="34" charset="0"/>
                  <a:ea typeface="Calibri" panose="020F0502020204030204" pitchFamily="34" charset="0"/>
                </a:endParaRPr>
              </a:p>
              <a:p>
                <a:pPr marL="0" marR="0">
                  <a:spcBef>
                    <a:spcPts val="0"/>
                  </a:spcBef>
                  <a:spcAft>
                    <a:spcPts val="800"/>
                  </a:spcAft>
                </a:pP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3681048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lvl="0" indent="0" algn="l" rtl="0">
              <a:lnSpc>
                <a:spcPct val="150000"/>
              </a:lnSpc>
            </a:pPr>
            <a:r>
              <a:rPr lang="en-US" sz="1200" b="1" dirty="0">
                <a:solidFill>
                  <a:schemeClr val="accent1">
                    <a:lumMod val="50000"/>
                  </a:schemeClr>
                </a:solidFill>
                <a:latin typeface="+mn-lt"/>
              </a:rPr>
              <a:t>At the end of this session, you will be able to use the following property: the bisector of an angle divides it into two equal angles.</a:t>
            </a:r>
            <a:endParaRPr lang="en-GB" sz="1200" dirty="0">
              <a:latin typeface="+mn-lt"/>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1036527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lvl="0" indent="0" rtl="0">
                  <a:lnSpc>
                    <a:spcPct val="106000"/>
                  </a:lnSpc>
                  <a:spcBef>
                    <a:spcPts val="0"/>
                  </a:spcBef>
                  <a:spcAft>
                    <a:spcPts val="800"/>
                  </a:spcAft>
                  <a:buFont typeface="Calibri" panose="020F0502020204030204" pitchFamily="34" charset="0"/>
                  <a:buNone/>
                </a:pPr>
                <a:r>
                  <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a:spcBef>
                    <a:spcPts val="0"/>
                  </a:spcBef>
                  <a:spcAft>
                    <a:spcPts val="800"/>
                  </a:spcAft>
                </a:pPr>
                <a:r>
                  <a:rPr lang="en-US" sz="1000" dirty="0">
                    <a:effectLst/>
                    <a:latin typeface="+mj-lt"/>
                    <a:ea typeface="Times New Roman" panose="02020603050405020304" pitchFamily="18" charset="0"/>
                    <a:cs typeface="Calibri" panose="020F0502020204030204" pitchFamily="34" charset="0"/>
                  </a:rPr>
                  <a:t>Angles </a:t>
                </a:r>
                <a14:m>
                  <m:oMath xmlns:m="http://schemas.openxmlformats.org/officeDocument/2006/math">
                    <m:acc>
                      <m:accPr>
                        <m:chr m:val="̂"/>
                        <m:ctrlPr>
                          <a:rPr lang="en-US" sz="10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000" b="1" i="1" smtClean="0">
                            <a:effectLst/>
                            <a:latin typeface="Cambria Math" panose="02040503050406030204" pitchFamily="18" charset="0"/>
                            <a:ea typeface="Calibri" panose="020F0502020204030204" pitchFamily="34" charset="0"/>
                            <a:cs typeface="Calibri" panose="020F0502020204030204" pitchFamily="34" charset="0"/>
                          </a:rPr>
                          <m:t>𝒎𝑶𝒑</m:t>
                        </m:r>
                      </m:e>
                    </m:acc>
                    <m:r>
                      <a:rPr lang="en-US" sz="1000" b="1" i="1">
                        <a:effectLst/>
                        <a:latin typeface="Cambria Math" panose="02040503050406030204" pitchFamily="18" charset="0"/>
                        <a:ea typeface="Calibri" panose="020F0502020204030204" pitchFamily="34" charset="0"/>
                        <a:cs typeface="Calibri" panose="020F0502020204030204" pitchFamily="34" charset="0"/>
                      </a:rPr>
                      <m:t> </m:t>
                    </m:r>
                  </m:oMath>
                </a14:m>
                <a:r>
                  <a:rPr lang="en-US" sz="1000" dirty="0">
                    <a:effectLst/>
                    <a:latin typeface="+mj-lt"/>
                    <a:ea typeface="Times New Roman" panose="02020603050405020304" pitchFamily="18" charset="0"/>
                    <a:cs typeface="Calibri" panose="020F0502020204030204" pitchFamily="34" charset="0"/>
                  </a:rPr>
                  <a:t>and </a:t>
                </a:r>
                <a14:m>
                  <m:oMath xmlns:m="http://schemas.openxmlformats.org/officeDocument/2006/math">
                    <m:acc>
                      <m:accPr>
                        <m:chr m:val="̂"/>
                        <m:ctrlPr>
                          <a:rPr lang="en-US" sz="10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000" b="1" i="1" smtClean="0">
                            <a:effectLst/>
                            <a:latin typeface="Cambria Math" panose="02040503050406030204" pitchFamily="18" charset="0"/>
                            <a:ea typeface="Calibri" panose="020F0502020204030204" pitchFamily="34" charset="0"/>
                            <a:cs typeface="Calibri" panose="020F0502020204030204" pitchFamily="34" charset="0"/>
                          </a:rPr>
                          <m:t>𝒏𝑶𝒑</m:t>
                        </m:r>
                      </m:e>
                    </m:acc>
                  </m:oMath>
                </a14:m>
                <a:r>
                  <a:rPr lang="en-US" sz="1000" b="1" dirty="0">
                    <a:effectLst/>
                    <a:latin typeface="+mj-lt"/>
                    <a:ea typeface="Times New Roman" panose="02020603050405020304" pitchFamily="18" charset="0"/>
                    <a:cs typeface="Calibri" panose="020F0502020204030204" pitchFamily="34" charset="0"/>
                  </a:rPr>
                  <a:t> </a:t>
                </a:r>
                <a:r>
                  <a:rPr lang="en-US" sz="1000" dirty="0">
                    <a:effectLst/>
                    <a:latin typeface="+mj-lt"/>
                    <a:ea typeface="Times New Roman" panose="02020603050405020304" pitchFamily="18" charset="0"/>
                    <a:cs typeface="Calibri" panose="020F0502020204030204" pitchFamily="34" charset="0"/>
                  </a:rPr>
                  <a:t>are adjacent</a:t>
                </a:r>
                <a:r>
                  <a:rPr lang="en-US" sz="1200" dirty="0">
                    <a:effectLst/>
                    <a:latin typeface="Calibri" panose="020F0502020204030204" pitchFamily="34" charset="0"/>
                    <a:ea typeface="Times New Roman" panose="02020603050405020304" pitchFamily="18" charset="0"/>
                    <a:cs typeface="Arial" panose="020B0604020202020204" pitchFamily="34" charset="0"/>
                  </a:rPr>
                  <a:t> for they have the same vertex, a common side and lie on either part of their common side</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200" dirty="0">
                    <a:effectLst/>
                    <a:latin typeface="Calibri" panose="020F0502020204030204" pitchFamily="34" charset="0"/>
                    <a:ea typeface="Calibri" panose="020F0502020204030204" pitchFamily="34" charset="0"/>
                    <a:cs typeface="Arial" panose="020B0604020202020204" pitchFamily="34" charset="0"/>
                  </a:rPr>
                  <a:t> VO</a:t>
                </a:r>
              </a:p>
              <a:p>
                <a:pPr marL="0" marR="0">
                  <a:spcBef>
                    <a:spcPts val="0"/>
                  </a:spcBef>
                  <a:spcAft>
                    <a:spcPts val="800"/>
                  </a:spcAft>
                </a:pPr>
                <a:r>
                  <a:rPr lang="en-US" sz="1000" dirty="0">
                    <a:effectLst/>
                    <a:latin typeface="+mj-lt"/>
                    <a:ea typeface="Times New Roman" panose="02020603050405020304" pitchFamily="18" charset="0"/>
                    <a:cs typeface="Calibri" panose="020F0502020204030204" pitchFamily="34" charset="0"/>
                  </a:rPr>
                  <a:t>Angles </a:t>
                </a:r>
                <a:r>
                  <a:rPr lang="en-US" sz="1000" b="1" i="0">
                    <a:effectLst/>
                    <a:latin typeface="Cambria Math" panose="02040503050406030204" pitchFamily="18" charset="0"/>
                    <a:cs typeface="Calibri" panose="020F0502020204030204" pitchFamily="34" charset="0"/>
                  </a:rPr>
                  <a:t>(</a:t>
                </a:r>
                <a:r>
                  <a:rPr lang="en-US" sz="1000" b="1" i="0">
                    <a:effectLst/>
                    <a:latin typeface="Cambria Math" panose="02040503050406030204" pitchFamily="18" charset="0"/>
                    <a:ea typeface="Calibri" panose="020F0502020204030204" pitchFamily="34" charset="0"/>
                    <a:cs typeface="Calibri" panose="020F0502020204030204" pitchFamily="34" charset="0"/>
                  </a:rPr>
                  <a:t>𝒎𝑶𝒑) ̂  </a:t>
                </a:r>
                <a:r>
                  <a:rPr lang="en-US" sz="1000" dirty="0">
                    <a:effectLst/>
                    <a:latin typeface="+mj-lt"/>
                    <a:ea typeface="Times New Roman" panose="02020603050405020304" pitchFamily="18" charset="0"/>
                    <a:cs typeface="Calibri" panose="020F0502020204030204" pitchFamily="34" charset="0"/>
                  </a:rPr>
                  <a:t>and </a:t>
                </a:r>
                <a:r>
                  <a:rPr lang="en-US" sz="1000" b="1" i="0">
                    <a:effectLst/>
                    <a:latin typeface="Cambria Math" panose="02040503050406030204" pitchFamily="18" charset="0"/>
                    <a:cs typeface="Calibri" panose="020F0502020204030204" pitchFamily="34" charset="0"/>
                  </a:rPr>
                  <a:t>(</a:t>
                </a:r>
                <a:r>
                  <a:rPr lang="en-US" sz="1000" b="1" i="0">
                    <a:effectLst/>
                    <a:latin typeface="Cambria Math" panose="02040503050406030204" pitchFamily="18" charset="0"/>
                    <a:ea typeface="Calibri" panose="020F0502020204030204" pitchFamily="34" charset="0"/>
                    <a:cs typeface="Calibri" panose="020F0502020204030204" pitchFamily="34" charset="0"/>
                  </a:rPr>
                  <a:t>𝒏𝑶𝒑) ̂</a:t>
                </a:r>
                <a:r>
                  <a:rPr lang="en-US" sz="1000" b="1" dirty="0">
                    <a:effectLst/>
                    <a:latin typeface="+mj-lt"/>
                    <a:ea typeface="Times New Roman" panose="02020603050405020304" pitchFamily="18" charset="0"/>
                    <a:cs typeface="Calibri" panose="020F0502020204030204" pitchFamily="34" charset="0"/>
                  </a:rPr>
                  <a:t> </a:t>
                </a:r>
                <a:r>
                  <a:rPr lang="en-US" sz="1000" dirty="0">
                    <a:effectLst/>
                    <a:latin typeface="+mj-lt"/>
                    <a:ea typeface="Times New Roman" panose="02020603050405020304" pitchFamily="18" charset="0"/>
                    <a:cs typeface="Calibri" panose="020F0502020204030204" pitchFamily="34" charset="0"/>
                  </a:rPr>
                  <a:t>are adjacent</a:t>
                </a:r>
                <a:r>
                  <a:rPr lang="en-US" sz="1200" dirty="0">
                    <a:effectLst/>
                    <a:latin typeface="Calibri" panose="020F0502020204030204" pitchFamily="34" charset="0"/>
                    <a:ea typeface="Times New Roman" panose="02020603050405020304" pitchFamily="18" charset="0"/>
                    <a:cs typeface="Arial" panose="020B0604020202020204" pitchFamily="34" charset="0"/>
                  </a:rPr>
                  <a:t> for they have the same vertex, a common side and lie on either part of their common side</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572230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25587447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dirty="0">
                <a:effectLst/>
              </a:rPr>
              <a:t> </a:t>
            </a:r>
            <a:r>
              <a:rPr lang="en-US" sz="1800" dirty="0">
                <a:effectLst/>
                <a:latin typeface="Calibri" panose="020F0502020204030204" pitchFamily="34" charset="0"/>
                <a:ea typeface="Calibri" panose="020F0502020204030204" pitchFamily="34" charset="0"/>
                <a:cs typeface="Arial" panose="020B0604020202020204" pitchFamily="34" charset="0"/>
              </a:rPr>
              <a:t> </a:t>
            </a:r>
            <a:endParaRPr lang="en-US" sz="1200" b="1"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22300337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4134283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endParaRPr lang="en-US" sz="1200" b="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40530302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u="sng" dirty="0">
                <a:effectLst/>
                <a:latin typeface="Segoe UI" panose="020B0502040204020203" pitchFamily="34" charset="0"/>
              </a:rPr>
              <a:t>For the teacher</a:t>
            </a:r>
            <a:r>
              <a:rPr lang="en-US" sz="1200" b="1" dirty="0">
                <a:effectLst/>
                <a:latin typeface="Segoe UI" panose="020B0502040204020203"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effectLst/>
                <a:latin typeface="Segoe UI" panose="020B0502040204020203" pitchFamily="34" charset="0"/>
              </a:rPr>
              <a:t>Just for you to know that it is a summative assessment, the student only sees: Test your knowledge and the student doesn’t see the correct answers.</a:t>
            </a:r>
            <a:endParaRPr lang="en-US" sz="1200" dirty="0">
              <a:effectLst/>
              <a:latin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effectLst/>
              <a:latin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5326270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indent="0"/>
                <a:r>
                  <a:rPr lang="en-US" sz="1200" b="0" dirty="0"/>
                  <a:t>Now it is time to test your knowledge.</a:t>
                </a:r>
              </a:p>
              <a:p>
                <a:pPr marL="0" indent="0"/>
                <a:r>
                  <a:rPr lang="en-US" sz="1800" dirty="0">
                    <a:effectLst/>
                    <a:latin typeface="Calibri" panose="020F0502020204030204" pitchFamily="34" charset="0"/>
                    <a:ea typeface="Calibri" panose="020F0502020204030204" pitchFamily="34" charset="0"/>
                  </a:rPr>
                  <a:t>Use the figure, c</a:t>
                </a:r>
                <a:r>
                  <a:rPr lang="en-US" sz="1200" b="0" dirty="0"/>
                  <a:t>hoose the correct answer.</a:t>
                </a:r>
              </a:p>
            </p:txBody>
          </p:sp>
        </mc:Choice>
        <mc:Fallback xmlns="">
          <p:sp>
            <p:nvSpPr>
              <p:cNvPr id="3" name="Notes Placeholder 2"/>
              <p:cNvSpPr>
                <a:spLocks noGrp="1"/>
              </p:cNvSpPr>
              <p:nvPr>
                <p:ph type="body" idx="1"/>
              </p:nvPr>
            </p:nvSpPr>
            <p:spPr/>
            <p:txBody>
              <a:bodyPr/>
              <a:lstStyle/>
              <a:p>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 : </a:t>
                </a:r>
              </a:p>
              <a:p>
                <a:pPr marL="628650" marR="0" indent="285750">
                  <a:lnSpc>
                    <a:spcPct val="107000"/>
                  </a:lnSpc>
                  <a:spcBef>
                    <a:spcPts val="0"/>
                  </a:spcBef>
                  <a:spcAft>
                    <a:spcPts val="800"/>
                  </a:spcAft>
                </a:pPr>
                <a:r>
                  <a:rPr lang="en-US" sz="1800" b="1"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As you see, when you think of the steps to follow you can do 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indent="285750">
                  <a:lnSpc>
                    <a:spcPct val="107000"/>
                  </a:lnSpc>
                  <a:spcBef>
                    <a:spcPts val="0"/>
                  </a:spcBef>
                  <a:spcAft>
                    <a:spcPts val="800"/>
                  </a:spcAft>
                </a:pPr>
                <a:r>
                  <a:rPr lang="en-US" sz="1800" b="1"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Now take a deep breath and check your understanding.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b="0" u="none" dirty="0">
                    <a:effectLst>
                      <a:outerShdw blurRad="38100" dist="38100" dir="2700000" algn="tl">
                        <a:srgbClr val="000000">
                          <a:alpha val="43137"/>
                        </a:srgbClr>
                      </a:outerShdw>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Use the instruments in the toolbox toolbox and c</a:t>
                </a:r>
                <a:r>
                  <a:rPr lang="en-US" sz="1800" kern="1200" dirty="0">
                    <a:solidFill>
                      <a:schemeClr val="tx1"/>
                    </a:solidFill>
                    <a:effectLst/>
                    <a:highlight>
                      <a:srgbClr val="00FFFF"/>
                    </a:highlight>
                    <a:latin typeface="+mn-lt"/>
                    <a:ea typeface="+mn-ea"/>
                    <a:cs typeface="+mn-cs"/>
                  </a:rPr>
                  <a:t>onstruct two vertically opposite angles </a:t>
                </a:r>
                <a:r>
                  <a:rPr lang="en-US" sz="1800" b="1" i="0" kern="1200">
                    <a:solidFill>
                      <a:schemeClr val="tx1"/>
                    </a:solidFill>
                    <a:effectLst/>
                    <a:highlight>
                      <a:srgbClr val="00FFFF"/>
                    </a:highlight>
                    <a:latin typeface="Cambria Math" panose="02040503050406030204" pitchFamily="18" charset="0"/>
                    <a:ea typeface="+mn-ea"/>
                    <a:cs typeface="+mn-cs"/>
                  </a:rPr>
                  <a:t>(𝒙𝑶𝒚) ̂   </a:t>
                </a:r>
                <a:r>
                  <a:rPr lang="en-US" sz="1800" b="1" kern="1200" dirty="0">
                    <a:solidFill>
                      <a:schemeClr val="tx1"/>
                    </a:solidFill>
                    <a:effectLst/>
                    <a:highlight>
                      <a:srgbClr val="00FFFF"/>
                    </a:highlight>
                    <a:latin typeface="+mn-lt"/>
                    <a:ea typeface="+mn-ea"/>
                    <a:cs typeface="+mn-cs"/>
                  </a:rPr>
                  <a:t>and </a:t>
                </a:r>
                <a:r>
                  <a:rPr lang="en-US" sz="1800" b="1" i="0" kern="1200">
                    <a:solidFill>
                      <a:schemeClr val="tx1"/>
                    </a:solidFill>
                    <a:effectLst/>
                    <a:highlight>
                      <a:srgbClr val="00FFFF"/>
                    </a:highlight>
                    <a:latin typeface="Cambria Math" panose="02040503050406030204" pitchFamily="18" charset="0"/>
                    <a:ea typeface="+mn-ea"/>
                    <a:cs typeface="+mn-cs"/>
                  </a:rPr>
                  <a:t>(𝒎𝑶𝒏) ̂   </a:t>
                </a:r>
                <a:r>
                  <a:rPr lang="en-US" sz="1800" kern="1200" dirty="0">
                    <a:solidFill>
                      <a:schemeClr val="tx1"/>
                    </a:solidFill>
                    <a:effectLst/>
                    <a:highlight>
                      <a:srgbClr val="00FFFF"/>
                    </a:highlight>
                    <a:latin typeface="+mn-lt"/>
                    <a:ea typeface="+mn-ea"/>
                    <a:cs typeface="+mn-cs"/>
                  </a:rPr>
                  <a:t>such that </a:t>
                </a:r>
                <a:r>
                  <a:rPr lang="en-US" sz="1800" b="1" i="0" kern="1200">
                    <a:solidFill>
                      <a:schemeClr val="tx1"/>
                    </a:solidFill>
                    <a:effectLst/>
                    <a:highlight>
                      <a:srgbClr val="00FFFF"/>
                    </a:highlight>
                    <a:latin typeface="Cambria Math" panose="02040503050406030204" pitchFamily="18" charset="0"/>
                    <a:ea typeface="+mn-ea"/>
                    <a:cs typeface="+mn-cs"/>
                  </a:rPr>
                  <a:t>(𝒙𝑶𝒚) ̂=𝟒𝟎°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outerShdw blurRad="38100" dist="38100" dir="2700000" algn="tl">
                      <a:srgbClr val="000000">
                        <a:alpha val="43137"/>
                      </a:srgbClr>
                    </a:outerShdw>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algn="just">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bisector of an angle divides it into two equal adjacent angles.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[Ac) is the bisector of angle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smtClean="0">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𝒃𝑨𝒅</m:t>
                        </m:r>
                      </m:e>
                    </m:acc>
                    <m:r>
                      <a:rPr lang="en-US" sz="1200" b="1" i="1" smtClean="0">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r>
                  <a:rPr lang="en-US" sz="1200" b="1" dirty="0">
                    <a:effectLst/>
                    <a:latin typeface="Times New Roman" panose="02020603050405020304" pitchFamily="18" charset="0"/>
                    <a:ea typeface="Times New Roman" panose="02020603050405020304" pitchFamily="18" charset="0"/>
                  </a:rPr>
                  <a:t>Then </a:t>
                </a:r>
                <a14:m>
                  <m:oMath xmlns:m="http://schemas.openxmlformats.org/officeDocument/2006/math">
                    <m:acc>
                      <m:accPr>
                        <m:chr m:val="̂"/>
                        <m:ctrlPr>
                          <a:rPr lang="en-US" sz="1800" b="1" i="1">
                            <a:effectLst/>
                            <a:latin typeface="Cambria Math" panose="02040503050406030204" pitchFamily="18" charset="0"/>
                            <a:cs typeface="Calibri" panose="020F0502020204030204" pitchFamily="34" charset="0"/>
                          </a:rPr>
                        </m:ctrlPr>
                      </m:accPr>
                      <m:e>
                        <m:r>
                          <a:rPr lang="en-US" sz="1200" b="1" i="1" smtClean="0">
                            <a:effectLst/>
                            <a:latin typeface="Cambria Math" panose="02040503050406030204" pitchFamily="18" charset="0"/>
                            <a:ea typeface="Calibri" panose="020F0502020204030204" pitchFamily="34" charset="0"/>
                            <a:cs typeface="Calibri" panose="020F0502020204030204" pitchFamily="34" charset="0"/>
                          </a:rPr>
                          <m:t>𝒃𝑨𝒄</m:t>
                        </m:r>
                      </m:e>
                    </m:acc>
                  </m:oMath>
                </a14:m>
                <a:r>
                  <a:rPr lang="en-US" sz="1200" b="1" dirty="0">
                    <a:effectLst/>
                    <a:latin typeface="Times New Roman" panose="02020603050405020304" pitchFamily="18" charset="0"/>
                    <a:ea typeface="Calibri" panose="020F0502020204030204" pitchFamily="34" charset="0"/>
                  </a:rPr>
                  <a:t> = </a:t>
                </a:r>
                <a14:m>
                  <m:oMath xmlns:m="http://schemas.openxmlformats.org/officeDocument/2006/math">
                    <m:acc>
                      <m:accPr>
                        <m:chr m:val="̂"/>
                        <m:ctrlPr>
                          <a:rPr lang="en-US" sz="1800" b="1" i="1">
                            <a:effectLst/>
                            <a:latin typeface="Cambria Math" panose="02040503050406030204" pitchFamily="18" charset="0"/>
                            <a:cs typeface="Calibri" panose="020F0502020204030204" pitchFamily="34" charset="0"/>
                          </a:rPr>
                        </m:ctrlPr>
                      </m:accPr>
                      <m:e>
                        <m:r>
                          <a:rPr lang="en-US" sz="1200" b="1" i="1" smtClean="0">
                            <a:effectLst/>
                            <a:latin typeface="Cambria Math" panose="02040503050406030204" pitchFamily="18" charset="0"/>
                            <a:ea typeface="Calibri" panose="020F0502020204030204" pitchFamily="34" charset="0"/>
                            <a:cs typeface="Calibri" panose="020F0502020204030204" pitchFamily="34" charset="0"/>
                          </a:rPr>
                          <m:t>𝒃𝑨𝒅</m:t>
                        </m:r>
                      </m:e>
                    </m:acc>
                  </m:oMath>
                </a14:m>
                <a:r>
                  <a:rPr lang="en-US" sz="1200" b="1" dirty="0">
                    <a:effectLst/>
                    <a:latin typeface="Times New Roman" panose="02020603050405020304" pitchFamily="18" charset="0"/>
                    <a:ea typeface="Times New Roman" panose="02020603050405020304" pitchFamily="18" charset="0"/>
                  </a:rPr>
                  <a:t> ÷ 2 = 120</a:t>
                </a:r>
                <a:r>
                  <a:rPr lang="en-US" sz="1200" b="1" baseline="30000" dirty="0">
                    <a:effectLst/>
                    <a:latin typeface="Times New Roman" panose="02020603050405020304" pitchFamily="18" charset="0"/>
                    <a:ea typeface="Times New Roman" panose="02020603050405020304" pitchFamily="18" charset="0"/>
                  </a:rPr>
                  <a:t>o</a:t>
                </a:r>
                <a:r>
                  <a:rPr lang="en-US" sz="1200" b="1" dirty="0">
                    <a:effectLst/>
                    <a:latin typeface="Times New Roman" panose="02020603050405020304" pitchFamily="18" charset="0"/>
                    <a:ea typeface="Times New Roman" panose="02020603050405020304" pitchFamily="18" charset="0"/>
                  </a:rPr>
                  <a:t> ÷ 2 = 60</a:t>
                </a:r>
                <a14:m>
                  <m:oMath xmlns:m="http://schemas.openxmlformats.org/officeDocument/2006/math">
                    <m:r>
                      <a:rPr lang="en-US" sz="1200" b="1" i="1" smtClean="0">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b="1" dirty="0">
                    <a:effectLst/>
                    <a:latin typeface="Times New Roman" panose="02020603050405020304" pitchFamily="18" charset="0"/>
                    <a:ea typeface="Calibri" panose="020F0502020204030204" pitchFamily="34" charset="0"/>
                  </a:rPr>
                  <a:t>.</a:t>
                </a:r>
                <a:endParaRPr lang="en-US" sz="1200" b="1" dirty="0">
                  <a:effectLst/>
                  <a:latin typeface="Times New Roman" panose="02020603050405020304" pitchFamily="18" charset="0"/>
                </a:endParaRPr>
              </a:p>
            </p:txBody>
          </p:sp>
        </mc:Choice>
        <mc:Fallback xmlns="">
          <p:sp>
            <p:nvSpPr>
              <p:cNvPr id="3" name="Notes Placeholder 2"/>
              <p:cNvSpPr>
                <a:spLocks noGrp="1"/>
              </p:cNvSpPr>
              <p:nvPr>
                <p:ph type="body" idx="1"/>
              </p:nvPr>
            </p:nvSpPr>
            <p:spPr/>
            <p:txBody>
              <a:bodyPr/>
              <a:lstStyle/>
              <a:p>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 : </a:t>
                </a:r>
              </a:p>
              <a:p>
                <a:pPr marL="628650" marR="0" indent="285750">
                  <a:lnSpc>
                    <a:spcPct val="107000"/>
                  </a:lnSpc>
                  <a:spcBef>
                    <a:spcPts val="0"/>
                  </a:spcBef>
                  <a:spcAft>
                    <a:spcPts val="800"/>
                  </a:spcAft>
                </a:pPr>
                <a:r>
                  <a:rPr lang="en-US" sz="1800" b="1"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As you see, when you think of the steps to follow you can do 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indent="285750">
                  <a:lnSpc>
                    <a:spcPct val="107000"/>
                  </a:lnSpc>
                  <a:spcBef>
                    <a:spcPts val="0"/>
                  </a:spcBef>
                  <a:spcAft>
                    <a:spcPts val="800"/>
                  </a:spcAft>
                </a:pPr>
                <a:r>
                  <a:rPr lang="en-US" sz="1800" b="1"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Now take a deep breath and check your understanding.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b="0" u="none" dirty="0">
                    <a:effectLst>
                      <a:outerShdw blurRad="38100" dist="38100" dir="2700000" algn="tl">
                        <a:srgbClr val="000000">
                          <a:alpha val="43137"/>
                        </a:srgbClr>
                      </a:outerShdw>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Use the instruments in the toolbox toolbox and c</a:t>
                </a:r>
                <a:r>
                  <a:rPr lang="en-US" sz="1800" kern="1200" dirty="0">
                    <a:solidFill>
                      <a:schemeClr val="tx1"/>
                    </a:solidFill>
                    <a:effectLst/>
                    <a:highlight>
                      <a:srgbClr val="00FFFF"/>
                    </a:highlight>
                    <a:latin typeface="+mn-lt"/>
                    <a:ea typeface="+mn-ea"/>
                    <a:cs typeface="+mn-cs"/>
                  </a:rPr>
                  <a:t>onstruct two vertically opposite angles </a:t>
                </a:r>
                <a:r>
                  <a:rPr lang="en-US" sz="1800" b="1" i="0" kern="1200">
                    <a:solidFill>
                      <a:schemeClr val="tx1"/>
                    </a:solidFill>
                    <a:effectLst/>
                    <a:highlight>
                      <a:srgbClr val="00FFFF"/>
                    </a:highlight>
                    <a:latin typeface="Cambria Math" panose="02040503050406030204" pitchFamily="18" charset="0"/>
                    <a:ea typeface="+mn-ea"/>
                    <a:cs typeface="+mn-cs"/>
                  </a:rPr>
                  <a:t>(𝒙𝑶𝒚) ̂   </a:t>
                </a:r>
                <a:r>
                  <a:rPr lang="en-US" sz="1800" b="1" kern="1200" dirty="0">
                    <a:solidFill>
                      <a:schemeClr val="tx1"/>
                    </a:solidFill>
                    <a:effectLst/>
                    <a:highlight>
                      <a:srgbClr val="00FFFF"/>
                    </a:highlight>
                    <a:latin typeface="+mn-lt"/>
                    <a:ea typeface="+mn-ea"/>
                    <a:cs typeface="+mn-cs"/>
                  </a:rPr>
                  <a:t>and </a:t>
                </a:r>
                <a:r>
                  <a:rPr lang="en-US" sz="1800" b="1" i="0" kern="1200">
                    <a:solidFill>
                      <a:schemeClr val="tx1"/>
                    </a:solidFill>
                    <a:effectLst/>
                    <a:highlight>
                      <a:srgbClr val="00FFFF"/>
                    </a:highlight>
                    <a:latin typeface="Cambria Math" panose="02040503050406030204" pitchFamily="18" charset="0"/>
                    <a:ea typeface="+mn-ea"/>
                    <a:cs typeface="+mn-cs"/>
                  </a:rPr>
                  <a:t>(𝒎𝑶𝒏) ̂   </a:t>
                </a:r>
                <a:r>
                  <a:rPr lang="en-US" sz="1800" kern="1200" dirty="0">
                    <a:solidFill>
                      <a:schemeClr val="tx1"/>
                    </a:solidFill>
                    <a:effectLst/>
                    <a:highlight>
                      <a:srgbClr val="00FFFF"/>
                    </a:highlight>
                    <a:latin typeface="+mn-lt"/>
                    <a:ea typeface="+mn-ea"/>
                    <a:cs typeface="+mn-cs"/>
                  </a:rPr>
                  <a:t>such that </a:t>
                </a:r>
                <a:r>
                  <a:rPr lang="en-US" sz="1800" b="1" i="0" kern="1200">
                    <a:solidFill>
                      <a:schemeClr val="tx1"/>
                    </a:solidFill>
                    <a:effectLst/>
                    <a:highlight>
                      <a:srgbClr val="00FFFF"/>
                    </a:highlight>
                    <a:latin typeface="Cambria Math" panose="02040503050406030204" pitchFamily="18" charset="0"/>
                    <a:ea typeface="+mn-ea"/>
                    <a:cs typeface="+mn-cs"/>
                  </a:rPr>
                  <a:t>(𝒙𝑶𝒚) ̂=𝟒𝟎°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outerShdw blurRad="38100" dist="38100" dir="2700000" algn="tl">
                      <a:srgbClr val="000000">
                        <a:alpha val="43137"/>
                      </a:srgbClr>
                    </a:outerShdw>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a:latin typeface="Comic Sans MS" panose="030F0702030302020204" pitchFamily="66" charset="0"/>
            </a:endParaRPr>
          </a:p>
        </p:txBody>
      </p:sp>
    </p:spTree>
    <p:extLst>
      <p:ext uri="{BB962C8B-B14F-4D97-AF65-F5344CB8AC3E}">
        <p14:creationId xmlns:p14="http://schemas.microsoft.com/office/powerpoint/2010/main" val="1027174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30</a:t>
            </a:fld>
            <a:endParaRPr lang="en-US">
              <a:latin typeface="Comic Sans MS" panose="030F0702030302020204" pitchFamily="66" charset="0"/>
            </a:endParaRPr>
          </a:p>
        </p:txBody>
      </p:sp>
    </p:spTree>
    <p:extLst>
      <p:ext uri="{BB962C8B-B14F-4D97-AF65-F5344CB8AC3E}">
        <p14:creationId xmlns:p14="http://schemas.microsoft.com/office/powerpoint/2010/main" val="2873765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4</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bisector of an angle divides it into two equal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[On) is the bisector of angle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𝒎𝑶𝒑</m:t>
                        </m:r>
                      </m:e>
                    </m:acc>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and</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𝒎𝑶𝒏</m:t>
                        </m:r>
                      </m:e>
                    </m:acc>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𝟔𝟎</m:t>
                    </m:r>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Then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𝒎𝑶𝒑</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𝒎𝑶𝒏</m:t>
                        </m:r>
                      </m:e>
                    </m:acc>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x 2 = 60</a:t>
                </a:r>
                <a:r>
                  <a:rPr lang="en-US" sz="1200" b="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x 2 = 120</a:t>
                </a:r>
                <a14:m>
                  <m:oMath xmlns:m="http://schemas.openxmlformats.org/officeDocument/2006/math">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dirty="0">
                    <a:effectLst/>
                    <a:latin typeface="Times New Roman" panose="02020603050405020304" pitchFamily="18" charset="0"/>
                  </a:rPr>
                  <a:t>VO</a:t>
                </a: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bisector of an angle divides it into two equal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[On) is the bisector of angle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𝒎𝑶𝒑) ̂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and</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𝒎𝑶𝒏) ̂. =𝟔𝟎°</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Then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𝒎𝑶𝒑)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𝒎𝑶𝒏)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x 2 = 60</a:t>
                </a:r>
                <a:r>
                  <a:rPr lang="en-US" sz="1200" b="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x 2 = 120</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31</a:t>
            </a:fld>
            <a:endParaRPr lang="en-US">
              <a:latin typeface="Comic Sans MS" panose="030F0702030302020204" pitchFamily="66" charset="0"/>
            </a:endParaRPr>
          </a:p>
        </p:txBody>
      </p:sp>
    </p:spTree>
    <p:extLst>
      <p:ext uri="{BB962C8B-B14F-4D97-AF65-F5344CB8AC3E}">
        <p14:creationId xmlns:p14="http://schemas.microsoft.com/office/powerpoint/2010/main" val="10163907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32</a:t>
            </a:fld>
            <a:endParaRPr lang="en-US">
              <a:latin typeface="Comic Sans MS" panose="030F0702030302020204" pitchFamily="66" charset="0"/>
            </a:endParaRPr>
          </a:p>
        </p:txBody>
      </p:sp>
    </p:spTree>
    <p:extLst>
      <p:ext uri="{BB962C8B-B14F-4D97-AF65-F5344CB8AC3E}">
        <p14:creationId xmlns:p14="http://schemas.microsoft.com/office/powerpoint/2010/main" val="7060948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lang="en-US" sz="1200" b="1" i="1" smtClean="0">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𝑬𝑨𝑩</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𝑬𝑨𝑵</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are adjacent and equal angles and their common side is [AE) so [AE) is the bisector of angle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𝑩𝑨𝑵</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dirty="0">
                    <a:effectLst/>
                    <a:latin typeface="Times New Roman" panose="02020603050405020304" pitchFamily="18" charset="0"/>
                  </a:rPr>
                  <a:t>VO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𝑬𝑨𝑩)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and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𝑬𝑨𝑵)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are adjacent and equal angles and their common side is [AE) so [AE) is the bisector of angle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𝑩𝑨𝑵)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33</a:t>
            </a:fld>
            <a:endParaRPr lang="en-US">
              <a:latin typeface="Comic Sans MS" panose="030F0702030302020204" pitchFamily="66" charset="0"/>
            </a:endParaRPr>
          </a:p>
        </p:txBody>
      </p:sp>
    </p:spTree>
    <p:extLst>
      <p:ext uri="{BB962C8B-B14F-4D97-AF65-F5344CB8AC3E}">
        <p14:creationId xmlns:p14="http://schemas.microsoft.com/office/powerpoint/2010/main" val="30012291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34</a:t>
            </a:fld>
            <a:endParaRPr lang="en-US">
              <a:latin typeface="Comic Sans MS" panose="030F0702030302020204" pitchFamily="66" charset="0"/>
            </a:endParaRPr>
          </a:p>
        </p:txBody>
      </p:sp>
    </p:spTree>
    <p:extLst>
      <p:ext uri="{BB962C8B-B14F-4D97-AF65-F5344CB8AC3E}">
        <p14:creationId xmlns:p14="http://schemas.microsoft.com/office/powerpoint/2010/main" val="39115673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bisector of an angle divides it into two equal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[Oy) is the bisector of angle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𝒎𝑶𝒑</m:t>
                        </m:r>
                      </m:e>
                    </m:acc>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so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𝒎𝑶𝒚</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𝒑𝑶𝒚</m:t>
                        </m:r>
                      </m:e>
                    </m:acc>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𝒎𝑶𝒑</m:t>
                        </m:r>
                      </m:e>
                    </m:acc>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 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dirty="0">
                    <a:effectLst/>
                    <a:latin typeface="Times New Roman" panose="02020603050405020304" pitchFamily="18" charset="0"/>
                  </a:rPr>
                  <a:t>VO</a:t>
                </a: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bisector of an angle divides it into two equal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[Oy) is the bisector of angle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𝒎𝑶𝒑) ̂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so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𝒎𝑶𝒚)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𝒑𝑶𝒚)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𝒎𝑶𝒑)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 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35</a:t>
            </a:fld>
            <a:endParaRPr lang="en-US">
              <a:latin typeface="Comic Sans MS" panose="030F0702030302020204" pitchFamily="66" charset="0"/>
            </a:endParaRPr>
          </a:p>
        </p:txBody>
      </p:sp>
    </p:spTree>
    <p:extLst>
      <p:ext uri="{BB962C8B-B14F-4D97-AF65-F5344CB8AC3E}">
        <p14:creationId xmlns:p14="http://schemas.microsoft.com/office/powerpoint/2010/main" val="31031623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36</a:t>
            </a:fld>
            <a:endParaRPr lang="en-US">
              <a:latin typeface="Comic Sans MS" panose="030F0702030302020204" pitchFamily="66" charset="0"/>
            </a:endParaRPr>
          </a:p>
        </p:txBody>
      </p:sp>
    </p:spTree>
    <p:extLst>
      <p:ext uri="{BB962C8B-B14F-4D97-AF65-F5344CB8AC3E}">
        <p14:creationId xmlns:p14="http://schemas.microsoft.com/office/powerpoint/2010/main" val="37148997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bisector of an angle divides it into two equal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12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Ov</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is the bisector of angle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𝒖𝑶𝒚</m:t>
                        </m:r>
                      </m:e>
                    </m:acc>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so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𝒚𝑶𝒗</m:t>
                        </m:r>
                      </m:e>
                    </m:acc>
                  </m:oMath>
                </a14:m>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14:m>
                  <m:oMath xmlns:m="http://schemas.openxmlformats.org/officeDocument/2006/math">
                    <m:acc>
                      <m:accPr>
                        <m:chr m:val="̂"/>
                        <m:ctrlPr>
                          <a:rPr lang="en-US" sz="1200" b="1"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𝒖𝑶𝒗</m:t>
                        </m:r>
                      </m:e>
                    </m:acc>
                  </m:oMath>
                </a14:m>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𝟕𝟓</m:t>
                    </m:r>
                    <m:r>
                      <a:rPr lang="en-US" sz="1200" b="1" i="1">
                        <a:solidFill>
                          <a:srgbClr val="000000"/>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dirty="0">
                    <a:effectLst/>
                    <a:latin typeface="Times New Roman" panose="02020603050405020304" pitchFamily="18" charset="0"/>
                  </a:rPr>
                  <a:t>VO</a:t>
                </a: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bisector of an angle divides it into two equal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12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Ov</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is the bisector of angle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𝒖𝑶𝒚) ̂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so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𝒚𝑶𝒗)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 </a:t>
                </a:r>
                <a:r>
                  <a:rPr lang="en-US" sz="1200" b="1" i="0">
                    <a:effectLst/>
                    <a:latin typeface="Cambria Math" panose="02040503050406030204" pitchFamily="18" charset="0"/>
                    <a:cs typeface="Calibri" panose="020F0502020204030204" pitchFamily="34" charset="0"/>
                  </a:rPr>
                  <a:t>(</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𝒖𝑶𝒗) ̂</a:t>
                </a:r>
                <a:r>
                  <a:rPr lang="en-US" sz="12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200" b="1" i="0">
                    <a:solidFill>
                      <a:srgbClr val="000000"/>
                    </a:solidFill>
                    <a:effectLst/>
                    <a:latin typeface="Cambria Math" panose="02040503050406030204" pitchFamily="18" charset="0"/>
                    <a:ea typeface="Calibri" panose="020F0502020204030204" pitchFamily="34" charset="0"/>
                    <a:cs typeface="Calibri" panose="020F0502020204030204" pitchFamily="34" charset="0"/>
                  </a:rPr>
                  <a:t>=𝟕𝟓° </a:t>
                </a:r>
                <a:r>
                  <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37</a:t>
            </a:fld>
            <a:endParaRPr lang="en-US">
              <a:latin typeface="Comic Sans MS" panose="030F0702030302020204" pitchFamily="66" charset="0"/>
            </a:endParaRPr>
          </a:p>
        </p:txBody>
      </p:sp>
    </p:spTree>
    <p:extLst>
      <p:ext uri="{BB962C8B-B14F-4D97-AF65-F5344CB8AC3E}">
        <p14:creationId xmlns:p14="http://schemas.microsoft.com/office/powerpoint/2010/main" val="11920007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indent="0"/>
            <a:r>
              <a:rPr lang="en-US" sz="1200" b="0" dirty="0"/>
              <a:t>Use the given figure to complete</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38</a:t>
            </a:fld>
            <a:endParaRPr lang="en-US">
              <a:latin typeface="Comic Sans MS" panose="030F0702030302020204" pitchFamily="66" charset="0"/>
            </a:endParaRPr>
          </a:p>
        </p:txBody>
      </p:sp>
    </p:spTree>
    <p:extLst>
      <p:ext uri="{BB962C8B-B14F-4D97-AF65-F5344CB8AC3E}">
        <p14:creationId xmlns:p14="http://schemas.microsoft.com/office/powerpoint/2010/main" val="42070557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39</a:t>
            </a:fld>
            <a:endParaRPr lang="en-US">
              <a:latin typeface="Comic Sans MS" panose="030F0702030302020204" pitchFamily="66" charset="0"/>
            </a:endParaRPr>
          </a:p>
        </p:txBody>
      </p:sp>
    </p:spTree>
    <p:extLst>
      <p:ext uri="{BB962C8B-B14F-4D97-AF65-F5344CB8AC3E}">
        <p14:creationId xmlns:p14="http://schemas.microsoft.com/office/powerpoint/2010/main" val="22552091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40</a:t>
            </a:fld>
            <a:endParaRPr lang="en-US">
              <a:latin typeface="Comic Sans MS" panose="030F0702030302020204" pitchFamily="66" charset="0"/>
            </a:endParaRPr>
          </a:p>
        </p:txBody>
      </p:sp>
    </p:spTree>
    <p:extLst>
      <p:ext uri="{BB962C8B-B14F-4D97-AF65-F5344CB8AC3E}">
        <p14:creationId xmlns:p14="http://schemas.microsoft.com/office/powerpoint/2010/main" val="3713563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indent="-54864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the previous session you learned to construct the bisector of an angle using a protractor and a compass as well.</a:t>
                </a:r>
              </a:p>
              <a:p>
                <a:pPr marL="514350" marR="0" indent="-54864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You noticed that the bisector divides the angle into two equal parts.</a:t>
                </a:r>
              </a:p>
              <a:p>
                <a:pPr marL="514350" marR="0" indent="-54864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But can we use this as a property any time?</a:t>
                </a:r>
              </a:p>
              <a:p>
                <a:pPr marL="514350" marR="0" indent="-54864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see.</a:t>
                </a:r>
              </a:p>
              <a:p>
                <a:pPr marL="571500" marR="0" indent="-54864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Given </a:t>
                </a:r>
                <a14:m>
                  <m:oMath xmlns:m="http://schemas.openxmlformats.org/officeDocument/2006/math">
                    <m:acc>
                      <m:accPr>
                        <m:chr m:val="̂"/>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𝒙𝑶𝒚</m:t>
                        </m:r>
                      </m:e>
                    </m:acc>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𝟏𝟎𝟎</m:t>
                    </m:r>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oMath>
                </a14:m>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571500" marR="0" indent="-54864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200" dirty="0" err="1">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Ou</a:t>
                </a: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is the bisector of </a:t>
                </a:r>
                <a14:m>
                  <m:oMath xmlns:m="http://schemas.openxmlformats.org/officeDocument/2006/math">
                    <m:acc>
                      <m:accPr>
                        <m:chr m:val="̂"/>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𝒙𝑶𝒚</m:t>
                        </m:r>
                      </m:e>
                    </m:acc>
                  </m:oMath>
                </a14:m>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571500" marR="0" indent="-54864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Use the protractor and find the measure of each of the angles </a:t>
                </a:r>
                <a14:m>
                  <m:oMath xmlns:m="http://schemas.openxmlformats.org/officeDocument/2006/math">
                    <m:acc>
                      <m:accPr>
                        <m:chr m:val="̂"/>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𝒙𝑶𝒖</m:t>
                        </m:r>
                      </m:e>
                    </m:acc>
                  </m:oMath>
                </a14:m>
                <a:r>
                  <a:rPr lang="en-US" sz="12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and </a:t>
                </a:r>
                <a14:m>
                  <m:oMath xmlns:m="http://schemas.openxmlformats.org/officeDocument/2006/math">
                    <m:acc>
                      <m:accPr>
                        <m:chr m:val="̂"/>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𝒚𝑶𝒖</m:t>
                        </m:r>
                      </m:e>
                    </m:acc>
                  </m:oMath>
                </a14:m>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 </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571500" marR="0" indent="-54864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What do you notice?</a:t>
                </a:r>
              </a:p>
              <a:p>
                <a:pPr marL="571500" marR="0" indent="-54864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The bisector of an angle divides it into 2 equal adjacent angles</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571500" marR="0" indent="-54864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so </a:t>
                </a:r>
                <a14:m>
                  <m:oMath xmlns:m="http://schemas.openxmlformats.org/officeDocument/2006/math">
                    <m:acc>
                      <m:accPr>
                        <m:chr m:val="̂"/>
                        <m:ctrlP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accPr>
                      <m:e>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𝑥𝑂𝑢</m:t>
                        </m:r>
                      </m:e>
                    </m:acc>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accPr>
                      <m:e>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𝑦𝑂𝑢</m:t>
                        </m:r>
                      </m:e>
                    </m:acc>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𝒙𝑶𝒚</m:t>
                        </m:r>
                      </m:e>
                    </m:acc>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÷2=100°÷2=50°</m:t>
                    </m:r>
                  </m:oMath>
                </a14:m>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514350" marR="0" indent="-54864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514350" marR="0" lvl="0" indent="-54864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a:t>
                </a:r>
              </a:p>
              <a:p>
                <a:pPr marL="514350" marR="0" lvl="0" indent="-54864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rPr>
                  <a:t>Students know how to construct the bisector of an angle and that it divides the angle into 2 equal parts, so they have to use such a property. It is useful to be used in justifying answers.</a:t>
                </a:r>
                <a:r>
                  <a:rPr lang="en-US" sz="1800" dirty="0">
                    <a:effectLst/>
                    <a:latin typeface="Calibri" panose="020F0502020204030204" pitchFamily="34" charset="0"/>
                    <a:ea typeface="Calibri" panose="020F0502020204030204" pitchFamily="34" charset="0"/>
                  </a:rPr>
                  <a:t>   </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Hello again.</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the previous session you recognized the bisector of an angle and noticed that it divides the angle into two equal adjacent angles.</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Today you will learn how to construct the bisector using a protractor.</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Ready? Let’s start.</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Given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of measure 80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construct [Oz) the bisector of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 bisector of an angle can be constructed with a protractor.</a:t>
                </a:r>
                <a:endParaRPr lang="en-US" sz="12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To draw the bisector of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using the protractor, we divide the measure of angle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𝑚𝑂𝑛)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by 2,</a:t>
                </a:r>
                <a:r>
                  <a:rPr lang="en-US" sz="1200" baseline="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for the bisector of an angle divides it into 2 = adjacent angles.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80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divided by 2 is 40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use the protractor to draw semi straight line [Oz) such that</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𝑚𝑂𝑧) ̂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40</a:t>
                </a:r>
                <a:r>
                  <a:rPr lang="en-US" sz="12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r>
                  <a:rPr lang="en-US" sz="1200" dirty="0">
                    <a:effectLst/>
                    <a:highlight>
                      <a:srgbClr val="00FFFF"/>
                    </a:highlight>
                    <a:latin typeface="Calibri" panose="020F0502020204030204" pitchFamily="34" charset="0"/>
                    <a:ea typeface="Calibri" panose="020F0502020204030204" pitchFamily="34" charset="0"/>
                  </a:rPr>
                  <a:t>Now measure angle </a:t>
                </a:r>
                <a:r>
                  <a:rPr lang="en-US" sz="1200" i="0">
                    <a:effectLst/>
                    <a:highlight>
                      <a:srgbClr val="00FFFF"/>
                    </a:highlight>
                    <a:latin typeface="Cambria Math" panose="02040503050406030204" pitchFamily="18" charset="0"/>
                    <a:cs typeface="Calibri" panose="020F0502020204030204" pitchFamily="34" charset="0"/>
                  </a:rPr>
                  <a:t>(</a:t>
                </a:r>
                <a:r>
                  <a:rPr lang="en-US" sz="1200" b="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𝑧𝑂𝑛) ̂ </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 </a:t>
                </a:r>
                <a:endParaRPr lang="en-US" sz="1200" dirty="0">
                  <a:effectLst/>
                  <a:highlight>
                    <a:srgbClr val="00FFFF"/>
                  </a:highlight>
                  <a:latin typeface="Calibri" panose="020F0502020204030204" pitchFamily="34" charset="0"/>
                  <a:ea typeface="Calibri" panose="020F0502020204030204" pitchFamily="34" charset="0"/>
                </a:endParaRPr>
              </a:p>
              <a:p>
                <a:r>
                  <a:rPr lang="en-US" sz="1200" dirty="0">
                    <a:effectLst/>
                    <a:highlight>
                      <a:srgbClr val="00FFFF"/>
                    </a:highlight>
                    <a:latin typeface="Calibri" panose="020F0502020204030204" pitchFamily="34" charset="0"/>
                    <a:ea typeface="Calibri" panose="020F0502020204030204" pitchFamily="34" charset="0"/>
                  </a:rPr>
                  <a:t>The measure of each of the 2 adjacent angles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𝑚𝑂𝑧) ̂  𝑎𝑛𝑑 </a:t>
                </a:r>
                <a:r>
                  <a:rPr lang="en-US" sz="1200" i="0">
                    <a:effectLst/>
                    <a:highlight>
                      <a:srgbClr val="00FFFF"/>
                    </a:highlight>
                    <a:latin typeface="Cambria Math" panose="02040503050406030204" pitchFamily="18" charset="0"/>
                    <a:cs typeface="Calibri" panose="020F0502020204030204" pitchFamily="34" charset="0"/>
                  </a:rPr>
                  <a:t>(</a:t>
                </a:r>
                <a:r>
                  <a:rPr lang="en-US" sz="12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𝑧𝑂𝑛) ̂  </a:t>
                </a:r>
                <a:r>
                  <a:rPr lang="en-US" sz="1200" dirty="0">
                    <a:effectLst/>
                    <a:highlight>
                      <a:srgbClr val="00FFFF"/>
                    </a:highlight>
                    <a:latin typeface="Calibri" panose="020F0502020204030204" pitchFamily="34" charset="0"/>
                    <a:ea typeface="Calibri" panose="020F0502020204030204" pitchFamily="34" charset="0"/>
                  </a:rPr>
                  <a:t>is 40</a:t>
                </a:r>
                <a:r>
                  <a:rPr lang="en-US" sz="1200" baseline="30000" dirty="0">
                    <a:effectLst/>
                    <a:highlight>
                      <a:srgbClr val="00FFFF"/>
                    </a:highlight>
                    <a:latin typeface="Calibri" panose="020F0502020204030204" pitchFamily="34" charset="0"/>
                    <a:ea typeface="Calibri" panose="020F0502020204030204" pitchFamily="34" charset="0"/>
                  </a:rPr>
                  <a:t>o </a:t>
                </a:r>
              </a:p>
              <a:p>
                <a:pPr>
                  <a:lnSpc>
                    <a:spcPct val="200000"/>
                  </a:lnSpc>
                </a:pP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𝑚</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𝑂</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𝑧) ̂ </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 </a:t>
                </a:r>
                <a:r>
                  <a:rPr lang="en-US" sz="1000" b="1"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and </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𝑛</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𝑂</a:t>
                </a:r>
                <a:r>
                  <a:rPr lang="en-US" sz="1000" b="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𝑧) ̂ </a:t>
                </a:r>
                <a:r>
                  <a:rPr lang="en-US" sz="1000" i="0">
                    <a:ln>
                      <a:solidFill>
                        <a:schemeClr val="bg2">
                          <a:lumMod val="50000"/>
                        </a:schemeClr>
                      </a:solidFill>
                    </a:ln>
                    <a:solidFill>
                      <a:schemeClr val="bg2">
                        <a:lumMod val="50000"/>
                      </a:schemeClr>
                    </a:solidFill>
                    <a:latin typeface="Cambria Math" panose="02040503050406030204" pitchFamily="18" charset="0"/>
                    <a:cs typeface="Poppins Medium" panose="00000600000000000000" pitchFamily="50" charset="0"/>
                  </a:rPr>
                  <a:t> </a:t>
                </a:r>
                <a:r>
                  <a:rPr lang="en-US" sz="1000"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are 2 equal adjacent angles</a:t>
                </a:r>
                <a:r>
                  <a:rPr lang="en-US" sz="1000" b="1" cap="none" dirty="0">
                    <a:ln>
                      <a:solidFill>
                        <a:schemeClr val="bg2">
                          <a:lumMod val="50000"/>
                        </a:schemeClr>
                      </a:solidFill>
                    </a:ln>
                    <a:solidFill>
                      <a:schemeClr val="bg2">
                        <a:lumMod val="50000"/>
                      </a:schemeClr>
                    </a:solidFill>
                    <a:latin typeface="Poppins Medium" panose="00000600000000000000" pitchFamily="50" charset="0"/>
                    <a:cs typeface="Poppins Medium" panose="00000600000000000000" pitchFamily="50" charset="0"/>
                  </a:rPr>
                  <a:t>.</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rPr>
                  <a:t>Start the session by asking students to draw some angles with specific measures (using the protractor)</a:t>
                </a:r>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41</a:t>
            </a:fld>
            <a:endParaRPr lang="en-US">
              <a:latin typeface="Comic Sans MS" panose="030F0702030302020204" pitchFamily="66" charset="0"/>
            </a:endParaRPr>
          </a:p>
        </p:txBody>
      </p:sp>
    </p:spTree>
    <p:extLst>
      <p:ext uri="{BB962C8B-B14F-4D97-AF65-F5344CB8AC3E}">
        <p14:creationId xmlns:p14="http://schemas.microsoft.com/office/powerpoint/2010/main" val="24783317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endParaRPr lang="en-US" sz="1200" b="1" kern="1200" dirty="0">
                  <a:solidFill>
                    <a:schemeClr val="tx1"/>
                  </a:solidFill>
                  <a:effectLst/>
                  <a:highlight>
                    <a:srgbClr val="00FFFF"/>
                  </a:highlight>
                  <a:latin typeface="+mn-lt"/>
                  <a:ea typeface="+mn-ea"/>
                  <a:cs typeface="+mn-cs"/>
                </a:endParaRPr>
              </a:p>
              <a:p>
                <a:pPr marL="0" indent="0"/>
                <a:r>
                  <a:rPr lang="en-US" sz="1200" kern="1200" dirty="0">
                    <a:solidFill>
                      <a:schemeClr val="tx1"/>
                    </a:solidFill>
                    <a:effectLst/>
                    <a:latin typeface="+mn-lt"/>
                    <a:ea typeface="+mn-ea"/>
                    <a:cs typeface="+mn-cs"/>
                  </a:rPr>
                  <a:t>Given point A on straight line (</a:t>
                </a:r>
                <a:r>
                  <a:rPr lang="en-US" sz="1200" kern="1200" dirty="0" err="1">
                    <a:solidFill>
                      <a:schemeClr val="tx1"/>
                    </a:solidFill>
                    <a:effectLst/>
                    <a:latin typeface="+mn-lt"/>
                    <a:ea typeface="+mn-ea"/>
                    <a:cs typeface="+mn-cs"/>
                  </a:rPr>
                  <a:t>xy</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kern="1200" dirty="0">
                    <a:solidFill>
                      <a:schemeClr val="tx1"/>
                    </a:solidFill>
                    <a:effectLst/>
                    <a:highlight>
                      <a:srgbClr val="00FFFF"/>
                    </a:highlight>
                    <a:latin typeface="+mn-lt"/>
                    <a:ea typeface="+mn-ea"/>
                    <a:cs typeface="+mn-cs"/>
                  </a:rPr>
                  <a:t>Use the instruments in the toolbox to</a:t>
                </a:r>
              </a:p>
              <a:p>
                <a:pPr marL="0" indent="0"/>
                <a:r>
                  <a:rPr lang="en-US" sz="1200" kern="1200" dirty="0">
                    <a:solidFill>
                      <a:schemeClr val="tx1"/>
                    </a:solidFill>
                    <a:effectLst/>
                    <a:latin typeface="+mn-lt"/>
                    <a:ea typeface="+mn-ea"/>
                    <a:cs typeface="+mn-cs"/>
                  </a:rPr>
                  <a:t>1) Draw semi straight line [At) such that </a:t>
                </a:r>
                <a14:m>
                  <m:oMath xmlns:m="http://schemas.openxmlformats.org/officeDocument/2006/math">
                    <m:acc>
                      <m:accPr>
                        <m:chr m:val="̂"/>
                        <m:ctrlPr>
                          <a:rPr lang="en-US" sz="1200" b="1" i="1" kern="1200">
                            <a:solidFill>
                              <a:schemeClr val="tx1"/>
                            </a:solidFill>
                            <a:effectLst/>
                            <a:latin typeface="Cambria Math" panose="02040503050406030204" pitchFamily="18" charset="0"/>
                            <a:ea typeface="+mn-ea"/>
                            <a:cs typeface="+mn-cs"/>
                          </a:rPr>
                        </m:ctrlPr>
                      </m:accPr>
                      <m:e>
                        <m:r>
                          <a:rPr lang="en-US" sz="1200" b="1" i="1" kern="1200">
                            <a:solidFill>
                              <a:schemeClr val="tx1"/>
                            </a:solidFill>
                            <a:effectLst/>
                            <a:latin typeface="Cambria Math" panose="02040503050406030204" pitchFamily="18" charset="0"/>
                            <a:ea typeface="+mn-ea"/>
                            <a:cs typeface="+mn-cs"/>
                          </a:rPr>
                          <m:t>𝒙𝑨𝒕</m:t>
                        </m:r>
                      </m:e>
                    </m:acc>
                    <m:r>
                      <a:rPr lang="en-US" sz="1200" b="1" i="1" kern="1200">
                        <a:solidFill>
                          <a:schemeClr val="tx1"/>
                        </a:solidFill>
                        <a:effectLst/>
                        <a:latin typeface="Cambria Math" panose="02040503050406030204" pitchFamily="18" charset="0"/>
                        <a:ea typeface="+mn-ea"/>
                        <a:cs typeface="+mn-cs"/>
                      </a:rPr>
                      <m:t>=</m:t>
                    </m:r>
                    <m:r>
                      <a:rPr lang="en-US" sz="1200" b="1" i="1" kern="1200">
                        <a:solidFill>
                          <a:schemeClr val="tx1"/>
                        </a:solidFill>
                        <a:effectLst/>
                        <a:latin typeface="Cambria Math" panose="02040503050406030204" pitchFamily="18" charset="0"/>
                        <a:ea typeface="+mn-ea"/>
                        <a:cs typeface="+mn-cs"/>
                      </a:rPr>
                      <m:t>𝟔𝟎</m:t>
                    </m:r>
                    <m:r>
                      <a:rPr lang="en-US" sz="1200" b="1" i="1" kern="1200">
                        <a:solidFill>
                          <a:schemeClr val="tx1"/>
                        </a:solidFill>
                        <a:effectLst/>
                        <a:latin typeface="Cambria Math" panose="02040503050406030204" pitchFamily="18" charset="0"/>
                        <a:ea typeface="+mn-ea"/>
                        <a:cs typeface="+mn-cs"/>
                      </a:rPr>
                      <m:t>°  </m:t>
                    </m:r>
                  </m:oMath>
                </a14:m>
                <a:endParaRPr lang="en-US" sz="1200" kern="1200" dirty="0">
                  <a:solidFill>
                    <a:schemeClr val="tx1"/>
                  </a:solidFill>
                  <a:effectLst/>
                  <a:latin typeface="+mn-lt"/>
                  <a:ea typeface="+mn-ea"/>
                  <a:cs typeface="+mn-cs"/>
                </a:endParaRPr>
              </a:p>
              <a:p>
                <a:pPr marL="0" indent="0"/>
                <a:r>
                  <a:rPr lang="en-US" sz="1200" kern="1200" dirty="0">
                    <a:solidFill>
                      <a:schemeClr val="tx1"/>
                    </a:solidFill>
                    <a:effectLst/>
                    <a:latin typeface="+mn-lt"/>
                    <a:ea typeface="+mn-ea"/>
                    <a:cs typeface="+mn-cs"/>
                  </a:rPr>
                  <a:t>2) Draw the respective bisectors [Am) and [An) of angles </a:t>
                </a:r>
                <a14:m>
                  <m:oMath xmlns:m="http://schemas.openxmlformats.org/officeDocument/2006/math">
                    <m:acc>
                      <m:accPr>
                        <m:chr m:val="̂"/>
                        <m:ctrlPr>
                          <a:rPr lang="en-US"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𝑥𝐴𝑡</m:t>
                        </m:r>
                      </m:e>
                    </m:acc>
                    <m:r>
                      <a:rPr lang="en-US" sz="1200" i="1" kern="1200">
                        <a:solidFill>
                          <a:schemeClr val="tx1"/>
                        </a:solidFill>
                        <a:effectLst/>
                        <a:latin typeface="Cambria Math" panose="02040503050406030204" pitchFamily="18" charset="0"/>
                        <a:ea typeface="+mn-ea"/>
                        <a:cs typeface="+mn-cs"/>
                      </a:rPr>
                      <m:t>  </m:t>
                    </m:r>
                  </m:oMath>
                </a14:m>
                <a:r>
                  <a:rPr lang="en-US" sz="1200" kern="1200" dirty="0">
                    <a:solidFill>
                      <a:schemeClr val="tx1"/>
                    </a:solidFill>
                    <a:effectLst/>
                    <a:latin typeface="+mn-lt"/>
                    <a:ea typeface="+mn-ea"/>
                    <a:cs typeface="+mn-cs"/>
                  </a:rPr>
                  <a:t>and </a:t>
                </a:r>
                <a14:m>
                  <m:oMath xmlns:m="http://schemas.openxmlformats.org/officeDocument/2006/math">
                    <m:acc>
                      <m:accPr>
                        <m:chr m:val="̂"/>
                        <m:ctrlPr>
                          <a:rPr lang="en-US"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𝑡𝐴𝑦</m:t>
                        </m:r>
                      </m:e>
                    </m:acc>
                    <m:r>
                      <a:rPr lang="en-US" sz="1200" i="1" kern="1200">
                        <a:solidFill>
                          <a:schemeClr val="tx1"/>
                        </a:solidFill>
                        <a:effectLst/>
                        <a:latin typeface="Cambria Math" panose="02040503050406030204" pitchFamily="18" charset="0"/>
                        <a:ea typeface="+mn-ea"/>
                        <a:cs typeface="+mn-cs"/>
                      </a:rPr>
                      <m:t>  </m:t>
                    </m:r>
                  </m:oMath>
                </a14:m>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Segoe UI" panose="020B0502040204020203" pitchFamily="34" charset="0"/>
                  </a:rPr>
                  <a:t>For the teacher</a:t>
                </a:r>
                <a:r>
                  <a:rPr lang="en-US" sz="1800" dirty="0">
                    <a:effectLst/>
                    <a:latin typeface="Segoe UI" panose="020B0502040204020203" pitchFamily="34" charset="0"/>
                  </a:rPr>
                  <a: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Segoe UI" panose="020B0502040204020203" pitchFamily="34" charset="0"/>
                  </a:rPr>
                  <a:t>The student can use the compass or the protractor to construct the bisectors of the angles.</a:t>
                </a:r>
                <a:endParaRPr lang="en-US" sz="1800" dirty="0">
                  <a:effectLst/>
                  <a:latin typeface="Arial" panose="020B0604020202020204" pitchFamily="34" charset="0"/>
                </a:endParaRPr>
              </a:p>
              <a:p>
                <a:pPr marL="0" indent="0"/>
                <a:endParaRPr lang="en-US" sz="1200" kern="1200" dirty="0">
                  <a:solidFill>
                    <a:schemeClr val="tx1"/>
                  </a:solidFill>
                  <a:effectLst/>
                  <a:latin typeface="+mn-lt"/>
                  <a:ea typeface="+mn-ea"/>
                  <a:cs typeface="+mn-cs"/>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dirty="0">
                    <a:effectLst/>
                    <a:latin typeface="Calibri" panose="020F0502020204030204" pitchFamily="34" charset="0"/>
                    <a:ea typeface="Calibri" panose="020F0502020204030204" pitchFamily="34" charset="0"/>
                    <a:cs typeface="Calibri" panose="020F0502020204030204" pitchFamily="34" charset="0"/>
                  </a:rPr>
                  <a:t>VO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highlight>
                    <a:srgbClr val="00FFFF"/>
                  </a:highlight>
                  <a:latin typeface="+mn-lt"/>
                  <a:ea typeface="+mn-ea"/>
                  <a:cs typeface="+mn-cs"/>
                </a:endParaRPr>
              </a:p>
              <a:p>
                <a:r>
                  <a:rPr lang="en-US" sz="1200" kern="1200" dirty="0">
                    <a:solidFill>
                      <a:schemeClr val="tx1"/>
                    </a:solidFill>
                    <a:effectLst/>
                    <a:latin typeface="+mn-lt"/>
                    <a:ea typeface="+mn-ea"/>
                    <a:cs typeface="+mn-cs"/>
                  </a:rPr>
                  <a:t>Given point A on straight line (</a:t>
                </a:r>
                <a:r>
                  <a:rPr lang="en-US" sz="1200" kern="1200" dirty="0" err="1">
                    <a:solidFill>
                      <a:schemeClr val="tx1"/>
                    </a:solidFill>
                    <a:effectLst/>
                    <a:latin typeface="+mn-lt"/>
                    <a:ea typeface="+mn-ea"/>
                    <a:cs typeface="+mn-cs"/>
                  </a:rPr>
                  <a:t>xy</a:t>
                </a:r>
                <a:r>
                  <a:rPr lang="en-US" sz="1200" kern="1200" dirty="0">
                    <a:solidFill>
                      <a:schemeClr val="tx1"/>
                    </a:solidFill>
                    <a:effectLst/>
                    <a:latin typeface="+mn-lt"/>
                    <a:ea typeface="+mn-ea"/>
                    <a:cs typeface="+mn-cs"/>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kern="1200" dirty="0">
                    <a:solidFill>
                      <a:schemeClr val="tx1"/>
                    </a:solidFill>
                    <a:effectLst/>
                    <a:highlight>
                      <a:srgbClr val="00FFFF"/>
                    </a:highlight>
                    <a:latin typeface="+mn-lt"/>
                    <a:ea typeface="+mn-ea"/>
                    <a:cs typeface="+mn-cs"/>
                  </a:rPr>
                  <a:t>Use the instruments in the toolbox to</a:t>
                </a:r>
              </a:p>
              <a:p>
                <a:r>
                  <a:rPr lang="en-US" sz="1200" kern="1200" dirty="0">
                    <a:solidFill>
                      <a:schemeClr val="tx1"/>
                    </a:solidFill>
                    <a:effectLst/>
                    <a:latin typeface="+mn-lt"/>
                    <a:ea typeface="+mn-ea"/>
                    <a:cs typeface="+mn-cs"/>
                  </a:rPr>
                  <a:t>1) Draw semi straight line [At) such that </a:t>
                </a:r>
                <a:r>
                  <a:rPr lang="en-US" sz="1200" b="1" i="0" kern="1200">
                    <a:solidFill>
                      <a:schemeClr val="tx1"/>
                    </a:solidFill>
                    <a:effectLst/>
                    <a:latin typeface="Cambria Math" panose="02040503050406030204" pitchFamily="18" charset="0"/>
                    <a:ea typeface="+mn-ea"/>
                    <a:cs typeface="+mn-cs"/>
                  </a:rPr>
                  <a:t>(𝒙𝑨𝒕) ̂=𝟔𝟎°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2) Draw the respective bisectors [Am) and [An) of angles </a:t>
                </a:r>
                <a:r>
                  <a:rPr lang="en-US" sz="1200" i="0" kern="1200">
                    <a:solidFill>
                      <a:schemeClr val="tx1"/>
                    </a:solidFill>
                    <a:effectLst/>
                    <a:latin typeface="Cambria Math" panose="02040503050406030204" pitchFamily="18" charset="0"/>
                    <a:ea typeface="+mn-ea"/>
                    <a:cs typeface="+mn-cs"/>
                  </a:rPr>
                  <a:t>(𝑥𝐴𝑡) ̂   </a:t>
                </a:r>
                <a:r>
                  <a:rPr lang="en-US" sz="1200" kern="1200" dirty="0">
                    <a:solidFill>
                      <a:schemeClr val="tx1"/>
                    </a:solidFill>
                    <a:effectLst/>
                    <a:latin typeface="+mn-lt"/>
                    <a:ea typeface="+mn-ea"/>
                    <a:cs typeface="+mn-cs"/>
                  </a:rPr>
                  <a:t>and </a:t>
                </a:r>
                <a:r>
                  <a:rPr lang="en-US" sz="1200" i="0" kern="1200">
                    <a:solidFill>
                      <a:schemeClr val="tx1"/>
                    </a:solidFill>
                    <a:effectLst/>
                    <a:latin typeface="Cambria Math" panose="02040503050406030204" pitchFamily="18" charset="0"/>
                    <a:ea typeface="+mn-ea"/>
                    <a:cs typeface="+mn-cs"/>
                  </a:rPr>
                  <a:t>(𝑡𝐴𝑦) ̂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3) Find the measure of angle </a:t>
                </a:r>
                <a:r>
                  <a:rPr lang="en-US" sz="1200" i="0" kern="1200">
                    <a:solidFill>
                      <a:schemeClr val="tx1"/>
                    </a:solidFill>
                    <a:effectLst/>
                    <a:latin typeface="Cambria Math" panose="02040503050406030204" pitchFamily="18" charset="0"/>
                    <a:ea typeface="+mn-ea"/>
                    <a:cs typeface="+mn-cs"/>
                  </a:rPr>
                  <a:t>(𝑚𝐴𝑛) ̂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4) What does [At) represent for angle </a:t>
                </a:r>
                <a:r>
                  <a:rPr lang="en-US" sz="1200" i="0" kern="1200">
                    <a:solidFill>
                      <a:schemeClr val="tx1"/>
                    </a:solidFill>
                    <a:effectLst/>
                    <a:latin typeface="Cambria Math" panose="02040503050406030204" pitchFamily="18" charset="0"/>
                    <a:ea typeface="+mn-ea"/>
                    <a:cs typeface="+mn-cs"/>
                  </a:rPr>
                  <a:t>(𝑥𝐴𝑛) ̂   </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latin typeface="Segoe UI" panose="020B0502040204020203" pitchFamily="34" charset="0"/>
                  </a:rPr>
                  <a:t>For the teacher</a:t>
                </a:r>
                <a:r>
                  <a:rPr lang="en-US" sz="1800" dirty="0">
                    <a:effectLst/>
                    <a:latin typeface="Segoe UI" panose="020B0502040204020203"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Segoe UI" panose="020B0502040204020203" pitchFamily="34" charset="0"/>
                  </a:rPr>
                  <a:t>The student can use the compass or the protractor to construct the bisectors of the angles.</a:t>
                </a:r>
                <a:endParaRPr lang="en-US" sz="1800" dirty="0">
                  <a:effectLst/>
                  <a:latin typeface="Arial" panose="020B0604020202020204" pitchFamily="34" charset="0"/>
                </a:endParaRPr>
              </a:p>
              <a:p>
                <a:endParaRPr lang="en-US" sz="1200" kern="1200" dirty="0">
                  <a:solidFill>
                    <a:schemeClr val="tx1"/>
                  </a:solidFill>
                  <a:effectLst/>
                  <a:latin typeface="+mn-lt"/>
                  <a:ea typeface="+mn-ea"/>
                  <a:cs typeface="+mn-cs"/>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42</a:t>
            </a:fld>
            <a:endParaRPr lang="en-US">
              <a:latin typeface="Comic Sans MS" panose="030F0702030302020204" pitchFamily="66" charset="0"/>
            </a:endParaRPr>
          </a:p>
        </p:txBody>
      </p:sp>
    </p:spTree>
    <p:extLst>
      <p:ext uri="{BB962C8B-B14F-4D97-AF65-F5344CB8AC3E}">
        <p14:creationId xmlns:p14="http://schemas.microsoft.com/office/powerpoint/2010/main" val="12325991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Teaching suggestion:</a:t>
                </a:r>
                <a:endParaRPr lang="en-US" sz="1200" b="1" i="1" u="sng" kern="1200" dirty="0">
                  <a:solidFill>
                    <a:schemeClr val="tx1"/>
                  </a:solidFill>
                  <a:effectLst/>
                  <a:latin typeface="Calibri" panose="020F0502020204030204" pitchFamily="34" charset="0"/>
                  <a:ea typeface="+mn-ea"/>
                  <a:cs typeface="Calibri" panose="020F050202020403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Play the video in slide show mode to show the construction steps.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rtl="0">
                  <a:lnSpc>
                    <a:spcPct val="106000"/>
                  </a:lnSpc>
                  <a:spcBef>
                    <a:spcPts val="0"/>
                  </a:spcBef>
                  <a:spcAft>
                    <a:spcPts val="800"/>
                  </a:spcAft>
                  <a:buFont typeface="Calibri" panose="020F0502020204030204" pitchFamily="34" charset="0"/>
                  <a:buNone/>
                </a:pPr>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indent="-640080"/>
                <a:endParaRPr lang="en-US" sz="1200" kern="1200" dirty="0">
                  <a:solidFill>
                    <a:schemeClr val="tx1"/>
                  </a:solidFill>
                  <a:effectLst/>
                  <a:latin typeface="+mn-lt"/>
                  <a:ea typeface="+mn-ea"/>
                  <a:cs typeface="+mn-cs"/>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dirty="0">
                    <a:effectLst/>
                    <a:latin typeface="Calibri" panose="020F0502020204030204" pitchFamily="34" charset="0"/>
                    <a:ea typeface="Calibri" panose="020F0502020204030204" pitchFamily="34" charset="0"/>
                    <a:cs typeface="Calibri" panose="020F0502020204030204" pitchFamily="34" charset="0"/>
                  </a:rPr>
                  <a:t>VO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highlight>
                    <a:srgbClr val="00FFFF"/>
                  </a:highlight>
                  <a:latin typeface="+mn-lt"/>
                  <a:ea typeface="+mn-ea"/>
                  <a:cs typeface="+mn-cs"/>
                </a:endParaRPr>
              </a:p>
              <a:p>
                <a:pPr marL="571500" marR="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[Am)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𝑥𝐴𝑡) ̂</a:t>
                </a:r>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𝑥𝐴𝑚)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𝑡𝐴𝑚) ̂=30° </a:t>
                </a:r>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𝑡𝐴𝑦) ̂=180°−60°=120°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[An)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𝑦𝐴𝑡) ̂</a:t>
                </a:r>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𝑦𝐴𝑛)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̂=60°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𝑚𝐴𝑛)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𝑡𝐴𝑚) ̂  =60°+30°=90°</a:t>
                </a:r>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𝑥𝐴𝑡)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̂=60°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 [At) is the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𝑥𝐴𝑛) ̂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kern="1200" dirty="0">
                  <a:solidFill>
                    <a:schemeClr val="tx1"/>
                  </a:solidFill>
                  <a:effectLst/>
                  <a:latin typeface="+mn-lt"/>
                  <a:ea typeface="+mn-ea"/>
                  <a:cs typeface="+mn-cs"/>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43</a:t>
            </a:fld>
            <a:endParaRPr lang="en-US">
              <a:latin typeface="Comic Sans MS" panose="030F0702030302020204" pitchFamily="66" charset="0"/>
            </a:endParaRPr>
          </a:p>
        </p:txBody>
      </p:sp>
    </p:spTree>
    <p:extLst>
      <p:ext uri="{BB962C8B-B14F-4D97-AF65-F5344CB8AC3E}">
        <p14:creationId xmlns:p14="http://schemas.microsoft.com/office/powerpoint/2010/main" val="26572488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indent="-640080"/>
                <a:endParaRPr lang="en-US" sz="1200" kern="1200" dirty="0">
                  <a:solidFill>
                    <a:schemeClr val="tx1"/>
                  </a:solidFill>
                  <a:effectLst/>
                  <a:latin typeface="+mn-lt"/>
                  <a:ea typeface="+mn-ea"/>
                  <a:cs typeface="+mn-cs"/>
                </a:endParaRPr>
              </a:p>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endParaRPr lang="en-US" sz="1200" b="1" i="1" u="sng" kern="1200" dirty="0">
                  <a:solidFill>
                    <a:schemeClr val="tx1"/>
                  </a:solidFill>
                  <a:effectLst/>
                  <a:latin typeface="Calibri" panose="020F0502020204030204" pitchFamily="34" charset="0"/>
                  <a:ea typeface="+mn-ea"/>
                  <a:cs typeface="Calibri" panose="020F050202020403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[Am) bisector of angle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𝑥𝐴𝑡</m:t>
                        </m:r>
                      </m:e>
                    </m:acc>
                  </m:oMath>
                </a14:m>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𝑥𝐴𝑚</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𝑡𝐴𝑚</m:t>
                        </m:r>
                      </m:e>
                    </m:acc>
                    <m:r>
                      <a:rPr lang="en-US" sz="1200" i="1">
                        <a:effectLst/>
                        <a:latin typeface="Cambria Math" panose="02040503050406030204" pitchFamily="18" charset="0"/>
                        <a:ea typeface="Calibri" panose="020F0502020204030204" pitchFamily="34" charset="0"/>
                        <a:cs typeface="Calibri" panose="020F0502020204030204" pitchFamily="34" charset="0"/>
                      </a:rPr>
                      <m:t>=30° </m:t>
                    </m:r>
                  </m:oMath>
                </a14:m>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indent="-640080" algn="l">
                  <a:lnSpc>
                    <a:spcPct val="115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𝑡𝐴𝑦</m:t>
                          </m:r>
                        </m:e>
                      </m:acc>
                      <m:r>
                        <a:rPr lang="en-US" sz="1200" i="1">
                          <a:effectLst/>
                          <a:latin typeface="Cambria Math" panose="02040503050406030204" pitchFamily="18" charset="0"/>
                          <a:ea typeface="Calibri" panose="020F0502020204030204" pitchFamily="34" charset="0"/>
                          <a:cs typeface="Calibri" panose="020F0502020204030204" pitchFamily="34" charset="0"/>
                        </a:rPr>
                        <m:t>=180°−60°=120° </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[An) bisector of angle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𝑦𝐴𝑡</m:t>
                        </m:r>
                      </m:e>
                    </m:acc>
                  </m:oMath>
                </a14:m>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𝑦𝐴𝑛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=60° </m:t>
                    </m:r>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𝑚𝐴𝑛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𝑡𝐴𝑚</m:t>
                          </m:r>
                        </m:e>
                      </m:acc>
                      <m:r>
                        <a:rPr lang="en-US" sz="1200" i="1">
                          <a:effectLst/>
                          <a:latin typeface="Cambria Math" panose="02040503050406030204" pitchFamily="18" charset="0"/>
                          <a:ea typeface="Calibri" panose="020F0502020204030204" pitchFamily="34" charset="0"/>
                          <a:cs typeface="Calibri" panose="020F0502020204030204" pitchFamily="34" charset="0"/>
                        </a:rPr>
                        <m:t> =60°+30°=90°</m:t>
                      </m:r>
                    </m:oMath>
                  </m:oMathPara>
                </a14:m>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indent="-640080" algn="l">
                  <a:lnSpc>
                    <a:spcPct val="115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𝑥𝐴𝑡</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=60°</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 [At) is the bisector of angle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dirty="0">
                    <a:effectLst/>
                    <a:latin typeface="Calibri" panose="020F0502020204030204" pitchFamily="34" charset="0"/>
                    <a:ea typeface="Calibri" panose="020F0502020204030204" pitchFamily="34" charset="0"/>
                    <a:cs typeface="Calibri" panose="020F0502020204030204" pitchFamily="34" charset="0"/>
                  </a:rPr>
                  <a:t>VO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highlight>
                    <a:srgbClr val="00FFFF"/>
                  </a:highlight>
                  <a:latin typeface="+mn-lt"/>
                  <a:ea typeface="+mn-ea"/>
                  <a:cs typeface="+mn-cs"/>
                </a:endParaRPr>
              </a:p>
              <a:p>
                <a:pPr marL="571500" marR="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[Am)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𝑥𝐴𝑡) ̂</a:t>
                </a:r>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𝑥𝐴𝑚)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𝑡𝐴𝑚) ̂=30° </a:t>
                </a:r>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𝑡𝐴𝑦) ̂=180°−60°=120°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[An)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𝑦𝐴𝑡) ̂</a:t>
                </a:r>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𝑦𝐴𝑛)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̂=60°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𝑚𝐴𝑛)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𝑡𝐴𝑚) ̂  =60°+30°=90°</a:t>
                </a:r>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𝑥𝐴𝑡)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̂=60°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 [At) is the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𝑥𝐴𝑛) ̂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endParaRPr lang="en-US" sz="1200" kern="1200" dirty="0">
                  <a:solidFill>
                    <a:schemeClr val="tx1"/>
                  </a:solidFill>
                  <a:effectLst/>
                  <a:latin typeface="+mn-lt"/>
                  <a:ea typeface="+mn-ea"/>
                  <a:cs typeface="+mn-cs"/>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44</a:t>
            </a:fld>
            <a:endParaRPr lang="en-US">
              <a:latin typeface="Comic Sans MS" panose="030F0702030302020204" pitchFamily="66" charset="0"/>
            </a:endParaRPr>
          </a:p>
        </p:txBody>
      </p:sp>
    </p:spTree>
    <p:extLst>
      <p:ext uri="{BB962C8B-B14F-4D97-AF65-F5344CB8AC3E}">
        <p14:creationId xmlns:p14="http://schemas.microsoft.com/office/powerpoint/2010/main" val="21034941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endParaRPr lang="en-US" sz="1200" b="1" i="1" u="sng" kern="1200" dirty="0">
                  <a:solidFill>
                    <a:schemeClr val="tx1"/>
                  </a:solidFill>
                  <a:effectLst/>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none" kern="1200" dirty="0">
                    <a:solidFill>
                      <a:schemeClr val="tx1"/>
                    </a:solidFill>
                    <a:effectLst/>
                    <a:latin typeface="Calibri" panose="020F0502020204030204" pitchFamily="34" charset="0"/>
                    <a:ea typeface="+mn-ea"/>
                    <a:cs typeface="Calibri" panose="020F0502020204030204" pitchFamily="34" charset="0"/>
                  </a:rPr>
                  <a:t>Use</a:t>
                </a:r>
                <a:r>
                  <a:rPr lang="en-US" sz="1200" b="1" i="1" u="none" kern="1200" baseline="0" dirty="0">
                    <a:solidFill>
                      <a:schemeClr val="tx1"/>
                    </a:solidFill>
                    <a:effectLst/>
                    <a:latin typeface="Calibri" panose="020F0502020204030204" pitchFamily="34" charset="0"/>
                    <a:ea typeface="+mn-ea"/>
                    <a:cs typeface="Calibri" panose="020F0502020204030204" pitchFamily="34" charset="0"/>
                  </a:rPr>
                  <a:t> your figure and complete</a:t>
                </a:r>
                <a14:m>
                  <m:oMath xmlns:m="http://schemas.openxmlformats.org/officeDocument/2006/math">
                    <m:r>
                      <a:rPr lang="en-US" sz="1200" i="1" u="none" kern="1200">
                        <a:solidFill>
                          <a:schemeClr val="tx1"/>
                        </a:solidFill>
                        <a:effectLst/>
                        <a:latin typeface="Cambria Math" panose="02040503050406030204" pitchFamily="18" charset="0"/>
                        <a:ea typeface="+mn-ea"/>
                        <a:cs typeface="+mn-cs"/>
                      </a:rPr>
                      <m:t>  </m:t>
                    </m:r>
                  </m:oMath>
                </a14:m>
                <a:endParaRPr lang="en-US" sz="1200" u="none" kern="1200" dirty="0">
                  <a:solidFill>
                    <a:schemeClr val="tx1"/>
                  </a:solidFill>
                  <a:effectLst/>
                  <a:latin typeface="+mn-lt"/>
                  <a:ea typeface="+mn-ea"/>
                  <a:cs typeface="+mn-cs"/>
                </a:endParaRPr>
              </a:p>
              <a:p>
                <a:pPr marL="0" indent="0"/>
                <a:r>
                  <a:rPr lang="en-US" sz="1200" kern="1200" dirty="0">
                    <a:solidFill>
                      <a:schemeClr val="tx1"/>
                    </a:solidFill>
                    <a:effectLst/>
                    <a:latin typeface="+mn-lt"/>
                    <a:ea typeface="+mn-ea"/>
                    <a:cs typeface="+mn-cs"/>
                  </a:rPr>
                  <a:t> Find the measure of angle </a:t>
                </a:r>
                <a14:m>
                  <m:oMath xmlns:m="http://schemas.openxmlformats.org/officeDocument/2006/math">
                    <m:acc>
                      <m:accPr>
                        <m:chr m:val="̂"/>
                        <m:ctrlPr>
                          <a:rPr lang="en-US"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𝑚𝐴𝑛</m:t>
                        </m:r>
                      </m:e>
                    </m:acc>
                    <m:r>
                      <a:rPr lang="en-US" sz="1200" i="1" kern="1200">
                        <a:solidFill>
                          <a:schemeClr val="tx1"/>
                        </a:solidFill>
                        <a:effectLst/>
                        <a:latin typeface="Cambria Math" panose="02040503050406030204" pitchFamily="18" charset="0"/>
                        <a:ea typeface="+mn-ea"/>
                        <a:cs typeface="+mn-cs"/>
                      </a:rPr>
                      <m:t>  </m:t>
                    </m:r>
                  </m:oMath>
                </a14:m>
                <a:endParaRPr lang="en-US" sz="1200" kern="1200" dirty="0">
                  <a:solidFill>
                    <a:schemeClr val="tx1"/>
                  </a:solidFill>
                  <a:effectLst/>
                  <a:latin typeface="+mn-lt"/>
                  <a:ea typeface="+mn-ea"/>
                  <a:cs typeface="+mn-cs"/>
                </a:endParaRPr>
              </a:p>
              <a:p>
                <a:pPr marL="0" indent="0"/>
                <a:r>
                  <a:rPr lang="en-US" sz="1200" kern="1200" dirty="0">
                    <a:solidFill>
                      <a:schemeClr val="tx1"/>
                    </a:solidFill>
                    <a:effectLst/>
                    <a:latin typeface="+mn-lt"/>
                    <a:ea typeface="+mn-ea"/>
                    <a:cs typeface="+mn-cs"/>
                  </a:rPr>
                  <a:t> What does [At) represent for angle </a:t>
                </a:r>
                <a14:m>
                  <m:oMath xmlns:m="http://schemas.openxmlformats.org/officeDocument/2006/math">
                    <m:acc>
                      <m:accPr>
                        <m:chr m:val="̂"/>
                        <m:ctrlPr>
                          <a:rPr lang="en-US"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𝑥𝐴𝑛</m:t>
                        </m:r>
                      </m:e>
                    </m:acc>
                    <m:r>
                      <a:rPr lang="en-US" sz="1200" i="1" kern="1200">
                        <a:solidFill>
                          <a:schemeClr val="tx1"/>
                        </a:solidFill>
                        <a:effectLst/>
                        <a:latin typeface="Cambria Math" panose="02040503050406030204" pitchFamily="18" charset="0"/>
                        <a:ea typeface="+mn-ea"/>
                        <a:cs typeface="+mn-cs"/>
                      </a:rPr>
                      <m:t>  </m:t>
                    </m:r>
                  </m:oMath>
                </a14:m>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dirty="0">
                    <a:effectLst/>
                    <a:latin typeface="Calibri" panose="020F0502020204030204" pitchFamily="34" charset="0"/>
                    <a:ea typeface="Calibri" panose="020F0502020204030204" pitchFamily="34" charset="0"/>
                    <a:cs typeface="Calibri" panose="020F0502020204030204" pitchFamily="34" charset="0"/>
                  </a:rPr>
                  <a:t>VO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1" u="sng" kern="1200" dirty="0">
                  <a:solidFill>
                    <a:schemeClr val="tx1"/>
                  </a:solidFill>
                  <a:effectLst/>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none" kern="1200" dirty="0">
                    <a:solidFill>
                      <a:schemeClr val="tx1"/>
                    </a:solidFill>
                    <a:effectLst/>
                    <a:latin typeface="Calibri" panose="020F0502020204030204" pitchFamily="34" charset="0"/>
                    <a:ea typeface="+mn-ea"/>
                    <a:cs typeface="Calibri" panose="020F0502020204030204" pitchFamily="34" charset="0"/>
                  </a:rPr>
                  <a:t>Use</a:t>
                </a:r>
                <a:r>
                  <a:rPr lang="en-US" sz="1200" b="1" i="1" u="none" kern="1200" baseline="0" dirty="0">
                    <a:solidFill>
                      <a:schemeClr val="tx1"/>
                    </a:solidFill>
                    <a:effectLst/>
                    <a:latin typeface="Calibri" panose="020F0502020204030204" pitchFamily="34" charset="0"/>
                    <a:ea typeface="+mn-ea"/>
                    <a:cs typeface="Calibri" panose="020F0502020204030204" pitchFamily="34" charset="0"/>
                  </a:rPr>
                  <a:t> your figure and complete</a:t>
                </a:r>
                <a:r>
                  <a:rPr lang="en-US" sz="1200" i="0" u="none" kern="1200">
                    <a:solidFill>
                      <a:schemeClr val="tx1"/>
                    </a:solidFill>
                    <a:effectLst/>
                    <a:latin typeface="Cambria Math" panose="02040503050406030204" pitchFamily="18" charset="0"/>
                    <a:ea typeface="+mn-ea"/>
                    <a:cs typeface="+mn-cs"/>
                  </a:rPr>
                  <a:t>  </a:t>
                </a:r>
                <a:endParaRPr lang="en-US" sz="1200" u="non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Find the measure of angle </a:t>
                </a:r>
                <a:r>
                  <a:rPr lang="en-US" sz="1200" i="0" kern="1200">
                    <a:solidFill>
                      <a:schemeClr val="tx1"/>
                    </a:solidFill>
                    <a:effectLst/>
                    <a:latin typeface="Cambria Math" panose="02040503050406030204" pitchFamily="18" charset="0"/>
                    <a:ea typeface="+mn-ea"/>
                    <a:cs typeface="+mn-cs"/>
                  </a:rPr>
                  <a:t>(𝑚𝐴𝑛) ̂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What does [At) represent for angle </a:t>
                </a:r>
                <a:r>
                  <a:rPr lang="en-US" sz="1200" i="0" kern="1200">
                    <a:solidFill>
                      <a:schemeClr val="tx1"/>
                    </a:solidFill>
                    <a:effectLst/>
                    <a:latin typeface="Cambria Math" panose="02040503050406030204" pitchFamily="18" charset="0"/>
                    <a:ea typeface="+mn-ea"/>
                    <a:cs typeface="+mn-cs"/>
                  </a:rPr>
                  <a:t>(𝑥𝐴𝑛) ̂   </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45</a:t>
            </a:fld>
            <a:endParaRPr lang="en-US">
              <a:latin typeface="Comic Sans MS" panose="030F0702030302020204" pitchFamily="66" charset="0"/>
            </a:endParaRPr>
          </a:p>
        </p:txBody>
      </p:sp>
    </p:spTree>
    <p:extLst>
      <p:ext uri="{BB962C8B-B14F-4D97-AF65-F5344CB8AC3E}">
        <p14:creationId xmlns:p14="http://schemas.microsoft.com/office/powerpoint/2010/main" val="18419426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endParaRPr lang="en-US" sz="1200" b="1" i="1" u="sng" kern="1200" dirty="0">
                  <a:solidFill>
                    <a:schemeClr val="tx1"/>
                  </a:solidFill>
                  <a:effectLst/>
                  <a:latin typeface="Calibri" panose="020F0502020204030204" pitchFamily="34" charset="0"/>
                  <a:ea typeface="+mn-ea"/>
                  <a:cs typeface="Calibri" panose="020F050202020403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[Am) bisector of angle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𝑥𝐴𝑡</m:t>
                        </m:r>
                      </m:e>
                    </m:acc>
                  </m:oMath>
                </a14:m>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𝑥𝐴𝑚</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𝑡𝐴𝑚</m:t>
                        </m:r>
                      </m:e>
                    </m:acc>
                    <m:r>
                      <a:rPr lang="en-US" sz="1200" i="1">
                        <a:effectLst/>
                        <a:latin typeface="Cambria Math" panose="02040503050406030204" pitchFamily="18" charset="0"/>
                        <a:ea typeface="Calibri" panose="020F0502020204030204" pitchFamily="34" charset="0"/>
                        <a:cs typeface="Calibri" panose="020F0502020204030204" pitchFamily="34" charset="0"/>
                      </a:rPr>
                      <m:t>=30° </m:t>
                    </m:r>
                  </m:oMath>
                </a14:m>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indent="-640080" algn="l">
                  <a:lnSpc>
                    <a:spcPct val="115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𝑡𝐴𝑦</m:t>
                          </m:r>
                        </m:e>
                      </m:acc>
                      <m:r>
                        <a:rPr lang="en-US" sz="1200" i="1">
                          <a:effectLst/>
                          <a:latin typeface="Cambria Math" panose="02040503050406030204" pitchFamily="18" charset="0"/>
                          <a:ea typeface="Calibri" panose="020F0502020204030204" pitchFamily="34" charset="0"/>
                          <a:cs typeface="Calibri" panose="020F0502020204030204" pitchFamily="34" charset="0"/>
                        </a:rPr>
                        <m:t>=180°−60°=120° </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[An) bisector of angle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𝑦𝐴𝑡</m:t>
                        </m:r>
                      </m:e>
                    </m:acc>
                  </m:oMath>
                </a14:m>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𝑦𝐴𝑛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=60° </m:t>
                    </m:r>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𝑚𝐴𝑛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𝑡𝐴𝑚</m:t>
                          </m:r>
                        </m:e>
                      </m:acc>
                      <m:r>
                        <a:rPr lang="en-US" sz="1200" i="1">
                          <a:effectLst/>
                          <a:latin typeface="Cambria Math" panose="02040503050406030204" pitchFamily="18" charset="0"/>
                          <a:ea typeface="Calibri" panose="020F0502020204030204" pitchFamily="34" charset="0"/>
                          <a:cs typeface="Calibri" panose="020F0502020204030204" pitchFamily="34" charset="0"/>
                        </a:rPr>
                        <m:t> =60°+30°=90°</m:t>
                      </m:r>
                    </m:oMath>
                  </m:oMathPara>
                </a14:m>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indent="-640080" algn="l">
                  <a:lnSpc>
                    <a:spcPct val="115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𝑥𝐴𝑡</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𝑡𝐴𝑛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=60°</m:t>
                      </m:r>
                    </m:oMath>
                  </m:oMathPara>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 [At) is the bisector of angle </a:t>
                </a:r>
                <a14:m>
                  <m:oMath xmlns:m="http://schemas.openxmlformats.org/officeDocument/2006/math">
                    <m:acc>
                      <m:accPr>
                        <m:chr m:val="̂"/>
                        <m:ctrlPr>
                          <a:rPr lang="en-US" sz="1200" i="1">
                            <a:effectLst/>
                            <a:latin typeface="Cambria Math" panose="02040503050406030204" pitchFamily="18" charset="0"/>
                            <a:ea typeface="Calibri" panose="020F0502020204030204" pitchFamily="34" charset="0"/>
                            <a:cs typeface="Calibri" panose="020F0502020204030204" pitchFamily="34" charset="0"/>
                          </a:rPr>
                        </m:ctrlPr>
                      </m:accPr>
                      <m:e>
                        <m:r>
                          <a:rPr lang="en-US" sz="1200" i="1">
                            <a:effectLst/>
                            <a:latin typeface="Cambria Math" panose="02040503050406030204" pitchFamily="18" charset="0"/>
                            <a:ea typeface="Calibri" panose="020F0502020204030204" pitchFamily="34" charset="0"/>
                            <a:cs typeface="Calibri" panose="020F0502020204030204" pitchFamily="34" charset="0"/>
                          </a:rPr>
                          <m:t>𝑥𝐴𝑛</m:t>
                        </m:r>
                      </m:e>
                    </m:acc>
                    <m:r>
                      <a:rPr lang="en-US" sz="1200" i="1">
                        <a:effectLst/>
                        <a:latin typeface="Cambria Math" panose="02040503050406030204" pitchFamily="18" charset="0"/>
                        <a:ea typeface="Calibri" panose="020F0502020204030204" pitchFamily="34" charset="0"/>
                        <a:cs typeface="Calibri" panose="020F0502020204030204" pitchFamily="34" charset="0"/>
                      </a:rPr>
                      <m:t>  </m:t>
                    </m:r>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indent="-640080"/>
                <a:endParaRPr lang="en-US" sz="1200" kern="1200" dirty="0">
                  <a:solidFill>
                    <a:schemeClr val="tx1"/>
                  </a:solidFill>
                  <a:effectLst/>
                  <a:latin typeface="+mn-lt"/>
                  <a:ea typeface="+mn-ea"/>
                  <a:cs typeface="+mn-cs"/>
                </a:endParaRPr>
              </a:p>
              <a:p>
                <a:endParaRPr lang="en-US" sz="1200" b="0" dirty="0"/>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endParaRPr lang="en-US" sz="1200" b="1" i="1" u="sng" kern="1200" dirty="0">
                  <a:solidFill>
                    <a:schemeClr val="tx1"/>
                  </a:solidFill>
                  <a:effectLst/>
                  <a:latin typeface="Calibri" panose="020F0502020204030204" pitchFamily="34" charset="0"/>
                  <a:ea typeface="+mn-ea"/>
                  <a:cs typeface="Calibri" panose="020F050202020403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[Am)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𝑥𝐴𝑡) ̂</a:t>
                </a:r>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𝑥𝐴𝑚)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𝑡𝐴𝑚) ̂=30° </a:t>
                </a:r>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indent="-64008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𝑡𝐴𝑦) ̂=180°−60°=120°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[An)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𝑦𝐴𝑡) ̂</a:t>
                </a:r>
                <a:r>
                  <a:rPr lang="en-US" sz="1200" dirty="0">
                    <a:effectLst/>
                    <a:latin typeface="Calibri" panose="020F0502020204030204" pitchFamily="34" charset="0"/>
                    <a:ea typeface="Times New Roman" panose="02020603050405020304" pitchFamily="18" charset="0"/>
                    <a:cs typeface="Arial" panose="020B0604020202020204" pitchFamily="34" charset="0"/>
                  </a:rPr>
                  <a:t> so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𝑦𝐴𝑛)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̂=60°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𝑚𝐴𝑛)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𝑡𝐴𝑚) ̂  =60°+30°=90°</a:t>
                </a:r>
                <a:endParaRPr lang="en-US" sz="1200" i="1" dirty="0">
                  <a:effectLst/>
                  <a:latin typeface="Cambria Math" panose="02040503050406030204" pitchFamily="18" charset="0"/>
                  <a:ea typeface="Calibri" panose="020F0502020204030204" pitchFamily="34" charset="0"/>
                  <a:cs typeface="Calibri" panose="020F0502020204030204" pitchFamily="34" charset="0"/>
                </a:endParaRPr>
              </a:p>
              <a:p>
                <a:pPr marL="571500" marR="0" indent="-640080" algn="l">
                  <a:lnSpc>
                    <a:spcPct val="115000"/>
                  </a:lnSpc>
                  <a:spcBef>
                    <a:spcPts val="0"/>
                  </a:spcBef>
                  <a:spcAft>
                    <a:spcPts val="800"/>
                  </a:spcAft>
                </a:pP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𝑥𝐴𝑡) ̂=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𝑡𝐴𝑛) ̂=60°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indent="-640080" algn="l">
                  <a:lnSpc>
                    <a:spcPct val="115000"/>
                  </a:lnSpc>
                  <a:spcBef>
                    <a:spcPts val="0"/>
                  </a:spcBef>
                  <a:spcAft>
                    <a:spcPts val="800"/>
                  </a:spcAft>
                </a:pPr>
                <a:r>
                  <a:rPr lang="en-US" sz="1200" dirty="0">
                    <a:effectLst/>
                    <a:latin typeface="Calibri" panose="020F0502020204030204" pitchFamily="34" charset="0"/>
                    <a:ea typeface="Times New Roman" panose="02020603050405020304" pitchFamily="18" charset="0"/>
                    <a:cs typeface="Arial" panose="020B0604020202020204" pitchFamily="34" charset="0"/>
                  </a:rPr>
                  <a:t> [At) is the bisector of angle </a:t>
                </a:r>
                <a:r>
                  <a:rPr lang="en-US" sz="1200" i="0">
                    <a:effectLst/>
                    <a:latin typeface="Cambria Math" panose="02040503050406030204" pitchFamily="18" charset="0"/>
                    <a:cs typeface="Calibri" panose="020F0502020204030204" pitchFamily="34" charset="0"/>
                  </a:rPr>
                  <a:t>(</a:t>
                </a:r>
                <a:r>
                  <a:rPr lang="en-US" sz="1200" i="0">
                    <a:effectLst/>
                    <a:latin typeface="Cambria Math" panose="02040503050406030204" pitchFamily="18" charset="0"/>
                    <a:ea typeface="Calibri" panose="020F0502020204030204" pitchFamily="34" charset="0"/>
                    <a:cs typeface="Calibri" panose="020F0502020204030204" pitchFamily="34" charset="0"/>
                  </a:rPr>
                  <a:t>𝑥𝐴𝑛) ̂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indent="-640080"/>
                <a:endParaRPr lang="en-US" sz="1200" kern="1200" dirty="0">
                  <a:solidFill>
                    <a:schemeClr val="tx1"/>
                  </a:solidFill>
                  <a:effectLst/>
                  <a:latin typeface="+mn-lt"/>
                  <a:ea typeface="+mn-ea"/>
                  <a:cs typeface="+mn-cs"/>
                </a:endParaRPr>
              </a:p>
              <a:p>
                <a:endParaRPr lang="en-US" sz="1200" b="0" dirty="0"/>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46</a:t>
            </a:fld>
            <a:endParaRPr lang="en-US">
              <a:latin typeface="Comic Sans MS" panose="030F0702030302020204" pitchFamily="66" charset="0"/>
            </a:endParaRPr>
          </a:p>
        </p:txBody>
      </p:sp>
    </p:spTree>
    <p:extLst>
      <p:ext uri="{BB962C8B-B14F-4D97-AF65-F5344CB8AC3E}">
        <p14:creationId xmlns:p14="http://schemas.microsoft.com/office/powerpoint/2010/main" val="3447237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0" marR="0" indent="0">
                  <a:lnSpc>
                    <a:spcPct val="107000"/>
                  </a:lnSpc>
                  <a:spcBef>
                    <a:spcPts val="0"/>
                  </a:spcBef>
                  <a:spcAft>
                    <a:spcPts val="800"/>
                  </a:spcAft>
                  <a:tabLst>
                    <a:tab pos="2400300" algn="l"/>
                  </a:tabLs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Given  </a:t>
                </a:r>
                <a14:m>
                  <m:oMath xmlns:m="http://schemas.openxmlformats.org/officeDocument/2006/math">
                    <m:acc>
                      <m:accPr>
                        <m:chr m:val="̂"/>
                        <m:ctrlP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accPr>
                      <m:e>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𝑥𝑂𝑢</m:t>
                        </m:r>
                      </m:e>
                    </m:acc>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accPr>
                      <m:e>
                        <m:r>
                          <a:rPr lang="en-US" sz="1200" i="1">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𝑦𝑂𝑢</m:t>
                        </m:r>
                      </m:e>
                    </m:acc>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What does [</a:t>
                </a:r>
                <a:r>
                  <a:rPr lang="en-US" sz="1200" dirty="0" err="1">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Ou</a:t>
                </a: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represent for angle </a:t>
                </a:r>
                <a14:m>
                  <m:oMath xmlns:m="http://schemas.openxmlformats.org/officeDocument/2006/math">
                    <m:acc>
                      <m:accPr>
                        <m:chr m:val="̂"/>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𝒙𝑶𝒚</m:t>
                        </m:r>
                      </m:e>
                    </m:acc>
                  </m:oMath>
                </a14:m>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200" dirty="0" err="1">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Ou</a:t>
                </a: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is the bisector of </a:t>
                </a:r>
                <a14:m>
                  <m:oMath xmlns:m="http://schemas.openxmlformats.org/officeDocument/2006/math">
                    <m:acc>
                      <m:accPr>
                        <m:chr m:val="̂"/>
                        <m:ctrlP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𝒙𝑶𝒚</m:t>
                        </m:r>
                      </m:e>
                    </m:acc>
                  </m:oMath>
                </a14:m>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nSpc>
                    <a:spcPct val="107000"/>
                  </a:lnSpc>
                  <a:spcBef>
                    <a:spcPts val="0"/>
                  </a:spcBef>
                  <a:spcAft>
                    <a:spcPts val="800"/>
                  </a:spcAft>
                  <a:tabLst>
                    <a:tab pos="2400300" algn="l"/>
                  </a:tabLs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For if a semi straight line divides an angle into 2 equal adjacent angles, then it is its bisector.</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71500" marR="0">
                  <a:lnSpc>
                    <a:spcPct val="107000"/>
                  </a:lnSpc>
                  <a:spcBef>
                    <a:spcPts val="0"/>
                  </a:spcBef>
                  <a:spcAft>
                    <a:spcPts val="800"/>
                  </a:spcAft>
                  <a:tabLst>
                    <a:tab pos="2400300" algn="l"/>
                  </a:tabLs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Given  </a:t>
                </a:r>
                <a:r>
                  <a:rPr lang="en-US" sz="1200" i="0">
                    <a:solidFill>
                      <a:srgbClr val="000000"/>
                    </a:solidFill>
                    <a:effectLst/>
                    <a:highlight>
                      <a:srgbClr val="00FFFF"/>
                    </a:highlight>
                    <a:latin typeface="Cambria Math" panose="02040503050406030204" pitchFamily="18" charset="0"/>
                    <a:cs typeface="Times New Roman" panose="02020603050405020304" pitchFamily="18" charset="0"/>
                  </a:rPr>
                  <a:t>(</a:t>
                </a:r>
                <a:r>
                  <a:rPr lang="en-US" sz="1200" i="0">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a:t>𝑥𝑂𝑢) ̂=</a:t>
                </a:r>
                <a:r>
                  <a:rPr lang="en-US" sz="1200" i="0">
                    <a:solidFill>
                      <a:srgbClr val="000000"/>
                    </a:solidFill>
                    <a:effectLst/>
                    <a:highlight>
                      <a:srgbClr val="00FFFF"/>
                    </a:highlight>
                    <a:latin typeface="Cambria Math" panose="02040503050406030204" pitchFamily="18" charset="0"/>
                    <a:cs typeface="Times New Roman" panose="02020603050405020304" pitchFamily="18" charset="0"/>
                  </a:rPr>
                  <a:t>(</a:t>
                </a:r>
                <a:r>
                  <a:rPr lang="en-US" sz="1200" i="0">
                    <a:solidFill>
                      <a:srgbClr val="000000"/>
                    </a:solidFill>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a:t>𝑦𝑂𝑢)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What does [</a:t>
                </a:r>
                <a:r>
                  <a:rPr lang="en-US" sz="1200" dirty="0" err="1">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Ou</a:t>
                </a: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represent for angle </a:t>
                </a:r>
                <a:r>
                  <a:rPr lang="en-US" sz="1200" b="1" i="0">
                    <a:effectLst/>
                    <a:highlight>
                      <a:srgbClr val="00FFFF"/>
                    </a:highlight>
                    <a:latin typeface="Cambria Math" panose="02040503050406030204" pitchFamily="18" charset="0"/>
                    <a:cs typeface="Calibri" panose="020F0502020204030204" pitchFamily="34" charset="0"/>
                  </a:rPr>
                  <a:t>(</a:t>
                </a:r>
                <a:r>
                  <a:rPr lang="en-US" sz="12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𝒙𝑶𝒚) ̂</a:t>
                </a: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nSpc>
                    <a:spcPct val="107000"/>
                  </a:lnSpc>
                  <a:spcBef>
                    <a:spcPts val="0"/>
                  </a:spcBef>
                  <a:spcAft>
                    <a:spcPts val="800"/>
                  </a:spcAf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t>
                </a:r>
                <a:r>
                  <a:rPr lang="en-US" sz="1200" dirty="0" err="1">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Ou</a:t>
                </a: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is the bisector of </a:t>
                </a:r>
                <a:r>
                  <a:rPr lang="en-US" sz="1200" b="1" i="0">
                    <a:effectLst/>
                    <a:highlight>
                      <a:srgbClr val="00FFFF"/>
                    </a:highlight>
                    <a:latin typeface="Cambria Math" panose="02040503050406030204" pitchFamily="18" charset="0"/>
                    <a:cs typeface="Calibri" panose="020F0502020204030204" pitchFamily="34" charset="0"/>
                  </a:rPr>
                  <a:t>(</a:t>
                </a:r>
                <a:r>
                  <a:rPr lang="en-US" sz="12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𝒙𝑶𝒚)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571500" marR="0">
                  <a:lnSpc>
                    <a:spcPct val="107000"/>
                  </a:lnSpc>
                  <a:spcBef>
                    <a:spcPts val="0"/>
                  </a:spcBef>
                  <a:spcAft>
                    <a:spcPts val="800"/>
                  </a:spcAft>
                  <a:tabLst>
                    <a:tab pos="2400300" algn="l"/>
                  </a:tabLst>
                </a:pPr>
                <a:r>
                  <a:rPr lang="en-US" sz="12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For if a semi straight line divides an angle into 2 equal adjacent angles then it is its bisector.</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a:latin typeface="Comic Sans MS" panose="030F0702030302020204" pitchFamily="66" charset="0"/>
            </a:endParaRPr>
          </a:p>
        </p:txBody>
      </p:sp>
    </p:spTree>
    <p:extLst>
      <p:ext uri="{BB962C8B-B14F-4D97-AF65-F5344CB8AC3E}">
        <p14:creationId xmlns:p14="http://schemas.microsoft.com/office/powerpoint/2010/main" val="294539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lvl="0" indent="-914400" algn="l" defTabSz="914400" rtl="0" eaLnBrk="1" fontAlgn="auto" latinLnBrk="0" hangingPunct="1">
                  <a:lnSpc>
                    <a:spcPct val="107000"/>
                  </a:lnSpc>
                  <a:spcBef>
                    <a:spcPts val="0"/>
                  </a:spcBef>
                  <a:spcAft>
                    <a:spcPts val="800"/>
                  </a:spcAft>
                  <a:buClrTx/>
                  <a:buSzTx/>
                  <a:buFontTx/>
                  <a:buNone/>
                  <a:tabLst/>
                  <a:defRPr/>
                </a:pPr>
                <a:r>
                  <a:rPr lang="en-US" sz="1800" kern="1200" dirty="0">
                    <a:solidFill>
                      <a:schemeClr val="tx1"/>
                    </a:solidFill>
                    <a:effectLst/>
                    <a:highlight>
                      <a:srgbClr val="00FFFF"/>
                    </a:highlight>
                    <a:latin typeface="+mn-lt"/>
                    <a:ea typeface="+mn-ea"/>
                    <a:cs typeface="+mn-cs"/>
                  </a:rPr>
                  <a:t>Let’s do some applications.</a:t>
                </a:r>
              </a:p>
              <a:p>
                <a:pPr indent="-914400"/>
                <a:r>
                  <a:rPr lang="en-US" sz="1800" b="0" i="0" u="none" strike="noStrike" kern="1200" cap="none" dirty="0">
                    <a:solidFill>
                      <a:schemeClr val="tx1"/>
                    </a:solidFill>
                    <a:effectLst/>
                    <a:highlight>
                      <a:srgbClr val="00FFFF"/>
                    </a:highlight>
                    <a:latin typeface="Calibri"/>
                    <a:ea typeface="Calibri"/>
                    <a:cs typeface="Calibri"/>
                    <a:sym typeface="Calibri"/>
                  </a:rPr>
                  <a:t>Given [Rp) is the bisector of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t>𝒎𝑹𝒏</m:t>
                        </m:r>
                      </m:e>
                    </m:acc>
                  </m:oMath>
                </a14:m>
                <a:r>
                  <a:rPr lang="en-US" sz="1800" b="1" i="0" u="none" strike="noStrike" kern="1200" cap="none" dirty="0">
                    <a:solidFill>
                      <a:schemeClr val="tx1"/>
                    </a:solidFill>
                    <a:effectLst/>
                    <a:highlight>
                      <a:srgbClr val="00FFFF"/>
                    </a:highlight>
                    <a:latin typeface="Calibri"/>
                    <a:ea typeface="Calibri"/>
                    <a:cs typeface="Calibri"/>
                    <a:sym typeface="Calibri"/>
                  </a:rPr>
                  <a:t> and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t>𝒎𝑹𝒑</m:t>
                        </m:r>
                      </m:e>
                    </m:acc>
                    <m: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t>=</m:t>
                    </m:r>
                    <m: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t>𝟕𝟎</m:t>
                    </m:r>
                    <m: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t>°</m:t>
                    </m:r>
                  </m:oMath>
                </a14:m>
                <a:endParaRPr lang="en-US" sz="1800" b="0" i="0" u="none" strike="noStrike" kern="1200" cap="none" dirty="0">
                  <a:solidFill>
                    <a:schemeClr val="tx1"/>
                  </a:solidFill>
                  <a:effectLst/>
                  <a:highlight>
                    <a:srgbClr val="00FFFF"/>
                  </a:highlight>
                  <a:latin typeface="Calibri"/>
                  <a:ea typeface="Calibri"/>
                  <a:cs typeface="Calibri"/>
                  <a:sym typeface="Calibri"/>
                </a:endParaRPr>
              </a:p>
              <a:p>
                <a:pPr indent="-914400"/>
                <a:r>
                  <a:rPr lang="en-US" sz="1800" b="0" i="0" u="none" strike="noStrike" kern="1200" cap="none" dirty="0">
                    <a:solidFill>
                      <a:schemeClr val="tx1"/>
                    </a:solidFill>
                    <a:effectLst/>
                    <a:highlight>
                      <a:srgbClr val="00FFFF"/>
                    </a:highlight>
                    <a:latin typeface="Calibri"/>
                    <a:ea typeface="Calibri"/>
                    <a:cs typeface="Calibri"/>
                    <a:sym typeface="Calibri"/>
                  </a:rPr>
                  <a:t>Find the measure of each of the angles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t>𝒑𝑹𝒏</m:t>
                        </m:r>
                      </m:e>
                    </m:acc>
                  </m:oMath>
                </a14:m>
                <a:r>
                  <a:rPr lang="en-US" sz="1800" b="1" i="0" u="none" strike="noStrike" kern="1200" cap="none" dirty="0">
                    <a:solidFill>
                      <a:schemeClr val="tx1"/>
                    </a:solidFill>
                    <a:effectLst/>
                    <a:highlight>
                      <a:srgbClr val="00FFFF"/>
                    </a:highlight>
                    <a:latin typeface="Calibri"/>
                    <a:ea typeface="Calibri"/>
                    <a:cs typeface="Calibri"/>
                    <a:sym typeface="Calibri"/>
                  </a:rPr>
                  <a:t> </a:t>
                </a:r>
                <a:r>
                  <a:rPr lang="en-US" sz="1800" b="0" i="0" u="none" strike="noStrike" kern="1200" cap="none" dirty="0">
                    <a:solidFill>
                      <a:schemeClr val="tx1"/>
                    </a:solidFill>
                    <a:effectLst/>
                    <a:highlight>
                      <a:srgbClr val="00FFFF"/>
                    </a:highlight>
                    <a:latin typeface="Calibri"/>
                    <a:ea typeface="Calibri"/>
                    <a:cs typeface="Calibri"/>
                    <a:sym typeface="Calibri"/>
                  </a:rPr>
                  <a:t>and </a:t>
                </a:r>
                <a14:m>
                  <m:oMath xmlns:m="http://schemas.openxmlformats.org/officeDocument/2006/math">
                    <m:acc>
                      <m:accPr>
                        <m:chr m:val="̂"/>
                        <m:ctrlP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ctrlPr>
                      </m:accPr>
                      <m:e>
                        <m:r>
                          <a:rPr lang="en-US" sz="1800" b="1" i="1" u="none" strike="noStrike" kern="1200" cap="none">
                            <a:solidFill>
                              <a:schemeClr val="tx1"/>
                            </a:solidFill>
                            <a:effectLst/>
                            <a:highlight>
                              <a:srgbClr val="00FFFF"/>
                            </a:highlight>
                            <a:latin typeface="Cambria Math" panose="02040503050406030204" pitchFamily="18" charset="0"/>
                            <a:ea typeface="Calibri"/>
                            <a:cs typeface="Calibri"/>
                            <a:sym typeface="Calibri"/>
                          </a:rPr>
                          <m:t>𝒎𝑹𝒏</m:t>
                        </m:r>
                      </m:e>
                    </m:acc>
                  </m:oMath>
                </a14:m>
                <a:r>
                  <a:rPr lang="en-US" sz="1800" b="0" i="0" u="none" strike="noStrike" kern="1200" cap="none" dirty="0">
                    <a:solidFill>
                      <a:schemeClr val="tx1"/>
                    </a:solidFill>
                    <a:effectLst/>
                    <a:highlight>
                      <a:srgbClr val="00FFFF"/>
                    </a:highlight>
                    <a:latin typeface="Calibri"/>
                    <a:ea typeface="Calibri"/>
                    <a:cs typeface="Calibri"/>
                    <a:sym typeface="Calibri"/>
                  </a:rPr>
                  <a:t> .</a:t>
                </a:r>
              </a:p>
              <a:p>
                <a:endParaRPr lang="en-US" sz="1200" dirty="0">
                  <a:latin typeface="+mn-lt"/>
                  <a:cs typeface="Calibri" panose="020F0502020204030204" pitchFamily="34" charset="0"/>
                </a:endParaRPr>
              </a:p>
              <a:p>
                <a:r>
                  <a:rPr lang="en-US" sz="1200" b="1" u="sng" dirty="0">
                    <a:effectLst/>
                    <a:highlight>
                      <a:srgbClr val="00FF00"/>
                    </a:highlight>
                    <a:latin typeface="Calibri" panose="020F0502020204030204" pitchFamily="34" charset="0"/>
                    <a:ea typeface="Calibri" panose="020F0502020204030204" pitchFamily="34" charset="0"/>
                  </a:rPr>
                  <a:t>For the teacher: </a:t>
                </a:r>
              </a:p>
              <a:p>
                <a:r>
                  <a:rPr lang="en-US" sz="1800" dirty="0">
                    <a:effectLst/>
                    <a:latin typeface="Segoe UI" panose="020B0502040204020203" pitchFamily="34" charset="0"/>
                  </a:rPr>
                  <a:t>Give examples without figures and ask students to draw a sketch to find the measure of angles (the whole angle or a part of it after being divided by a bisector) to be sure that they understand the concept and not find answers by measuring only.</a:t>
                </a:r>
                <a:endParaRPr lang="en-US" sz="1800" dirty="0">
                  <a:effectLst/>
                  <a:latin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dirty="0">
                  <a:solidFill>
                    <a:schemeClr val="bg1"/>
                  </a:solidFill>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Segoe UI" panose="020B0502040204020203" pitchFamily="34" charset="0"/>
                  </a:rPr>
                  <a:t>Ask students to show their work</a:t>
                </a:r>
                <a:endParaRPr lang="en-US" sz="1800" dirty="0">
                  <a:effectLst/>
                  <a:latin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r>
                  <a:rPr lang="en-US" sz="1200" dirty="0">
                    <a:latin typeface="+mn-lt"/>
                    <a:ea typeface="Times New Roman" panose="02020603050405020304" pitchFamily="18" charset="0"/>
                    <a:cs typeface="Calibri" panose="020F0502020204030204" pitchFamily="34" charset="0"/>
                  </a:rPr>
                  <a:t>Is the semi straight line [Op) </a:t>
                </a:r>
              </a:p>
              <a:p>
                <a:r>
                  <a:rPr lang="en-US" sz="1200" dirty="0">
                    <a:latin typeface="+mn-lt"/>
                    <a:ea typeface="Times New Roman" panose="02020603050405020304" pitchFamily="18" charset="0"/>
                    <a:cs typeface="Calibri" panose="020F0502020204030204" pitchFamily="34" charset="0"/>
                  </a:rPr>
                  <a:t>a bisector of angle </a:t>
                </a:r>
                <a:r>
                  <a:rPr lang="en-US" sz="1200" b="1" i="0">
                    <a:effectLst/>
                    <a:latin typeface="Cambria Math" panose="02040503050406030204" pitchFamily="18" charset="0"/>
                    <a:cs typeface="Calibri" panose="020F0502020204030204" pitchFamily="34" charset="0"/>
                  </a:rPr>
                  <a:t>(𝒎𝑶𝒖) ̂</a:t>
                </a:r>
                <a:r>
                  <a:rPr lang="en-US" sz="1200" dirty="0">
                    <a:latin typeface="+mn-lt"/>
                    <a:ea typeface="Times New Roman" panose="02020603050405020304" pitchFamily="18" charset="0"/>
                    <a:cs typeface="Calibri" panose="020F0502020204030204" pitchFamily="34" charset="0"/>
                  </a:rPr>
                  <a:t>? </a:t>
                </a:r>
              </a:p>
              <a:p>
                <a:r>
                  <a:rPr lang="en-US" sz="1200" dirty="0">
                    <a:latin typeface="+mn-lt"/>
                    <a:ea typeface="Times New Roman" panose="02020603050405020304" pitchFamily="18" charset="0"/>
                    <a:cs typeface="Calibri" panose="020F0502020204030204" pitchFamily="34" charset="0"/>
                  </a:rPr>
                  <a:t>Click on the correct box.</a:t>
                </a:r>
              </a:p>
              <a:p>
                <a:endParaRPr lang="en-US" sz="1200" dirty="0">
                  <a:latin typeface="+mn-lt"/>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rPr>
                  <a:t>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rPr>
                  <a:t>Ask students to justify their answers</a:t>
                </a:r>
                <a:endParaRPr lang="en-US" sz="1800" dirty="0">
                  <a:effectLst/>
                  <a:latin typeface="Calibri" panose="020F0502020204030204" pitchFamily="34" charset="0"/>
                  <a:ea typeface="Calibri" panose="020F050202020403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indent="0"/>
                <a:r>
                  <a:rPr lang="en-US" sz="1800" kern="1200" dirty="0">
                    <a:solidFill>
                      <a:schemeClr val="tx1"/>
                    </a:solidFill>
                    <a:effectLst/>
                    <a:highlight>
                      <a:srgbClr val="00FFFF"/>
                    </a:highlight>
                    <a:latin typeface="+mn-lt"/>
                    <a:ea typeface="+mn-ea"/>
                    <a:cs typeface="+mn-cs"/>
                  </a:rPr>
                  <a:t>[Rp) is the bisector of </a:t>
                </a:r>
                <a14:m>
                  <m:oMath xmlns:m="http://schemas.openxmlformats.org/officeDocument/2006/math">
                    <m:acc>
                      <m:accPr>
                        <m:chr m:val="̂"/>
                        <m:ctrlPr>
                          <a:rPr lang="en-US" sz="1800" b="1" i="1" kern="1200">
                            <a:solidFill>
                              <a:schemeClr val="tx1"/>
                            </a:solidFill>
                            <a:effectLst/>
                            <a:highlight>
                              <a:srgbClr val="00FFFF"/>
                            </a:highlight>
                            <a:latin typeface="Cambria Math" panose="02040503050406030204" pitchFamily="18" charset="0"/>
                            <a:ea typeface="+mn-ea"/>
                            <a:cs typeface="+mn-cs"/>
                          </a:rPr>
                        </m:ctrlPr>
                      </m:accPr>
                      <m:e>
                        <m:r>
                          <a:rPr lang="en-US" sz="1800" b="1" i="1" kern="1200">
                            <a:solidFill>
                              <a:schemeClr val="tx1"/>
                            </a:solidFill>
                            <a:effectLst/>
                            <a:highlight>
                              <a:srgbClr val="00FFFF"/>
                            </a:highlight>
                            <a:latin typeface="Cambria Math" panose="02040503050406030204" pitchFamily="18" charset="0"/>
                            <a:ea typeface="+mn-ea"/>
                            <a:cs typeface="+mn-cs"/>
                          </a:rPr>
                          <m:t>𝒎𝑹𝒏</m:t>
                        </m:r>
                      </m:e>
                    </m:acc>
                  </m:oMath>
                </a14:m>
                <a:r>
                  <a:rPr lang="en-US" sz="1800" b="1" kern="1200" dirty="0">
                    <a:solidFill>
                      <a:schemeClr val="tx1"/>
                    </a:solidFill>
                    <a:effectLst/>
                    <a:highlight>
                      <a:srgbClr val="00FFFF"/>
                    </a:highlight>
                    <a:latin typeface="+mn-lt"/>
                    <a:ea typeface="+mn-ea"/>
                    <a:cs typeface="+mn-cs"/>
                  </a:rPr>
                  <a:t> then </a:t>
                </a:r>
                <a14:m>
                  <m:oMath xmlns:m="http://schemas.openxmlformats.org/officeDocument/2006/math">
                    <m:acc>
                      <m:accPr>
                        <m:chr m:val="̂"/>
                        <m:ctrlPr>
                          <a:rPr lang="en-US" sz="1800" b="1" i="1" kern="1200">
                            <a:solidFill>
                              <a:schemeClr val="tx1"/>
                            </a:solidFill>
                            <a:effectLst/>
                            <a:highlight>
                              <a:srgbClr val="00FFFF"/>
                            </a:highlight>
                            <a:latin typeface="Cambria Math" panose="02040503050406030204" pitchFamily="18" charset="0"/>
                            <a:ea typeface="+mn-ea"/>
                            <a:cs typeface="+mn-cs"/>
                          </a:rPr>
                        </m:ctrlPr>
                      </m:accPr>
                      <m:e>
                        <m:r>
                          <a:rPr lang="en-US" sz="1800" b="1" i="1" kern="1200">
                            <a:solidFill>
                              <a:schemeClr val="tx1"/>
                            </a:solidFill>
                            <a:effectLst/>
                            <a:highlight>
                              <a:srgbClr val="00FFFF"/>
                            </a:highlight>
                            <a:latin typeface="Cambria Math" panose="02040503050406030204" pitchFamily="18" charset="0"/>
                            <a:ea typeface="+mn-ea"/>
                            <a:cs typeface="+mn-cs"/>
                          </a:rPr>
                          <m:t>𝒎𝑹𝒑</m:t>
                        </m:r>
                      </m:e>
                    </m:acc>
                    <m:r>
                      <a:rPr lang="en-US" sz="1800" b="1" i="1" kern="1200">
                        <a:solidFill>
                          <a:schemeClr val="tx1"/>
                        </a:solidFill>
                        <a:effectLst/>
                        <a:highlight>
                          <a:srgbClr val="00FFFF"/>
                        </a:highlight>
                        <a:latin typeface="Cambria Math" panose="02040503050406030204" pitchFamily="18" charset="0"/>
                        <a:ea typeface="+mn-ea"/>
                        <a:cs typeface="+mn-cs"/>
                      </a:rPr>
                      <m:t>=</m:t>
                    </m:r>
                    <m:acc>
                      <m:accPr>
                        <m:chr m:val="̂"/>
                        <m:ctrlP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𝒑𝑹𝒏</m:t>
                        </m:r>
                      </m:e>
                    </m:acc>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kern="1200">
                        <a:solidFill>
                          <a:schemeClr val="tx1"/>
                        </a:solidFill>
                        <a:effectLst/>
                        <a:highlight>
                          <a:srgbClr val="00FFFF"/>
                        </a:highlight>
                        <a:latin typeface="Cambria Math" panose="02040503050406030204" pitchFamily="18" charset="0"/>
                        <a:ea typeface="+mn-ea"/>
                        <a:cs typeface="+mn-cs"/>
                      </a:rPr>
                      <m:t>𝟕𝟎</m:t>
                    </m:r>
                    <m:r>
                      <a:rPr lang="en-US" sz="1800" b="1" i="1" kern="1200">
                        <a:solidFill>
                          <a:schemeClr val="tx1"/>
                        </a:solidFill>
                        <a:effectLst/>
                        <a:highlight>
                          <a:srgbClr val="00FFFF"/>
                        </a:highlight>
                        <a:latin typeface="Cambria Math" panose="02040503050406030204" pitchFamily="18" charset="0"/>
                        <a:ea typeface="+mn-ea"/>
                        <a:cs typeface="+mn-cs"/>
                      </a:rPr>
                      <m:t>°</m:t>
                    </m:r>
                  </m:oMath>
                </a14:m>
                <a:endParaRPr lang="en-US" sz="1800" kern="1200" dirty="0">
                  <a:solidFill>
                    <a:schemeClr val="tx1"/>
                  </a:solidFill>
                  <a:effectLst/>
                  <a:highlight>
                    <a:srgbClr val="00FFFF"/>
                  </a:highlight>
                  <a:latin typeface="+mn-lt"/>
                  <a:ea typeface="+mn-ea"/>
                  <a:cs typeface="+mn-cs"/>
                </a:endParaRPr>
              </a:p>
              <a:p>
                <a:pPr marL="365760" indent="0"/>
                <a:r>
                  <a:rPr lang="en-US" sz="1800" kern="1200" dirty="0">
                    <a:solidFill>
                      <a:schemeClr val="tx1"/>
                    </a:solidFill>
                    <a:effectLst/>
                    <a:highlight>
                      <a:srgbClr val="00FFFF"/>
                    </a:highlight>
                    <a:latin typeface="+mn-lt"/>
                    <a:ea typeface="+mn-ea"/>
                    <a:cs typeface="+mn-cs"/>
                  </a:rPr>
                  <a:t>For the bisector of an angle divides it into two equal angles</a:t>
                </a:r>
              </a:p>
              <a:p>
                <a:pPr indent="0"/>
                <a:endParaRPr lang="en-US" sz="1800" kern="1200" dirty="0">
                  <a:solidFill>
                    <a:schemeClr val="tx1"/>
                  </a:solidFill>
                  <a:effectLst/>
                  <a:highlight>
                    <a:srgbClr val="00FFFF"/>
                  </a:highlight>
                  <a:latin typeface="+mn-lt"/>
                  <a:ea typeface="+mn-ea"/>
                  <a:cs typeface="+mn-cs"/>
                </a:endParaRPr>
              </a:p>
              <a:p>
                <a:pPr indent="0"/>
                <a14:m>
                  <m:oMath xmlns:m="http://schemas.openxmlformats.org/officeDocument/2006/math">
                    <m:acc>
                      <m:accPr>
                        <m:chr m:val="̂"/>
                        <m:ctrlPr>
                          <a:rPr lang="en-US" sz="2800" b="1" i="1" smtClean="0">
                            <a:effectLst/>
                            <a:latin typeface="Cambria Math" panose="02040503050406030204" pitchFamily="18" charset="0"/>
                            <a:cs typeface="Calibri" panose="020F0502020204030204" pitchFamily="34" charset="0"/>
                          </a:rPr>
                        </m:ctrlPr>
                      </m:accPr>
                      <m:e>
                        <m:r>
                          <a:rPr lang="en-US" sz="2800" b="1" i="1">
                            <a:effectLst/>
                            <a:latin typeface="Cambria Math" panose="02040503050406030204" pitchFamily="18" charset="0"/>
                            <a:ea typeface="Calibri" panose="020F0502020204030204" pitchFamily="34" charset="0"/>
                            <a:cs typeface="Calibri" panose="020F0502020204030204" pitchFamily="34" charset="0"/>
                          </a:rPr>
                          <m:t>𝒎𝑹𝒏</m:t>
                        </m:r>
                      </m:e>
                    </m:acc>
                    <m:r>
                      <a:rPr lang="en-US" sz="2800" b="1" i="1" smtClean="0">
                        <a:effectLst/>
                        <a:latin typeface="Cambria Math" panose="02040503050406030204" pitchFamily="18" charset="0"/>
                        <a:ea typeface="Calibri" panose="020F0502020204030204" pitchFamily="34" charset="0"/>
                        <a:cs typeface="Calibri" panose="020F0502020204030204" pitchFamily="34" charset="0"/>
                      </a:rPr>
                      <m:t> </m:t>
                    </m:r>
                  </m:oMath>
                </a14:m>
                <a:r>
                  <a:rPr lang="en-US" sz="1800" kern="1200" dirty="0">
                    <a:solidFill>
                      <a:schemeClr val="tx1"/>
                    </a:solidFill>
                    <a:effectLst/>
                    <a:highlight>
                      <a:srgbClr val="00FFFF"/>
                    </a:highlight>
                    <a:latin typeface="+mn-lt"/>
                    <a:ea typeface="+mn-ea"/>
                    <a:cs typeface="+mn-cs"/>
                  </a:rPr>
                  <a:t> is the double of </a:t>
                </a:r>
                <a14:m>
                  <m:oMath xmlns:m="http://schemas.openxmlformats.org/officeDocument/2006/math">
                    <m:acc>
                      <m:accPr>
                        <m:chr m:val="̂"/>
                        <m:ctrlPr>
                          <a:rPr lang="en-US" sz="1800" b="1" i="1" kern="1200" smtClean="0">
                            <a:solidFill>
                              <a:schemeClr val="tx1"/>
                            </a:solidFill>
                            <a:effectLst/>
                            <a:highlight>
                              <a:srgbClr val="00FFFF"/>
                            </a:highlight>
                            <a:latin typeface="Cambria Math" panose="02040503050406030204" pitchFamily="18" charset="0"/>
                            <a:ea typeface="+mn-ea"/>
                            <a:cs typeface="+mn-cs"/>
                          </a:rPr>
                        </m:ctrlPr>
                      </m:accPr>
                      <m:e>
                        <m:r>
                          <a:rPr lang="en-US" sz="1800" b="1" i="1" kern="1200">
                            <a:solidFill>
                              <a:schemeClr val="tx1"/>
                            </a:solidFill>
                            <a:effectLst/>
                            <a:highlight>
                              <a:srgbClr val="00FFFF"/>
                            </a:highlight>
                            <a:latin typeface="Cambria Math" panose="02040503050406030204" pitchFamily="18" charset="0"/>
                            <a:ea typeface="+mn-ea"/>
                            <a:cs typeface="+mn-cs"/>
                          </a:rPr>
                          <m:t>𝒎𝑹𝒑</m:t>
                        </m:r>
                      </m:e>
                    </m:acc>
                  </m:oMath>
                </a14:m>
                <a:r>
                  <a:rPr lang="en-US" sz="1800" kern="1200" dirty="0">
                    <a:solidFill>
                      <a:schemeClr val="tx1"/>
                    </a:solidFill>
                    <a:effectLst/>
                    <a:highlight>
                      <a:srgbClr val="00FFFF"/>
                    </a:highlight>
                    <a:latin typeface="+mn-lt"/>
                    <a:ea typeface="+mn-ea"/>
                    <a:cs typeface="+mn-cs"/>
                  </a:rPr>
                  <a:t> or the sum of </a:t>
                </a:r>
                <a14:m>
                  <m:oMath xmlns:m="http://schemas.openxmlformats.org/officeDocument/2006/math">
                    <m:acc>
                      <m:accPr>
                        <m:chr m:val="̂"/>
                        <m:ctrlPr>
                          <a:rPr lang="en-US" sz="1800" b="1" i="1" kern="1200" smtClean="0">
                            <a:solidFill>
                              <a:schemeClr val="tx1"/>
                            </a:solidFill>
                            <a:effectLst/>
                            <a:highlight>
                              <a:srgbClr val="00FFFF"/>
                            </a:highlight>
                            <a:latin typeface="Cambria Math" panose="02040503050406030204" pitchFamily="18" charset="0"/>
                            <a:ea typeface="+mn-ea"/>
                            <a:cs typeface="+mn-cs"/>
                          </a:rPr>
                        </m:ctrlPr>
                      </m:accPr>
                      <m:e>
                        <m:r>
                          <a:rPr lang="en-US" sz="1800" b="1" i="1" kern="1200">
                            <a:solidFill>
                              <a:schemeClr val="tx1"/>
                            </a:solidFill>
                            <a:effectLst/>
                            <a:highlight>
                              <a:srgbClr val="00FFFF"/>
                            </a:highlight>
                            <a:latin typeface="Cambria Math" panose="02040503050406030204" pitchFamily="18" charset="0"/>
                            <a:ea typeface="+mn-ea"/>
                            <a:cs typeface="+mn-cs"/>
                          </a:rPr>
                          <m:t>𝒎𝑹𝒑</m:t>
                        </m:r>
                      </m:e>
                    </m:acc>
                    <m:r>
                      <a:rPr lang="en-US" sz="1800" b="1" i="1" kern="1200" smtClean="0">
                        <a:solidFill>
                          <a:schemeClr val="tx1"/>
                        </a:solidFill>
                        <a:effectLst/>
                        <a:highlight>
                          <a:srgbClr val="00FFFF"/>
                        </a:highlight>
                        <a:latin typeface="Cambria Math" panose="02040503050406030204" pitchFamily="18" charset="0"/>
                        <a:ea typeface="+mn-ea"/>
                        <a:cs typeface="+mn-cs"/>
                      </a:rPr>
                      <m:t> </m:t>
                    </m:r>
                    <m:r>
                      <a:rPr lang="en-US" sz="1800" b="1" i="1" kern="1200" smtClean="0">
                        <a:solidFill>
                          <a:schemeClr val="tx1"/>
                        </a:solidFill>
                        <a:effectLst/>
                        <a:highlight>
                          <a:srgbClr val="00FFFF"/>
                        </a:highlight>
                        <a:latin typeface="Cambria Math" panose="02040503050406030204" pitchFamily="18" charset="0"/>
                        <a:ea typeface="+mn-ea"/>
                        <a:cs typeface="+mn-cs"/>
                      </a:rPr>
                      <m:t>𝒂𝒏𝒅</m:t>
                    </m:r>
                    <m:r>
                      <a:rPr lang="en-US" sz="1800" b="1" i="1" kern="1200" smtClean="0">
                        <a:solidFill>
                          <a:schemeClr val="tx1"/>
                        </a:solidFill>
                        <a:effectLst/>
                        <a:highlight>
                          <a:srgbClr val="00FFFF"/>
                        </a:highlight>
                        <a:latin typeface="Cambria Math" panose="02040503050406030204" pitchFamily="18" charset="0"/>
                        <a:ea typeface="+mn-ea"/>
                        <a:cs typeface="+mn-cs"/>
                      </a:rPr>
                      <m:t> </m:t>
                    </m:r>
                    <m:acc>
                      <m:accPr>
                        <m:chr m:val="̂"/>
                        <m:ctrlP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𝒑𝑹𝒏</m:t>
                        </m:r>
                      </m:e>
                    </m:acc>
                  </m:oMath>
                </a14:m>
                <a:endParaRPr lang="en-US" sz="1800" kern="1200" dirty="0">
                  <a:solidFill>
                    <a:schemeClr val="tx1"/>
                  </a:solidFill>
                  <a:effectLst/>
                  <a:highlight>
                    <a:srgbClr val="00FFFF"/>
                  </a:highligh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2800" b="1" i="1" dirty="0" smtClean="0">
                        <a:effectLst/>
                        <a:latin typeface="Cambria Math" panose="02040503050406030204" pitchFamily="18" charset="0"/>
                        <a:cs typeface="Calibri" panose="020F0502020204030204" pitchFamily="34" charset="0"/>
                      </a:rPr>
                      <m:t>𝒎</m:t>
                    </m:r>
                    <m:acc>
                      <m:accPr>
                        <m:chr m:val="̂"/>
                        <m:ctrlPr>
                          <a:rPr lang="en-US" sz="2800" b="1" i="1" smtClean="0">
                            <a:effectLst/>
                            <a:latin typeface="Cambria Math" panose="02040503050406030204" pitchFamily="18" charset="0"/>
                            <a:cs typeface="Calibri" panose="020F0502020204030204" pitchFamily="34" charset="0"/>
                          </a:rPr>
                        </m:ctrlPr>
                      </m:accPr>
                      <m:e>
                        <m:r>
                          <a:rPr lang="en-US" sz="2800" b="1" i="1">
                            <a:effectLst/>
                            <a:latin typeface="Cambria Math" panose="02040503050406030204" pitchFamily="18" charset="0"/>
                            <a:ea typeface="Calibri" panose="020F0502020204030204" pitchFamily="34" charset="0"/>
                            <a:cs typeface="Calibri" panose="020F0502020204030204" pitchFamily="34" charset="0"/>
                          </a:rPr>
                          <m:t>𝑹</m:t>
                        </m:r>
                      </m:e>
                    </m:acc>
                    <m:r>
                      <a:rPr lang="en-US" sz="2800" b="1" i="1" smtClean="0">
                        <a:effectLst/>
                        <a:latin typeface="Cambria Math" panose="02040503050406030204" pitchFamily="18" charset="0"/>
                        <a:ea typeface="Calibri" panose="020F0502020204030204" pitchFamily="34" charset="0"/>
                        <a:cs typeface="Calibri" panose="020F0502020204030204" pitchFamily="34" charset="0"/>
                      </a:rPr>
                      <m:t>𝒏</m:t>
                    </m:r>
                    <m:r>
                      <a:rPr lang="en-US" sz="2800" b="1" i="1" smtClean="0">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b="0" i="1" dirty="0">
                    <a:solidFill>
                      <a:schemeClr val="tx1">
                        <a:lumMod val="65000"/>
                        <a:lumOff val="35000"/>
                      </a:schemeClr>
                    </a:solidFill>
                    <a:highlight>
                      <a:srgbClr val="00FFFF"/>
                    </a:highlight>
                    <a:latin typeface="Cambria Math" panose="02040503050406030204" pitchFamily="18" charset="0"/>
                    <a:ea typeface="Calibri" panose="020F0502020204030204" pitchFamily="34" charset="0"/>
                    <a:cs typeface="Calibri" panose="020F0502020204030204" pitchFamily="34" charset="0"/>
                  </a:rPr>
                  <a:t>= </a:t>
                </a:r>
                <a14:m>
                  <m:oMath xmlns:m="http://schemas.openxmlformats.org/officeDocument/2006/math">
                    <m:r>
                      <a:rPr lang="en-US" sz="2800" b="1" i="1" dirty="0" smtClean="0">
                        <a:effectLst/>
                        <a:highlight>
                          <a:srgbClr val="00FFFF"/>
                        </a:highlight>
                        <a:latin typeface="Cambria Math" panose="02040503050406030204" pitchFamily="18" charset="0"/>
                        <a:cs typeface="Calibri" panose="020F0502020204030204" pitchFamily="34" charset="0"/>
                      </a:rPr>
                      <m:t>𝒎</m:t>
                    </m:r>
                    <m:acc>
                      <m:accPr>
                        <m:chr m:val="̂"/>
                        <m:ctrlPr>
                          <a:rPr lang="en-US" sz="2800" b="1" i="1" smtClean="0">
                            <a:effectLst/>
                            <a:highlight>
                              <a:srgbClr val="00FFFF"/>
                            </a:highlight>
                            <a:latin typeface="Cambria Math" panose="02040503050406030204" pitchFamily="18" charset="0"/>
                            <a:cs typeface="Calibri" panose="020F0502020204030204" pitchFamily="34" charset="0"/>
                          </a:rPr>
                        </m:ctrlPr>
                      </m:accPr>
                      <m:e>
                        <m:r>
                          <a:rPr lang="en-US" sz="2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𝑹</m:t>
                        </m:r>
                      </m:e>
                    </m:acc>
                    <m:r>
                      <a:rPr lang="en-US" sz="2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𝒑</m:t>
                    </m:r>
                    <m:r>
                      <a:rPr lang="en-US" sz="2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𝟐</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𝟕𝟎</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𝟐</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𝟏𝟒𝟎</m:t>
                    </m:r>
                    <m:r>
                      <a:rPr lang="en-US" sz="2800" b="1" i="1"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 </m:t>
                    </m:r>
                  </m:oMath>
                </a14:m>
                <a:endParaRPr lang="en-US" sz="2800" b="0" i="1" dirty="0">
                  <a:solidFill>
                    <a:schemeClr val="tx1">
                      <a:lumMod val="65000"/>
                      <a:lumOff val="35000"/>
                    </a:schemeClr>
                  </a:solidFill>
                  <a:highlight>
                    <a:srgbClr val="00FFFF"/>
                  </a:highlight>
                  <a:latin typeface="Cambria Math" panose="02040503050406030204" pitchFamily="18"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i="0" u="none" strike="noStrike" cap="none" dirty="0">
                    <a:solidFill>
                      <a:schemeClr val="dk1"/>
                    </a:solidFill>
                    <a:effectLst/>
                    <a:latin typeface="Calibri"/>
                    <a:ea typeface="Times New Roman" panose="02020603050405020304" pitchFamily="18" charset="0"/>
                    <a:cs typeface="Arial" panose="020B0604020202020204" pitchFamily="34" charset="0"/>
                    <a:sym typeface="Calibri"/>
                  </a:rPr>
                  <a:t> </a:t>
                </a:r>
                <a:endParaRPr lang="en-US" sz="2800" b="0" i="0" u="none" strike="noStrike" cap="none" dirty="0">
                  <a:solidFill>
                    <a:schemeClr val="dk1"/>
                  </a:solidFill>
                  <a:effectLst/>
                  <a:latin typeface="Calibri"/>
                  <a:ea typeface="Calibri" panose="020F0502020204030204" pitchFamily="34" charset="0"/>
                  <a:cs typeface="Arial" panose="020B0604020202020204" pitchFamily="34" charset="0"/>
                  <a:sym typeface="Calibri"/>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r>
                  <a:rPr lang="en-US" sz="1800" kern="1200" dirty="0">
                    <a:solidFill>
                      <a:schemeClr val="tx1"/>
                    </a:solidFill>
                    <a:effectLst/>
                    <a:highlight>
                      <a:srgbClr val="00FFFF"/>
                    </a:highlight>
                    <a:latin typeface="+mn-lt"/>
                    <a:ea typeface="+mn-ea"/>
                    <a:cs typeface="+mn-cs"/>
                  </a:rPr>
                  <a:t>[Rp) is the bisector of </a:t>
                </a:r>
                <a:r>
                  <a:rPr lang="en-US" sz="1800" b="1" i="0" kern="1200">
                    <a:solidFill>
                      <a:schemeClr val="tx1"/>
                    </a:solidFill>
                    <a:effectLst/>
                    <a:highlight>
                      <a:srgbClr val="00FFFF"/>
                    </a:highlight>
                    <a:latin typeface="Cambria Math" panose="02040503050406030204" pitchFamily="18" charset="0"/>
                    <a:ea typeface="+mn-ea"/>
                    <a:cs typeface="+mn-cs"/>
                  </a:rPr>
                  <a:t>(𝒎𝑹𝒏) ̂</a:t>
                </a:r>
                <a:r>
                  <a:rPr lang="en-US" sz="1800" b="1" kern="1200" dirty="0">
                    <a:solidFill>
                      <a:schemeClr val="tx1"/>
                    </a:solidFill>
                    <a:effectLst/>
                    <a:highlight>
                      <a:srgbClr val="00FFFF"/>
                    </a:highlight>
                    <a:latin typeface="+mn-lt"/>
                    <a:ea typeface="+mn-ea"/>
                    <a:cs typeface="+mn-cs"/>
                  </a:rPr>
                  <a:t> then </a:t>
                </a:r>
                <a:r>
                  <a:rPr lang="en-US" sz="1800" b="1" i="0" kern="1200">
                    <a:solidFill>
                      <a:schemeClr val="tx1"/>
                    </a:solidFill>
                    <a:effectLst/>
                    <a:highlight>
                      <a:srgbClr val="00FFFF"/>
                    </a:highlight>
                    <a:latin typeface="Cambria Math" panose="02040503050406030204" pitchFamily="18" charset="0"/>
                    <a:ea typeface="+mn-ea"/>
                    <a:cs typeface="+mn-cs"/>
                  </a:rPr>
                  <a:t>(𝒎𝑹𝒑)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𝒑𝑹𝒏) ̂= </a:t>
                </a:r>
                <a:r>
                  <a:rPr lang="en-US" sz="1800" b="1" i="0" kern="1200">
                    <a:solidFill>
                      <a:schemeClr val="tx1"/>
                    </a:solidFill>
                    <a:effectLst/>
                    <a:highlight>
                      <a:srgbClr val="00FFFF"/>
                    </a:highlight>
                    <a:latin typeface="Cambria Math" panose="02040503050406030204" pitchFamily="18" charset="0"/>
                    <a:ea typeface="+mn-ea"/>
                    <a:cs typeface="+mn-cs"/>
                  </a:rPr>
                  <a:t>𝟕𝟎°</a:t>
                </a:r>
                <a:endParaRPr lang="en-US" sz="1800" kern="1200" dirty="0">
                  <a:solidFill>
                    <a:schemeClr val="tx1"/>
                  </a:solidFill>
                  <a:effectLst/>
                  <a:highlight>
                    <a:srgbClr val="00FFFF"/>
                  </a:highlight>
                  <a:latin typeface="+mn-lt"/>
                  <a:ea typeface="+mn-ea"/>
                  <a:cs typeface="+mn-cs"/>
                </a:endParaRPr>
              </a:p>
              <a:p>
                <a:r>
                  <a:rPr lang="en-US" sz="1800" kern="1200" dirty="0">
                    <a:solidFill>
                      <a:schemeClr val="tx1"/>
                    </a:solidFill>
                    <a:effectLst/>
                    <a:highlight>
                      <a:srgbClr val="00FFFF"/>
                    </a:highlight>
                    <a:latin typeface="+mn-lt"/>
                    <a:ea typeface="+mn-ea"/>
                    <a:cs typeface="+mn-cs"/>
                  </a:rPr>
                  <a:t>For the bisector of an angle divides it into two equal angles</a:t>
                </a:r>
              </a:p>
              <a:p>
                <a:endParaRPr lang="en-US" sz="1800" kern="1200" dirty="0">
                  <a:solidFill>
                    <a:schemeClr val="tx1"/>
                  </a:solidFill>
                  <a:effectLst/>
                  <a:highlight>
                    <a:srgbClr val="00FFFF"/>
                  </a:highlight>
                  <a:latin typeface="+mn-lt"/>
                  <a:ea typeface="+mn-ea"/>
                  <a:cs typeface="+mn-cs"/>
                </a:endParaRPr>
              </a:p>
              <a:p>
                <a:r>
                  <a:rPr lang="en-US" sz="2800" b="1" i="0">
                    <a:effectLst/>
                    <a:latin typeface="Cambria Math" panose="02040503050406030204" pitchFamily="18" charset="0"/>
                    <a:cs typeface="Calibri" panose="020F0502020204030204" pitchFamily="34" charset="0"/>
                  </a:rPr>
                  <a:t>(</a:t>
                </a:r>
                <a:r>
                  <a:rPr lang="en-US" sz="2800" b="1" i="0">
                    <a:effectLst/>
                    <a:latin typeface="Cambria Math" panose="02040503050406030204" pitchFamily="18" charset="0"/>
                    <a:ea typeface="Calibri" panose="020F0502020204030204" pitchFamily="34" charset="0"/>
                    <a:cs typeface="Calibri" panose="020F0502020204030204" pitchFamily="34" charset="0"/>
                  </a:rPr>
                  <a:t>𝒎𝑹𝒏) ̂  </a:t>
                </a:r>
                <a:r>
                  <a:rPr lang="en-US" sz="1800" kern="1200" dirty="0">
                    <a:solidFill>
                      <a:schemeClr val="tx1"/>
                    </a:solidFill>
                    <a:effectLst/>
                    <a:highlight>
                      <a:srgbClr val="00FFFF"/>
                    </a:highlight>
                    <a:latin typeface="+mn-lt"/>
                    <a:ea typeface="+mn-ea"/>
                    <a:cs typeface="+mn-cs"/>
                  </a:rPr>
                  <a:t> is the double of </a:t>
                </a:r>
                <a:r>
                  <a:rPr lang="en-US" sz="1800" b="1" i="0" kern="1200">
                    <a:solidFill>
                      <a:schemeClr val="tx1"/>
                    </a:solidFill>
                    <a:effectLst/>
                    <a:highlight>
                      <a:srgbClr val="00FFFF"/>
                    </a:highlight>
                    <a:latin typeface="Cambria Math" panose="02040503050406030204" pitchFamily="18" charset="0"/>
                    <a:ea typeface="+mn-ea"/>
                    <a:cs typeface="+mn-cs"/>
                  </a:rPr>
                  <a:t>(𝒎𝑹𝒑) ̂</a:t>
                </a:r>
                <a:r>
                  <a:rPr lang="en-US" sz="1800" kern="1200" dirty="0">
                    <a:solidFill>
                      <a:schemeClr val="tx1"/>
                    </a:solidFill>
                    <a:effectLst/>
                    <a:highlight>
                      <a:srgbClr val="00FFFF"/>
                    </a:highlight>
                    <a:latin typeface="+mn-lt"/>
                    <a:ea typeface="+mn-ea"/>
                    <a:cs typeface="+mn-cs"/>
                  </a:rPr>
                  <a:t> or the sum of </a:t>
                </a:r>
                <a:r>
                  <a:rPr lang="en-US" sz="1800" b="1" i="0" kern="1200">
                    <a:solidFill>
                      <a:schemeClr val="tx1"/>
                    </a:solidFill>
                    <a:effectLst/>
                    <a:highlight>
                      <a:srgbClr val="00FFFF"/>
                    </a:highlight>
                    <a:latin typeface="Cambria Math" panose="02040503050406030204" pitchFamily="18" charset="0"/>
                    <a:ea typeface="+mn-ea"/>
                    <a:cs typeface="+mn-cs"/>
                  </a:rPr>
                  <a:t>(𝒎𝑹𝒑) ̂  𝒂𝒏𝒅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𝒑𝑹𝒏) ̂</a:t>
                </a:r>
                <a:endParaRPr lang="en-US" sz="1800" kern="1200" dirty="0">
                  <a:solidFill>
                    <a:schemeClr val="tx1"/>
                  </a:solidFill>
                  <a:effectLst/>
                  <a:highlight>
                    <a:srgbClr val="00FFFF"/>
                  </a:highligh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i="0">
                    <a:effectLst/>
                    <a:latin typeface="Cambria Math" panose="02040503050406030204" pitchFamily="18" charset="0"/>
                    <a:cs typeface="Calibri" panose="020F0502020204030204" pitchFamily="34" charset="0"/>
                  </a:rPr>
                  <a:t>(</a:t>
                </a:r>
                <a:r>
                  <a:rPr lang="en-US" sz="2800" b="1" i="0">
                    <a:effectLst/>
                    <a:latin typeface="Cambria Math" panose="02040503050406030204" pitchFamily="18" charset="0"/>
                    <a:ea typeface="Calibri" panose="020F0502020204030204" pitchFamily="34" charset="0"/>
                    <a:cs typeface="Calibri" panose="020F0502020204030204" pitchFamily="34" charset="0"/>
                  </a:rPr>
                  <a:t>𝒎𝑹𝒏) ̂</a:t>
                </a:r>
                <a:r>
                  <a:rPr lang="en-US" sz="2800" b="1" i="0" u="none" strike="noStrike" cap="none" dirty="0">
                    <a:solidFill>
                      <a:schemeClr val="dk1"/>
                    </a:solidFill>
                    <a:effectLst/>
                    <a:latin typeface="Calibri"/>
                    <a:ea typeface="Times New Roman" panose="02020603050405020304" pitchFamily="18" charset="0"/>
                    <a:cs typeface="Arial" panose="020B0604020202020204" pitchFamily="34" charset="0"/>
                    <a:sym typeface="Calibri"/>
                  </a:rPr>
                  <a:t> = </a:t>
                </a:r>
                <a:r>
                  <a:rPr lang="en-US" sz="2800" b="1" i="0">
                    <a:effectLst/>
                    <a:latin typeface="Cambria Math" panose="02040503050406030204" pitchFamily="18" charset="0"/>
                    <a:cs typeface="Calibri" panose="020F0502020204030204" pitchFamily="34" charset="0"/>
                  </a:rPr>
                  <a:t>(</a:t>
                </a:r>
                <a:r>
                  <a:rPr lang="en-US" sz="2800" b="1" i="0">
                    <a:effectLst/>
                    <a:latin typeface="Cambria Math" panose="02040503050406030204" pitchFamily="18" charset="0"/>
                    <a:ea typeface="Calibri" panose="020F0502020204030204" pitchFamily="34" charset="0"/>
                    <a:cs typeface="Calibri" panose="020F0502020204030204" pitchFamily="34" charset="0"/>
                  </a:rPr>
                  <a:t>𝒎𝑹𝒑 </a:t>
                </a:r>
                <a:r>
                  <a:rPr lang="en-US" sz="2800" b="1" i="0">
                    <a:effectLst/>
                    <a:latin typeface="Cambria Math" panose="02040503050406030204" pitchFamily="18" charset="0"/>
                    <a:ea typeface="Cambria Math" panose="02040503050406030204" pitchFamily="18" charset="0"/>
                    <a:cs typeface="Calibri" panose="020F0502020204030204" pitchFamily="34" charset="0"/>
                  </a:rPr>
                  <a:t>×𝟐=𝟕𝟎°×𝟐=𝟏𝟒𝟎°) ̂</a:t>
                </a:r>
                <a:r>
                  <a:rPr lang="en-US" sz="2800" b="1" i="0" u="none" strike="noStrike" cap="none" dirty="0">
                    <a:solidFill>
                      <a:schemeClr val="dk1"/>
                    </a:solidFill>
                    <a:effectLst/>
                    <a:latin typeface="Calibri"/>
                    <a:ea typeface="Times New Roman" panose="02020603050405020304" pitchFamily="18" charset="0"/>
                    <a:cs typeface="Arial" panose="020B0604020202020204" pitchFamily="34" charset="0"/>
                    <a:sym typeface="Calibri"/>
                  </a:rPr>
                  <a:t> </a:t>
                </a:r>
                <a:endParaRPr lang="en-US" sz="2800" b="0" i="0" u="none" strike="noStrike" cap="none" dirty="0">
                  <a:solidFill>
                    <a:schemeClr val="dk1"/>
                  </a:solidFill>
                  <a:effectLst/>
                  <a:latin typeface="Calibri"/>
                  <a:ea typeface="Calibri" panose="020F0502020204030204" pitchFamily="34" charset="0"/>
                  <a:cs typeface="Arial" panose="020B0604020202020204" pitchFamily="34" charset="0"/>
                  <a:sym typeface="Calibri"/>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1478155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Teacher says:</a:t>
                </a:r>
              </a:p>
              <a:p>
                <a:pPr marL="514350" marR="0" lvl="0" indent="0" algn="l" defTabSz="914400" rtl="0" eaLnBrk="1" fontAlgn="auto" latinLnBrk="0" hangingPunct="1">
                  <a:lnSpc>
                    <a:spcPct val="107000"/>
                  </a:lnSpc>
                  <a:spcBef>
                    <a:spcPts val="0"/>
                  </a:spcBef>
                  <a:spcAft>
                    <a:spcPts val="800"/>
                  </a:spcAft>
                  <a:buClrTx/>
                  <a:buSzTx/>
                  <a:buFontTx/>
                  <a:buNone/>
                  <a:tabLst/>
                  <a:defRPr/>
                </a:pPr>
                <a:r>
                  <a:rPr lang="en-US" sz="1800" kern="1200" dirty="0">
                    <a:solidFill>
                      <a:schemeClr val="tx1"/>
                    </a:solidFill>
                    <a:effectLst/>
                    <a:highlight>
                      <a:srgbClr val="00FFFF"/>
                    </a:highlight>
                    <a:latin typeface="+mn-lt"/>
                    <a:ea typeface="+mn-ea"/>
                    <a:cs typeface="+mn-cs"/>
                  </a:rPr>
                  <a:t>Let’s do another application.</a:t>
                </a:r>
              </a:p>
              <a:p>
                <a:pPr marL="514350" marR="0">
                  <a:lnSpc>
                    <a:spcPct val="107000"/>
                  </a:lnSpc>
                  <a:spcBef>
                    <a:spcPts val="0"/>
                  </a:spcBef>
                  <a:spcAft>
                    <a:spcPts val="800"/>
                  </a:spcAft>
                </a:pPr>
                <a:r>
                  <a:rPr lang="en-US" sz="1800" dirty="0">
                    <a:solidFill>
                      <a:srgbClr val="000000"/>
                    </a:solidFill>
                    <a:effectLst/>
                    <a:highlight>
                      <a:srgbClr val="00FFFF"/>
                    </a:highlight>
                    <a:latin typeface="Times New Roman" panose="02020603050405020304" pitchFamily="18" charset="0"/>
                    <a:ea typeface="Calibri" panose="020F0502020204030204" pitchFamily="34" charset="0"/>
                  </a:rPr>
                  <a:t>Use the figure and answer the questions</a:t>
                </a:r>
                <a:endPar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514350" marR="0">
                  <a:lnSpc>
                    <a:spcPct val="107000"/>
                  </a:lnSpc>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57150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Given : </a:t>
                </a:r>
                <a14:m>
                  <m:oMath xmlns:m="http://schemas.openxmlformats.org/officeDocument/2006/math">
                    <m:acc>
                      <m:accPr>
                        <m:chr m:val="̂"/>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𝑪𝑨𝑹</m:t>
                        </m:r>
                      </m:e>
                    </m:acc>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𝟏𝟑𝟎</m:t>
                    </m:r>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oMath>
                </a14:m>
                <a:r>
                  <a:rPr lang="en-US" sz="18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and </a:t>
                </a:r>
                <a14:m>
                  <m:oMath xmlns:m="http://schemas.openxmlformats.org/officeDocument/2006/math">
                    <m:acc>
                      <m:accPr>
                        <m:chr m:val="̂"/>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𝑪𝑨𝑵</m:t>
                        </m:r>
                      </m:e>
                    </m:acc>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𝟔𝟓</m:t>
                    </m:r>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oMath>
                </a14:m>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285750" indent="-285750">
                  <a:buFontTx/>
                  <a:buChar char="-"/>
                </a:pPr>
                <a:r>
                  <a:rPr lang="en-US" sz="1800" dirty="0">
                    <a:effectLst/>
                    <a:highlight>
                      <a:srgbClr val="00FFFF"/>
                    </a:highlight>
                    <a:latin typeface="Times New Roman" panose="02020603050405020304" pitchFamily="18" charset="0"/>
                    <a:ea typeface="Times New Roman" panose="02020603050405020304" pitchFamily="18" charset="0"/>
                  </a:rPr>
                  <a:t>Find the measure of angle  </a:t>
                </a:r>
                <a14:m>
                  <m:oMath xmlns:m="http://schemas.openxmlformats.org/officeDocument/2006/math">
                    <m:acc>
                      <m:accPr>
                        <m:chr m:val="̂"/>
                        <m:ctrlPr>
                          <a:rPr lang="en-US" sz="1800" b="1" i="1">
                            <a:effectLst/>
                            <a:highlight>
                              <a:srgbClr val="00FFFF"/>
                            </a:highlight>
                            <a:latin typeface="Cambria Math" panose="02040503050406030204" pitchFamily="18" charset="0"/>
                            <a:cs typeface="Calibri" panose="020F0502020204030204" pitchFamily="34" charset="0"/>
                          </a:rPr>
                        </m:ctrlPr>
                      </m:accPr>
                      <m:e>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𝑹𝑨𝑵</m:t>
                        </m:r>
                      </m:e>
                    </m:acc>
                  </m:oMath>
                </a14:m>
                <a:endParaRPr lang="en-US" sz="1800" dirty="0">
                  <a:highlight>
                    <a:srgbClr val="00FFFF"/>
                  </a:highlight>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8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What does [AN) represent for angle </a:t>
                </a:r>
                <a14:m>
                  <m:oMath xmlns:m="http://schemas.openxmlformats.org/officeDocument/2006/math">
                    <m:acc>
                      <m:accPr>
                        <m:chr m:val="̂"/>
                        <m:ctrlP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accPr>
                      <m:e>
                        <m:r>
                          <a:rPr lang="en-US"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𝑪𝑨𝑹</m:t>
                        </m:r>
                      </m:e>
                    </m:acc>
                  </m:oMath>
                </a14:m>
                <a:r>
                  <a:rPr lang="en-US" sz="18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 </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Segoe UI" panose="020B0502040204020203" pitchFamily="34" charset="0"/>
                  </a:rPr>
                  <a:t>For the teacher</a:t>
                </a:r>
                <a:r>
                  <a:rPr lang="en-US" sz="1800" dirty="0">
                    <a:effectLst/>
                    <a:latin typeface="Segoe UI" panose="020B0502040204020203"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Segoe UI" panose="020B0502040204020203" pitchFamily="34" charset="0"/>
                  </a:rPr>
                  <a:t>Ask students to justify their answers</a:t>
                </a:r>
                <a:endParaRPr lang="en-US" sz="1800" dirty="0">
                  <a:effectLst/>
                  <a:latin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lvl="0" indent="0" algn="l" defTabSz="914400" rtl="0" eaLnBrk="1" fontAlgn="auto" latinLnBrk="0" hangingPunct="1">
                  <a:lnSpc>
                    <a:spcPct val="107000"/>
                  </a:lnSpc>
                  <a:spcBef>
                    <a:spcPts val="0"/>
                  </a:spcBef>
                  <a:spcAft>
                    <a:spcPts val="800"/>
                  </a:spcAft>
                  <a:buClrTx/>
                  <a:buSzTx/>
                  <a:buFontTx/>
                  <a:buNone/>
                  <a:tabLst/>
                  <a:defRPr/>
                </a:pPr>
                <a:r>
                  <a:rPr lang="en-US" sz="1800" kern="1200" dirty="0">
                    <a:solidFill>
                      <a:schemeClr val="tx1"/>
                    </a:solidFill>
                    <a:effectLst/>
                    <a:highlight>
                      <a:srgbClr val="00FFFF"/>
                    </a:highlight>
                    <a:latin typeface="+mn-lt"/>
                    <a:ea typeface="+mn-ea"/>
                    <a:cs typeface="+mn-cs"/>
                  </a:rPr>
                  <a:t>Let’s do another application.</a:t>
                </a:r>
              </a:p>
              <a:p>
                <a:pPr marL="514350" marR="0">
                  <a:lnSpc>
                    <a:spcPct val="107000"/>
                  </a:lnSpc>
                  <a:spcBef>
                    <a:spcPts val="0"/>
                  </a:spcBef>
                  <a:spcAft>
                    <a:spcPts val="800"/>
                  </a:spcAft>
                </a:pPr>
                <a:r>
                  <a:rPr lang="en-US" sz="1800" dirty="0">
                    <a:solidFill>
                      <a:srgbClr val="000000"/>
                    </a:solidFill>
                    <a:effectLst/>
                    <a:highlight>
                      <a:srgbClr val="00FFFF"/>
                    </a:highlight>
                    <a:latin typeface="Times New Roman" panose="02020603050405020304" pitchFamily="18" charset="0"/>
                    <a:ea typeface="Calibri" panose="020F0502020204030204" pitchFamily="34" charset="0"/>
                  </a:rPr>
                  <a:t>Use the figure and answer the questions</a:t>
                </a:r>
                <a:endPar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514350" marR="0">
                  <a:lnSpc>
                    <a:spcPct val="107000"/>
                  </a:lnSpc>
                  <a:spcBef>
                    <a:spcPts val="0"/>
                  </a:spcBef>
                  <a:spcAft>
                    <a:spcPts val="800"/>
                  </a:spcAft>
                </a:pPr>
                <a:endPar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57150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Given :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𝑪𝑨𝑹) ̂=𝟏𝟑𝟎°</a:t>
                </a:r>
                <a:r>
                  <a:rPr lang="en-US" sz="18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800" dirty="0">
                    <a:solidFill>
                      <a:srgbClr val="000000"/>
                    </a:solidFill>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and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𝑪𝑨𝑵) ̂= 𝟔𝟓°</a:t>
                </a: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285750" indent="-285750">
                  <a:buFontTx/>
                  <a:buChar char="-"/>
                </a:pPr>
                <a:r>
                  <a:rPr lang="en-US" sz="1800" dirty="0">
                    <a:effectLst/>
                    <a:highlight>
                      <a:srgbClr val="00FFFF"/>
                    </a:highlight>
                    <a:latin typeface="Times New Roman" panose="02020603050405020304" pitchFamily="18" charset="0"/>
                    <a:ea typeface="Times New Roman" panose="02020603050405020304" pitchFamily="18" charset="0"/>
                  </a:rPr>
                  <a:t>Find the measure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𝑹𝑨𝑵) ̂</a:t>
                </a:r>
                <a:endParaRPr lang="en-US" sz="1800" dirty="0">
                  <a:highlight>
                    <a:srgbClr val="00FFFF"/>
                  </a:highlight>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8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What does [AN) represent for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𝑪𝑨𝑹) ̂</a:t>
                </a:r>
                <a:r>
                  <a:rPr lang="en-US" sz="18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 </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latin typeface="Segoe UI" panose="020B0502040204020203" pitchFamily="34" charset="0"/>
                  </a:rPr>
                  <a:t>For the teacher</a:t>
                </a:r>
                <a:r>
                  <a:rPr lang="en-US" sz="1800" dirty="0">
                    <a:effectLst/>
                    <a:latin typeface="Segoe UI" panose="020B0502040204020203"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Segoe UI" panose="020B0502040204020203" pitchFamily="34" charset="0"/>
                  </a:rPr>
                  <a:t>Ask students to justify their answers</a:t>
                </a:r>
                <a:endParaRPr lang="en-US" sz="1800" dirty="0">
                  <a:effectLst/>
                  <a:latin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34804827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9/2/2022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9/2/2022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9/2/2022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1"/>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9/2/2022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8.png"/><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10.xml"/><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26.png"/><Relationship Id="rId5" Type="http://schemas.openxmlformats.org/officeDocument/2006/relationships/image" Target="../media/image29.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33.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33.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33.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33.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33.png"/><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41.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3.xml"/><Relationship Id="rId5" Type="http://schemas.openxmlformats.org/officeDocument/2006/relationships/image" Target="../media/image33.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4.xml"/><Relationship Id="rId5" Type="http://schemas.openxmlformats.org/officeDocument/2006/relationships/image" Target="../media/image3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5.xml"/><Relationship Id="rId5" Type="http://schemas.openxmlformats.org/officeDocument/2006/relationships/image" Target="../media/image3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33.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7.xml"/><Relationship Id="rId5" Type="http://schemas.openxmlformats.org/officeDocument/2006/relationships/image" Target="../media/image33.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2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notesSlide" Target="../notesSlides/notesSlide27.xml"/><Relationship Id="rId7" Type="http://schemas.openxmlformats.org/officeDocument/2006/relationships/image" Target="../media/image48.png"/><Relationship Id="rId2" Type="http://schemas.openxmlformats.org/officeDocument/2006/relationships/slideLayout" Target="../slideLayouts/slideLayout2.xml"/><Relationship Id="rId1" Type="http://schemas.openxmlformats.org/officeDocument/2006/relationships/tags" Target="../tags/tag39.xml"/><Relationship Id="rId6" Type="http://schemas.openxmlformats.org/officeDocument/2006/relationships/image" Target="../media/image460.png"/><Relationship Id="rId10"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0.png"/></Relationships>
</file>

<file path=ppt/slides/_rels/slide2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notesSlide" Target="../notesSlides/notesSlide28.xml"/><Relationship Id="rId7" Type="http://schemas.openxmlformats.org/officeDocument/2006/relationships/image" Target="../media/image49.png"/><Relationship Id="rId2" Type="http://schemas.openxmlformats.org/officeDocument/2006/relationships/slideLayout" Target="../slideLayouts/slideLayout2.xml"/><Relationship Id="rId1" Type="http://schemas.openxmlformats.org/officeDocument/2006/relationships/tags" Target="../tags/tag40.xml"/><Relationship Id="rId6" Type="http://schemas.openxmlformats.org/officeDocument/2006/relationships/image" Target="../media/image48.png"/><Relationship Id="rId5" Type="http://schemas.openxmlformats.org/officeDocument/2006/relationships/image" Target="../media/image51.png"/><Relationship Id="rId10" Type="http://schemas.openxmlformats.org/officeDocument/2006/relationships/image" Target="../media/image46.png"/><Relationship Id="rId9"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0.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notesSlide" Target="../notesSlides/notesSlide29.xml"/><Relationship Id="rId7" Type="http://schemas.openxmlformats.org/officeDocument/2006/relationships/image" Target="../media/image48.png"/><Relationship Id="rId2" Type="http://schemas.openxmlformats.org/officeDocument/2006/relationships/slideLayout" Target="../slideLayouts/slideLayout2.xml"/><Relationship Id="rId1" Type="http://schemas.openxmlformats.org/officeDocument/2006/relationships/tags" Target="../tags/tag41.xml"/><Relationship Id="rId6" Type="http://schemas.openxmlformats.org/officeDocument/2006/relationships/image" Target="../media/image53.png"/><Relationship Id="rId5" Type="http://schemas.openxmlformats.org/officeDocument/2006/relationships/image" Target="../media/image520.png"/><Relationship Id="rId4" Type="http://schemas.openxmlformats.org/officeDocument/2006/relationships/image" Target="../media/image52.png"/><Relationship Id="rId9" Type="http://schemas.openxmlformats.org/officeDocument/2006/relationships/image" Target="../media/image56.png"/></Relationships>
</file>

<file path=ppt/slides/_rels/slide31.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notesSlide" Target="../notesSlides/notesSlide30.xml"/><Relationship Id="rId7" Type="http://schemas.openxmlformats.org/officeDocument/2006/relationships/image" Target="../media/image54.png"/><Relationship Id="rId2" Type="http://schemas.openxmlformats.org/officeDocument/2006/relationships/slideLayout" Target="../slideLayouts/slideLayout2.xml"/><Relationship Id="rId1" Type="http://schemas.openxmlformats.org/officeDocument/2006/relationships/tags" Target="../tags/tag42.xml"/><Relationship Id="rId6" Type="http://schemas.openxmlformats.org/officeDocument/2006/relationships/image" Target="../media/image55.png"/><Relationship Id="rId5" Type="http://schemas.openxmlformats.org/officeDocument/2006/relationships/image" Target="../media/image48.png"/><Relationship Id="rId4" Type="http://schemas.openxmlformats.org/officeDocument/2006/relationships/image" Target="../media/image57.png"/><Relationship Id="rId9" Type="http://schemas.openxmlformats.org/officeDocument/2006/relationships/image" Target="../media/image520.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43.xml"/><Relationship Id="rId5" Type="http://schemas.openxmlformats.org/officeDocument/2006/relationships/image" Target="../media/image59.png"/><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44.xml"/><Relationship Id="rId6" Type="http://schemas.openxmlformats.org/officeDocument/2006/relationships/image" Target="../media/image59.png"/><Relationship Id="rId5" Type="http://schemas.openxmlformats.org/officeDocument/2006/relationships/image" Target="../media/image58.png"/></Relationships>
</file>

<file path=ppt/slides/_rels/slide34.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notesSlide" Target="../notesSlides/notesSlide33.xml"/><Relationship Id="rId7" Type="http://schemas.openxmlformats.org/officeDocument/2006/relationships/image" Target="../media/image63.png"/><Relationship Id="rId2" Type="http://schemas.openxmlformats.org/officeDocument/2006/relationships/slideLayout" Target="../slideLayouts/slideLayout2.xml"/><Relationship Id="rId1" Type="http://schemas.openxmlformats.org/officeDocument/2006/relationships/tags" Target="../tags/tag4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5.png"/></Relationships>
</file>

<file path=ppt/slides/_rels/slide35.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notesSlide" Target="../notesSlides/notesSlide34.xml"/><Relationship Id="rId7"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tags" Target="../tags/tag46.xml"/><Relationship Id="rId6" Type="http://schemas.openxmlformats.org/officeDocument/2006/relationships/image" Target="../media/image61.png"/><Relationship Id="rId5" Type="http://schemas.openxmlformats.org/officeDocument/2006/relationships/image" Target="../media/image66.png"/><Relationship Id="rId10" Type="http://schemas.openxmlformats.org/officeDocument/2006/relationships/image" Target="../media/image68.png"/><Relationship Id="rId4" Type="http://schemas.openxmlformats.org/officeDocument/2006/relationships/image" Target="../media/image65.png"/><Relationship Id="rId9" Type="http://schemas.openxmlformats.org/officeDocument/2006/relationships/image" Target="../media/image6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47.xml"/><Relationship Id="rId5" Type="http://schemas.openxmlformats.org/officeDocument/2006/relationships/image" Target="../media/image70.png"/><Relationship Id="rId4" Type="http://schemas.openxmlformats.org/officeDocument/2006/relationships/image" Target="../media/image6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48.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69.png"/></Relationships>
</file>

<file path=ppt/slides/_rels/slide38.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notesSlide" Target="../notesSlides/notesSlide37.xml"/><Relationship Id="rId7" Type="http://schemas.openxmlformats.org/officeDocument/2006/relationships/image" Target="../media/image77.png"/><Relationship Id="rId2" Type="http://schemas.openxmlformats.org/officeDocument/2006/relationships/slideLayout" Target="../slideLayouts/slideLayout2.xml"/><Relationship Id="rId1" Type="http://schemas.openxmlformats.org/officeDocument/2006/relationships/tags" Target="../tags/tag49.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 Id="rId9" Type="http://schemas.openxmlformats.org/officeDocument/2006/relationships/image" Target="../media/image78.png"/></Relationships>
</file>

<file path=ppt/slides/_rels/slide3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notesSlide" Target="../notesSlides/notesSlide38.xml"/><Relationship Id="rId7" Type="http://schemas.openxmlformats.org/officeDocument/2006/relationships/image" Target="../media/image73.png"/><Relationship Id="rId2" Type="http://schemas.openxmlformats.org/officeDocument/2006/relationships/slideLayout" Target="../slideLayouts/slideLayout2.xml"/><Relationship Id="rId1" Type="http://schemas.openxmlformats.org/officeDocument/2006/relationships/tags" Target="../tags/tag50.xml"/><Relationship Id="rId6" Type="http://schemas.openxmlformats.org/officeDocument/2006/relationships/image" Target="../media/image81.png"/><Relationship Id="rId5" Type="http://schemas.openxmlformats.org/officeDocument/2006/relationships/image" Target="../media/image79.png"/><Relationship Id="rId4" Type="http://schemas.openxmlformats.org/officeDocument/2006/relationships/image" Target="../media/image80.png"/><Relationship Id="rId9" Type="http://schemas.openxmlformats.org/officeDocument/2006/relationships/image" Target="../media/image8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11.sv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notesSlide" Target="../notesSlides/notesSlide39.xml"/><Relationship Id="rId7" Type="http://schemas.openxmlformats.org/officeDocument/2006/relationships/image" Target="../media/image86.png"/><Relationship Id="rId2" Type="http://schemas.openxmlformats.org/officeDocument/2006/relationships/slideLayout" Target="../slideLayouts/slideLayout2.xml"/><Relationship Id="rId1" Type="http://schemas.openxmlformats.org/officeDocument/2006/relationships/tags" Target="../tags/tag51.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73.png"/><Relationship Id="rId9" Type="http://schemas.openxmlformats.org/officeDocument/2006/relationships/image" Target="../media/image88.png"/></Relationships>
</file>

<file path=ppt/slides/_rels/slide41.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notesSlide" Target="../notesSlides/notesSlide40.xml"/><Relationship Id="rId7" Type="http://schemas.openxmlformats.org/officeDocument/2006/relationships/image" Target="../media/image91.png"/><Relationship Id="rId2" Type="http://schemas.openxmlformats.org/officeDocument/2006/relationships/slideLayout" Target="../slideLayouts/slideLayout2.xml"/><Relationship Id="rId1" Type="http://schemas.openxmlformats.org/officeDocument/2006/relationships/tags" Target="../tags/tag5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73.png"/><Relationship Id="rId9" Type="http://schemas.openxmlformats.org/officeDocument/2006/relationships/image" Target="../media/image93.png"/></Relationships>
</file>

<file path=ppt/slides/_rels/slide42.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notesSlide" Target="../notesSlides/notesSlide41.xml"/><Relationship Id="rId7" Type="http://schemas.openxmlformats.org/officeDocument/2006/relationships/image" Target="../media/image97.png"/><Relationship Id="rId2" Type="http://schemas.openxmlformats.org/officeDocument/2006/relationships/slideLayout" Target="../slideLayouts/slideLayout2.xml"/><Relationship Id="rId1" Type="http://schemas.openxmlformats.org/officeDocument/2006/relationships/tags" Target="../tags/tag53.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 Id="rId9" Type="http://schemas.openxmlformats.org/officeDocument/2006/relationships/image" Target="../media/image99.png"/></Relationships>
</file>

<file path=ppt/slides/_rels/slide43.xml.rels><?xml version="1.0" encoding="UTF-8" standalone="yes"?>
<Relationships xmlns="http://schemas.openxmlformats.org/package/2006/relationships"><Relationship Id="rId3" Type="http://schemas.openxmlformats.org/officeDocument/2006/relationships/video" Target="../media/media2.mp4"/><Relationship Id="rId2" Type="http://schemas.microsoft.com/office/2007/relationships/media" Target="../media/media2.mp4"/><Relationship Id="rId1" Type="http://schemas.openxmlformats.org/officeDocument/2006/relationships/tags" Target="../tags/tag54.xml"/><Relationship Id="rId6" Type="http://schemas.openxmlformats.org/officeDocument/2006/relationships/image" Target="../media/image100.png"/><Relationship Id="rId5" Type="http://schemas.openxmlformats.org/officeDocument/2006/relationships/notesSlide" Target="../notesSlides/notesSlide42.xml"/><Relationship Id="rId4"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3.xml"/><Relationship Id="rId7" Type="http://schemas.openxmlformats.org/officeDocument/2006/relationships/image" Target="../media/image102.png"/><Relationship Id="rId2" Type="http://schemas.openxmlformats.org/officeDocument/2006/relationships/slideLayout" Target="../slideLayouts/slideLayout2.xml"/><Relationship Id="rId1" Type="http://schemas.openxmlformats.org/officeDocument/2006/relationships/tags" Target="../tags/tag55.xml"/><Relationship Id="rId6" Type="http://schemas.openxmlformats.org/officeDocument/2006/relationships/image" Target="../media/image1010.png"/><Relationship Id="rId5" Type="http://schemas.openxmlformats.org/officeDocument/2006/relationships/image" Target="../media/image1000.png"/><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7" Type="http://schemas.openxmlformats.org/officeDocument/2006/relationships/image" Target="../media/image101.png"/><Relationship Id="rId2" Type="http://schemas.openxmlformats.org/officeDocument/2006/relationships/slideLayout" Target="../slideLayouts/slideLayout2.xml"/><Relationship Id="rId1" Type="http://schemas.openxmlformats.org/officeDocument/2006/relationships/tags" Target="../tags/tag56.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7" Type="http://schemas.openxmlformats.org/officeDocument/2006/relationships/image" Target="../media/image108.png"/><Relationship Id="rId2" Type="http://schemas.openxmlformats.org/officeDocument/2006/relationships/slideLayout" Target="../slideLayouts/slideLayout2.xml"/><Relationship Id="rId1" Type="http://schemas.openxmlformats.org/officeDocument/2006/relationships/tags" Target="../tags/tag5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1.png"/></Relationships>
</file>

<file path=ppt/slides/_rels/slide47.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slideLayout" Target="../slideLayouts/slideLayout11.xml"/><Relationship Id="rId1" Type="http://schemas.openxmlformats.org/officeDocument/2006/relationships/tags" Target="../tags/tag58.xml"/></Relationships>
</file>

<file path=ppt/slides/_rels/slide5.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16.xml"/><Relationship Id="rId6" Type="http://schemas.openxmlformats.org/officeDocument/2006/relationships/image" Target="../media/image12.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5.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8.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2" name="Straight Connector 11"/>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8495" y="5291736"/>
            <a:ext cx="6275009" cy="830997"/>
          </a:xfrm>
          <a:prstGeom prst="rect">
            <a:avLst/>
          </a:prstGeom>
        </p:spPr>
      </p:pic>
      <p:sp>
        <p:nvSpPr>
          <p:cNvPr id="15" name="TextBox 14">
            <a:extLst>
              <a:ext uri="{FF2B5EF4-FFF2-40B4-BE49-F238E27FC236}">
                <a16:creationId xmlns:a16="http://schemas.microsoft.com/office/drawing/2014/main" id="{74D57112-8783-4AFE-95A9-BA9C7BE51D81}"/>
              </a:ext>
            </a:extLst>
          </p:cNvPr>
          <p:cNvSpPr txBox="1"/>
          <p:nvPr/>
        </p:nvSpPr>
        <p:spPr>
          <a:xfrm>
            <a:off x="-1" y="2924292"/>
            <a:ext cx="6877811" cy="830997"/>
          </a:xfrm>
          <a:prstGeom prst="rect">
            <a:avLst/>
          </a:prstGeom>
          <a:solidFill>
            <a:schemeClr val="accent5">
              <a:lumMod val="40000"/>
              <a:lumOff val="60000"/>
            </a:schemeClr>
          </a:solidFill>
        </p:spPr>
        <p:txBody>
          <a:bodyPr wrap="square" lIns="91440" tIns="45720" rIns="91440" bIns="45720" rtlCol="0" anchor="t">
            <a:spAutoFit/>
          </a:bodyPr>
          <a:lstStyle/>
          <a:p>
            <a:pPr marL="393192" lvl="3">
              <a:buSzPts val="2000"/>
            </a:pPr>
            <a:r>
              <a:rPr lang="en-US" sz="4800" b="1" dirty="0">
                <a:solidFill>
                  <a:schemeClr val="accent2">
                    <a:lumMod val="75000"/>
                  </a:schemeClr>
                </a:solidFill>
                <a:latin typeface="Comic Sans MS"/>
              </a:rPr>
              <a:t>Grade 6- Chapter 9</a:t>
            </a:r>
            <a:endParaRPr lang="en-US" sz="4800" b="1" dirty="0">
              <a:solidFill>
                <a:schemeClr val="accent2">
                  <a:lumMod val="75000"/>
                </a:schemeClr>
              </a:solidFill>
              <a:latin typeface="Comic Sans MS" panose="030F0702030302020204" pitchFamily="66" charset="0"/>
            </a:endParaRPr>
          </a:p>
        </p:txBody>
      </p:sp>
      <p:sp>
        <p:nvSpPr>
          <p:cNvPr id="16" name="TextBox 15">
            <a:extLst>
              <a:ext uri="{FF2B5EF4-FFF2-40B4-BE49-F238E27FC236}">
                <a16:creationId xmlns:a16="http://schemas.microsoft.com/office/drawing/2014/main" id="{58EEEB2A-97BE-4754-AD7F-9DA86DD62CA4}"/>
              </a:ext>
            </a:extLst>
          </p:cNvPr>
          <p:cNvSpPr txBox="1"/>
          <p:nvPr/>
        </p:nvSpPr>
        <p:spPr>
          <a:xfrm>
            <a:off x="0" y="2175467"/>
            <a:ext cx="6877811" cy="769441"/>
          </a:xfrm>
          <a:prstGeom prst="rect">
            <a:avLst/>
          </a:prstGeom>
          <a:solidFill>
            <a:schemeClr val="accent2">
              <a:lumMod val="75000"/>
            </a:schemeClr>
          </a:solidFill>
        </p:spPr>
        <p:txBody>
          <a:bodyPr wrap="square" lIns="91440" tIns="45720" rIns="91440" bIns="45720" rtlCol="0" anchor="t">
            <a:spAutoFit/>
          </a:bodyPr>
          <a:lstStyle/>
          <a:p>
            <a:pPr marL="393192" lvl="1">
              <a:buSzPts val="2000"/>
            </a:pPr>
            <a:r>
              <a:rPr lang="en-US" sz="4400" b="1" dirty="0">
                <a:solidFill>
                  <a:schemeClr val="bg1"/>
                </a:solidFill>
                <a:latin typeface="Comic Sans MS"/>
              </a:rPr>
              <a:t>Bisector of an Angle</a:t>
            </a:r>
            <a:endParaRPr lang="en-US" sz="4400" b="1" dirty="0">
              <a:solidFill>
                <a:schemeClr val="bg1"/>
              </a:solidFill>
              <a:latin typeface="Comic Sans MS" panose="030F0702030302020204" pitchFamily="66" charset="0"/>
            </a:endParaRPr>
          </a:p>
        </p:txBody>
      </p:sp>
      <p:pic>
        <p:nvPicPr>
          <p:cNvPr id="17" name="Picture 16" descr="A picture containing text, vector graphics&#10;&#10;Description automatically generated">
            <a:extLst>
              <a:ext uri="{FF2B5EF4-FFF2-40B4-BE49-F238E27FC236}">
                <a16:creationId xmlns:a16="http://schemas.microsoft.com/office/drawing/2014/main" id="{B4383003-876C-49C8-832D-4D4A09FE8DB6}"/>
              </a:ext>
            </a:extLst>
          </p:cNvPr>
          <p:cNvPicPr>
            <a:picLocks noChangeAspect="1"/>
          </p:cNvPicPr>
          <p:nvPr/>
        </p:nvPicPr>
        <p:blipFill>
          <a:blip r:embed="rId5"/>
          <a:stretch>
            <a:fillRect/>
          </a:stretch>
        </p:blipFill>
        <p:spPr>
          <a:xfrm>
            <a:off x="7284495" y="1050465"/>
            <a:ext cx="4114019" cy="4142021"/>
          </a:xfrm>
          <a:prstGeom prst="rect">
            <a:avLst/>
          </a:prstGeom>
        </p:spPr>
      </p:pic>
      <p:sp>
        <p:nvSpPr>
          <p:cNvPr id="10" name="Rectangle 9">
            <a:extLst>
              <a:ext uri="{FF2B5EF4-FFF2-40B4-BE49-F238E27FC236}">
                <a16:creationId xmlns:a16="http://schemas.microsoft.com/office/drawing/2014/main" id="{88B6B837-69C7-4A2D-8DA9-84DBE982C195}"/>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(CERD) with the support of USAID-funded QITABI 2 project.</a:t>
            </a:r>
          </a:p>
        </p:txBody>
      </p:sp>
    </p:spTree>
    <p:custDataLst>
      <p:tags r:id="rId1"/>
    </p:custDataLst>
    <p:extLst>
      <p:ext uri="{BB962C8B-B14F-4D97-AF65-F5344CB8AC3E}">
        <p14:creationId xmlns:p14="http://schemas.microsoft.com/office/powerpoint/2010/main" val="2143866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C1912045-A992-460E-BE6E-1DEA2CBA46AB}"/>
              </a:ext>
            </a:extLst>
          </p:cNvPr>
          <p:cNvSpPr/>
          <p:nvPr/>
        </p:nvSpPr>
        <p:spPr>
          <a:xfrm>
            <a:off x="2518707" y="5251538"/>
            <a:ext cx="1855174"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p>
        </p:txBody>
      </p:sp>
      <p:pic>
        <p:nvPicPr>
          <p:cNvPr id="3" name="Picture 2">
            <a:extLst>
              <a:ext uri="{FF2B5EF4-FFF2-40B4-BE49-F238E27FC236}">
                <a16:creationId xmlns:a16="http://schemas.microsoft.com/office/drawing/2014/main" id="{E9B07F39-417B-4192-8B44-303F96B67FB4}"/>
              </a:ext>
            </a:extLst>
          </p:cNvPr>
          <p:cNvPicPr>
            <a:picLocks noChangeAspect="1"/>
          </p:cNvPicPr>
          <p:nvPr/>
        </p:nvPicPr>
        <p:blipFill>
          <a:blip r:embed="rId4"/>
          <a:stretch>
            <a:fillRect/>
          </a:stretch>
        </p:blipFill>
        <p:spPr>
          <a:xfrm>
            <a:off x="4944436" y="1994871"/>
            <a:ext cx="6663586" cy="3694899"/>
          </a:xfrm>
          <a:prstGeom prst="rect">
            <a:avLst/>
          </a:prstGeom>
        </p:spPr>
      </p:pic>
      <p:sp>
        <p:nvSpPr>
          <p:cNvPr id="12" name="Google Shape;222;p10">
            <a:extLst>
              <a:ext uri="{FF2B5EF4-FFF2-40B4-BE49-F238E27FC236}">
                <a16:creationId xmlns:a16="http://schemas.microsoft.com/office/drawing/2014/main" id="{55808DE8-204F-406A-BE5E-6987388545B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E0B33C2F-237A-4757-91F9-EADB1BAFE972}"/>
                  </a:ext>
                </a:extLst>
              </p:cNvPr>
              <p:cNvSpPr/>
              <p:nvPr/>
            </p:nvSpPr>
            <p:spPr>
              <a:xfrm>
                <a:off x="-314178" y="1397285"/>
                <a:ext cx="10847929" cy="531043"/>
              </a:xfrm>
              <a:prstGeom prst="rect">
                <a:avLst/>
              </a:prstGeom>
              <a:noFill/>
            </p:spPr>
            <p:txBody>
              <a:bodyPr wrap="square" lIns="91440" tIns="45720" rIns="91440" bIns="45720">
                <a:spAutoFit/>
              </a:bodyPr>
              <a:lstStyle/>
              <a:p>
                <a:pPr marL="514350">
                  <a:lnSpc>
                    <a:spcPct val="107000"/>
                  </a:lnSpc>
                  <a:spcAft>
                    <a:spcPts val="800"/>
                  </a:spcAft>
                </a:pPr>
                <a:r>
                  <a:rPr lang="en-US" sz="2800" b="1" dirty="0">
                    <a:solidFill>
                      <a:schemeClr val="tx1">
                        <a:lumMod val="65000"/>
                        <a:lumOff val="35000"/>
                      </a:schemeClr>
                    </a:solidFill>
                  </a:rPr>
                  <a:t>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𝑪𝑨𝑹</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𝟏𝟑𝟎</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800" b="1" dirty="0">
                    <a:solidFill>
                      <a:schemeClr val="tx1">
                        <a:lumMod val="65000"/>
                        <a:lumOff val="35000"/>
                      </a:schemeClr>
                    </a:solidFill>
                    <a:ea typeface="Calibri" panose="020F0502020204030204" pitchFamily="34" charset="0"/>
                    <a:cs typeface="Calibri" panose="020F0502020204030204" pitchFamily="34" charset="0"/>
                  </a:rPr>
                  <a:t> and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𝑪𝑨𝑵</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𝟔𝟓</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endParaRPr lang="en-US" sz="2800" b="1" dirty="0">
                  <a:solidFill>
                    <a:schemeClr val="tx1">
                      <a:lumMod val="65000"/>
                      <a:lumOff val="35000"/>
                    </a:schemeClr>
                  </a:solidFill>
                  <a:ea typeface="Calibri" panose="020F0502020204030204" pitchFamily="34" charset="0"/>
                  <a:cs typeface="Arial" panose="020B0604020202020204" pitchFamily="34" charset="0"/>
                </a:endParaRPr>
              </a:p>
            </p:txBody>
          </p:sp>
        </mc:Choice>
        <mc:Fallback xmlns="">
          <p:sp>
            <p:nvSpPr>
              <p:cNvPr id="10" name="Rectangle 9">
                <a:extLst>
                  <a:ext uri="{FF2B5EF4-FFF2-40B4-BE49-F238E27FC236}">
                    <a16:creationId xmlns:a16="http://schemas.microsoft.com/office/drawing/2014/main" id="{E0B33C2F-237A-4757-91F9-EADB1BAFE972}"/>
                  </a:ext>
                </a:extLst>
              </p:cNvPr>
              <p:cNvSpPr>
                <a:spLocks noRot="1" noChangeAspect="1" noMove="1" noResize="1" noEditPoints="1" noAdjustHandles="1" noChangeArrowheads="1" noChangeShapeType="1" noTextEdit="1"/>
              </p:cNvSpPr>
              <p:nvPr/>
            </p:nvSpPr>
            <p:spPr>
              <a:xfrm>
                <a:off x="-314178" y="1397285"/>
                <a:ext cx="10847929" cy="531043"/>
              </a:xfrm>
              <a:prstGeom prst="rect">
                <a:avLst/>
              </a:prstGeom>
              <a:blipFill>
                <a:blip r:embed="rId5"/>
                <a:stretch>
                  <a:fillRect t="-10345" b="-310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199C4C0-31A1-4C01-B24D-D4216263987D}"/>
                  </a:ext>
                </a:extLst>
              </p:cNvPr>
              <p:cNvSpPr txBox="1"/>
              <p:nvPr/>
            </p:nvSpPr>
            <p:spPr>
              <a:xfrm>
                <a:off x="-161237" y="2728384"/>
                <a:ext cx="3029788" cy="536429"/>
              </a:xfrm>
              <a:prstGeom prst="rect">
                <a:avLst/>
              </a:prstGeom>
              <a:noFill/>
            </p:spPr>
            <p:txBody>
              <a:bodyPr wrap="square">
                <a:spAutoFit/>
              </a:bodyPr>
              <a:lstStyle/>
              <a:p>
                <a:pPr marL="514350" marR="0">
                  <a:lnSpc>
                    <a:spcPct val="107000"/>
                  </a:lnSpc>
                  <a:spcBef>
                    <a:spcPts val="0"/>
                  </a:spcBef>
                  <a:spcAft>
                    <a:spcPts val="800"/>
                  </a:spcAft>
                </a:pPr>
                <a:r>
                  <a:rPr lang="en-US" sz="2800" b="1" dirty="0">
                    <a:solidFill>
                      <a:schemeClr val="tx1">
                        <a:lumMod val="65000"/>
                        <a:lumOff val="35000"/>
                      </a:schemeClr>
                    </a:solidFill>
                    <a:effectLst/>
                    <a:ea typeface="Calibri" panose="020F0502020204030204" pitchFamily="34" charset="0"/>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𝑹𝑨𝑵</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1" name="TextBox 20">
                <a:extLst>
                  <a:ext uri="{FF2B5EF4-FFF2-40B4-BE49-F238E27FC236}">
                    <a16:creationId xmlns:a16="http://schemas.microsoft.com/office/drawing/2014/main" id="{E199C4C0-31A1-4C01-B24D-D4216263987D}"/>
                  </a:ext>
                </a:extLst>
              </p:cNvPr>
              <p:cNvSpPr txBox="1">
                <a:spLocks noRot="1" noChangeAspect="1" noMove="1" noResize="1" noEditPoints="1" noAdjustHandles="1" noChangeArrowheads="1" noChangeShapeType="1" noTextEdit="1"/>
              </p:cNvSpPr>
              <p:nvPr/>
            </p:nvSpPr>
            <p:spPr>
              <a:xfrm>
                <a:off x="-161237" y="2728384"/>
                <a:ext cx="3029788" cy="536429"/>
              </a:xfrm>
              <a:prstGeom prst="rect">
                <a:avLst/>
              </a:prstGeom>
              <a:blipFill>
                <a:blip r:embed="rId6"/>
                <a:stretch>
                  <a:fillRect/>
                </a:stretch>
              </a:blipFill>
            </p:spPr>
            <p:txBody>
              <a:bodyPr/>
              <a:lstStyle/>
              <a:p>
                <a:r>
                  <a:rPr lang="en-US">
                    <a:noFill/>
                  </a:rPr>
                  <a:t> </a:t>
                </a:r>
              </a:p>
            </p:txBody>
          </p:sp>
        </mc:Fallback>
      </mc:AlternateContent>
      <p:sp>
        <p:nvSpPr>
          <p:cNvPr id="22" name="Rectangle: Rounded Corners 21">
            <a:extLst>
              <a:ext uri="{FF2B5EF4-FFF2-40B4-BE49-F238E27FC236}">
                <a16:creationId xmlns:a16="http://schemas.microsoft.com/office/drawing/2014/main" id="{713C8923-73DE-4137-9A5B-379D620C4ED6}"/>
              </a:ext>
            </a:extLst>
          </p:cNvPr>
          <p:cNvSpPr/>
          <p:nvPr/>
        </p:nvSpPr>
        <p:spPr>
          <a:xfrm>
            <a:off x="1885105" y="2601137"/>
            <a:ext cx="1855174"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F3CC3335-3E3C-413A-9282-52856FA83A0D}"/>
                  </a:ext>
                </a:extLst>
              </p:cNvPr>
              <p:cNvSpPr txBox="1"/>
              <p:nvPr/>
            </p:nvSpPr>
            <p:spPr>
              <a:xfrm>
                <a:off x="-79177" y="5404223"/>
                <a:ext cx="8679167" cy="537711"/>
              </a:xfrm>
              <a:prstGeom prst="rect">
                <a:avLst/>
              </a:prstGeom>
              <a:noFill/>
            </p:spPr>
            <p:txBody>
              <a:bodyPr wrap="square">
                <a:spAutoFit/>
              </a:bodyPr>
              <a:lstStyle/>
              <a:p>
                <a:pPr marL="514350">
                  <a:lnSpc>
                    <a:spcPct val="107000"/>
                  </a:lnSpc>
                  <a:spcAft>
                    <a:spcPts val="800"/>
                  </a:spcAft>
                </a:pPr>
                <a:r>
                  <a:rPr lang="en-US" sz="2800" dirty="0">
                    <a:solidFill>
                      <a:schemeClr val="tx1">
                        <a:lumMod val="65000"/>
                        <a:lumOff val="35000"/>
                      </a:schemeClr>
                    </a:solidFill>
                    <a:ea typeface="Calibri" panose="020F0502020204030204" pitchFamily="34" charset="0"/>
                    <a:cs typeface="Calibri" panose="020F0502020204030204" pitchFamily="34" charset="0"/>
                  </a:rPr>
                  <a:t> </a:t>
                </a:r>
                <a:r>
                  <a:rPr lang="en-US" sz="2800" dirty="0">
                    <a:solidFill>
                      <a:schemeClr val="tx1">
                        <a:lumMod val="65000"/>
                        <a:lumOff val="35000"/>
                      </a:schemeClr>
                    </a:solidFill>
                    <a:latin typeface="+mj-lt"/>
                    <a:ea typeface="Calibri" panose="020F0502020204030204" pitchFamily="34" charset="0"/>
                    <a:cs typeface="Calibri" panose="020F0502020204030204" pitchFamily="34" charset="0"/>
                  </a:rPr>
                  <a:t>[AN) is </a:t>
                </a:r>
                <a:r>
                  <a:rPr lang="en-US" sz="2800">
                    <a:solidFill>
                      <a:schemeClr val="tx1">
                        <a:lumMod val="65000"/>
                        <a:lumOff val="35000"/>
                      </a:schemeClr>
                    </a:solidFill>
                    <a:latin typeface="+mj-lt"/>
                    <a:ea typeface="Calibri" panose="020F0502020204030204" pitchFamily="34" charset="0"/>
                    <a:cs typeface="Calibri" panose="020F0502020204030204" pitchFamily="34" charset="0"/>
                  </a:rPr>
                  <a:t>the                   </a:t>
                </a:r>
                <a:r>
                  <a:rPr lang="en-US" sz="2800" dirty="0">
                    <a:solidFill>
                      <a:schemeClr val="tx1">
                        <a:lumMod val="65000"/>
                        <a:lumOff val="35000"/>
                      </a:schemeClr>
                    </a:solidFill>
                    <a:latin typeface="+mj-lt"/>
                    <a:ea typeface="Calibri" panose="020F0502020204030204" pitchFamily="34" charset="0"/>
                    <a:cs typeface="Calibri" panose="020F0502020204030204" pitchFamily="34" charset="0"/>
                  </a:rPr>
                  <a:t>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𝑪𝑨𝑹</m:t>
                        </m:r>
                      </m:e>
                    </m:acc>
                  </m:oMath>
                </a14:m>
                <a:endParaRPr lang="en-US" sz="2800" dirty="0">
                  <a:solidFill>
                    <a:schemeClr val="tx1">
                      <a:lumMod val="65000"/>
                      <a:lumOff val="35000"/>
                    </a:schemeClr>
                  </a:solidFill>
                  <a:ea typeface="Calibri" panose="020F050202020403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F3CC3335-3E3C-413A-9282-52856FA83A0D}"/>
                  </a:ext>
                </a:extLst>
              </p:cNvPr>
              <p:cNvSpPr txBox="1">
                <a:spLocks noRot="1" noChangeAspect="1" noMove="1" noResize="1" noEditPoints="1" noAdjustHandles="1" noChangeArrowheads="1" noChangeShapeType="1" noTextEdit="1"/>
              </p:cNvSpPr>
              <p:nvPr/>
            </p:nvSpPr>
            <p:spPr>
              <a:xfrm>
                <a:off x="-79177" y="5404223"/>
                <a:ext cx="8679167" cy="537711"/>
              </a:xfrm>
              <a:prstGeom prst="rect">
                <a:avLst/>
              </a:prstGeom>
              <a:blipFill>
                <a:blip r:embed="rId7"/>
                <a:stretch>
                  <a:fillRect t="-11364" b="-31818"/>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724944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258060B-036A-4390-AFF4-07F687FEE6BA}"/>
              </a:ext>
            </a:extLst>
          </p:cNvPr>
          <p:cNvPicPr>
            <a:picLocks noChangeAspect="1"/>
          </p:cNvPicPr>
          <p:nvPr/>
        </p:nvPicPr>
        <p:blipFill>
          <a:blip r:embed="rId4"/>
          <a:stretch>
            <a:fillRect/>
          </a:stretch>
        </p:blipFill>
        <p:spPr>
          <a:xfrm>
            <a:off x="4944436" y="1994871"/>
            <a:ext cx="6663586" cy="3694899"/>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8C51D1F-8325-4727-81EB-5270E156337C}"/>
                  </a:ext>
                </a:extLst>
              </p:cNvPr>
              <p:cNvSpPr txBox="1"/>
              <p:nvPr/>
            </p:nvSpPr>
            <p:spPr>
              <a:xfrm>
                <a:off x="4520802" y="5747988"/>
                <a:ext cx="11053450" cy="537711"/>
              </a:xfrm>
              <a:prstGeom prst="rect">
                <a:avLst/>
              </a:prstGeom>
              <a:noFill/>
            </p:spPr>
            <p:txBody>
              <a:bodyPr wrap="square" lIns="91440" tIns="45720" rIns="91440" bIns="45720">
                <a:spAutoFit/>
              </a:bodyPr>
              <a:lstStyle>
                <a:defPPr marR="0" lvl="0" algn="l" rtl="0">
                  <a:lnSpc>
                    <a:spcPct val="100000"/>
                  </a:lnSpc>
                  <a:spcBef>
                    <a:spcPts val="0"/>
                  </a:spcBef>
                  <a:spcAft>
                    <a:spcPts val="0"/>
                  </a:spcAft>
                </a:defPPr>
                <a:lvl1pPr marL="514350">
                  <a:lnSpc>
                    <a:spcPct val="107000"/>
                  </a:lnSpc>
                  <a:spcAft>
                    <a:spcPts val="800"/>
                  </a:spcAft>
                  <a:defRPr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defRPr>
                </a:lvl1pPr>
              </a:lstStyle>
              <a:p>
                <a:r>
                  <a:rPr lang="en-US" dirty="0">
                    <a:solidFill>
                      <a:srgbClr val="72C274"/>
                    </a:solidFill>
                  </a:rPr>
                  <a:t> </a:t>
                </a:r>
                <a14:m>
                  <m:oMath xmlns:m="http://schemas.openxmlformats.org/officeDocument/2006/math">
                    <m:acc>
                      <m:accPr>
                        <m:chr m:val="̂"/>
                        <m:ctrlPr>
                          <a:rPr lang="en-US" i="1">
                            <a:solidFill>
                              <a:srgbClr val="72C274"/>
                            </a:solidFill>
                            <a:latin typeface="Cambria Math" panose="02040503050406030204" pitchFamily="18" charset="0"/>
                          </a:rPr>
                        </m:ctrlPr>
                      </m:accPr>
                      <m:e>
                        <m:r>
                          <a:rPr lang="en-US">
                            <a:solidFill>
                              <a:srgbClr val="72C274"/>
                            </a:solidFill>
                            <a:latin typeface="Cambria Math" panose="02040503050406030204" pitchFamily="18" charset="0"/>
                          </a:rPr>
                          <m:t>𝑹𝑨𝑵</m:t>
                        </m:r>
                      </m:e>
                    </m:acc>
                    <m:r>
                      <a:rPr lang="en-US">
                        <a:solidFill>
                          <a:srgbClr val="72C274"/>
                        </a:solidFill>
                        <a:latin typeface="Cambria Math" panose="02040503050406030204" pitchFamily="18" charset="0"/>
                      </a:rPr>
                      <m:t>=</m:t>
                    </m:r>
                    <m:acc>
                      <m:accPr>
                        <m:chr m:val="̂"/>
                        <m:ctrlPr>
                          <a:rPr lang="en-US" i="1">
                            <a:solidFill>
                              <a:srgbClr val="72C274"/>
                            </a:solidFill>
                            <a:latin typeface="Cambria Math" panose="02040503050406030204" pitchFamily="18" charset="0"/>
                          </a:rPr>
                        </m:ctrlPr>
                      </m:accPr>
                      <m:e>
                        <m:r>
                          <a:rPr lang="en-US">
                            <a:solidFill>
                              <a:srgbClr val="72C274"/>
                            </a:solidFill>
                            <a:latin typeface="Cambria Math" panose="02040503050406030204" pitchFamily="18" charset="0"/>
                          </a:rPr>
                          <m:t>𝑪𝑨𝑹</m:t>
                        </m:r>
                      </m:e>
                    </m:acc>
                    <m:r>
                      <a:rPr lang="en-US">
                        <a:solidFill>
                          <a:srgbClr val="72C274"/>
                        </a:solidFill>
                        <a:latin typeface="Cambria Math" panose="02040503050406030204" pitchFamily="18" charset="0"/>
                      </a:rPr>
                      <m:t>− </m:t>
                    </m:r>
                    <m:acc>
                      <m:accPr>
                        <m:chr m:val="̂"/>
                        <m:ctrlPr>
                          <a:rPr lang="en-US" i="1">
                            <a:solidFill>
                              <a:srgbClr val="72C274"/>
                            </a:solidFill>
                            <a:latin typeface="Cambria Math" panose="02040503050406030204" pitchFamily="18" charset="0"/>
                          </a:rPr>
                        </m:ctrlPr>
                      </m:accPr>
                      <m:e>
                        <m:r>
                          <a:rPr lang="en-US">
                            <a:solidFill>
                              <a:srgbClr val="72C274"/>
                            </a:solidFill>
                            <a:latin typeface="Cambria Math" panose="02040503050406030204" pitchFamily="18" charset="0"/>
                          </a:rPr>
                          <m:t>𝑪𝑨𝑵</m:t>
                        </m:r>
                      </m:e>
                    </m:acc>
                    <m:r>
                      <a:rPr lang="en-US">
                        <a:solidFill>
                          <a:srgbClr val="72C274"/>
                        </a:solidFill>
                        <a:latin typeface="Cambria Math" panose="02040503050406030204" pitchFamily="18" charset="0"/>
                      </a:rPr>
                      <m:t>=</m:t>
                    </m:r>
                    <m:r>
                      <a:rPr lang="en-US">
                        <a:solidFill>
                          <a:srgbClr val="72C274"/>
                        </a:solidFill>
                        <a:latin typeface="Cambria Math" panose="02040503050406030204" pitchFamily="18" charset="0"/>
                      </a:rPr>
                      <m:t>𝟏𝟑𝟎</m:t>
                    </m:r>
                    <m:r>
                      <a:rPr lang="en-US">
                        <a:solidFill>
                          <a:srgbClr val="72C274"/>
                        </a:solidFill>
                        <a:latin typeface="Cambria Math" panose="02040503050406030204" pitchFamily="18" charset="0"/>
                      </a:rPr>
                      <m:t>°−</m:t>
                    </m:r>
                    <m:r>
                      <a:rPr lang="en-US">
                        <a:solidFill>
                          <a:srgbClr val="72C274"/>
                        </a:solidFill>
                        <a:latin typeface="Cambria Math" panose="02040503050406030204" pitchFamily="18" charset="0"/>
                      </a:rPr>
                      <m:t>𝟔𝟓</m:t>
                    </m:r>
                    <m:r>
                      <a:rPr lang="en-US">
                        <a:solidFill>
                          <a:srgbClr val="72C274"/>
                        </a:solidFill>
                        <a:latin typeface="Cambria Math" panose="02040503050406030204" pitchFamily="18" charset="0"/>
                      </a:rPr>
                      <m:t>°=</m:t>
                    </m:r>
                    <m:r>
                      <a:rPr lang="en-US">
                        <a:solidFill>
                          <a:srgbClr val="72C274"/>
                        </a:solidFill>
                        <a:latin typeface="Cambria Math" panose="02040503050406030204" pitchFamily="18" charset="0"/>
                      </a:rPr>
                      <m:t>𝟔𝟓</m:t>
                    </m:r>
                    <m:r>
                      <a:rPr lang="en-US">
                        <a:solidFill>
                          <a:srgbClr val="72C274"/>
                        </a:solidFill>
                        <a:latin typeface="Cambria Math" panose="02040503050406030204" pitchFamily="18" charset="0"/>
                      </a:rPr>
                      <m:t>°</m:t>
                    </m:r>
                  </m:oMath>
                </a14:m>
                <a:endParaRPr lang="en-US" dirty="0">
                  <a:solidFill>
                    <a:srgbClr val="72C274"/>
                  </a:solidFill>
                </a:endParaRPr>
              </a:p>
            </p:txBody>
          </p:sp>
        </mc:Choice>
        <mc:Fallback xmlns="">
          <p:sp>
            <p:nvSpPr>
              <p:cNvPr id="12" name="TextBox 11">
                <a:extLst>
                  <a:ext uri="{FF2B5EF4-FFF2-40B4-BE49-F238E27FC236}">
                    <a16:creationId xmlns:a16="http://schemas.microsoft.com/office/drawing/2014/main" id="{C8C51D1F-8325-4727-81EB-5270E156337C}"/>
                  </a:ext>
                </a:extLst>
              </p:cNvPr>
              <p:cNvSpPr txBox="1">
                <a:spLocks noRot="1" noChangeAspect="1" noMove="1" noResize="1" noEditPoints="1" noAdjustHandles="1" noChangeArrowheads="1" noChangeShapeType="1" noTextEdit="1"/>
              </p:cNvSpPr>
              <p:nvPr/>
            </p:nvSpPr>
            <p:spPr>
              <a:xfrm>
                <a:off x="4520802" y="5747988"/>
                <a:ext cx="11053450" cy="537711"/>
              </a:xfrm>
              <a:prstGeom prst="rect">
                <a:avLst/>
              </a:prstGeom>
              <a:blipFill>
                <a:blip r:embed="rId5"/>
                <a:stretch>
                  <a:fillRect/>
                </a:stretch>
              </a:blipFill>
            </p:spPr>
            <p:txBody>
              <a:bodyPr/>
              <a:lstStyle/>
              <a:p>
                <a:r>
                  <a:rPr lang="en-US">
                    <a:noFill/>
                  </a:rPr>
                  <a:t> </a:t>
                </a:r>
              </a:p>
            </p:txBody>
          </p:sp>
        </mc:Fallback>
      </mc:AlternateContent>
      <p:sp>
        <p:nvSpPr>
          <p:cNvPr id="15" name="Google Shape;222;p10">
            <a:extLst>
              <a:ext uri="{FF2B5EF4-FFF2-40B4-BE49-F238E27FC236}">
                <a16:creationId xmlns:a16="http://schemas.microsoft.com/office/drawing/2014/main" id="{D5CE888A-A376-436B-9832-718EA24F57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en-GB" sz="3200" b="1" dirty="0">
                <a:solidFill>
                  <a:schemeClr val="bg1"/>
                </a:solidFill>
                <a:latin typeface="Comic Sans MS"/>
                <a:sym typeface="Comic Sans MS"/>
              </a:rPr>
              <a:t>Complete</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0A827FE-8CD6-4229-97EE-E54A231904F4}"/>
                  </a:ext>
                </a:extLst>
              </p:cNvPr>
              <p:cNvSpPr txBox="1"/>
              <p:nvPr/>
            </p:nvSpPr>
            <p:spPr>
              <a:xfrm>
                <a:off x="-70338" y="2418147"/>
                <a:ext cx="2779591" cy="1233286"/>
              </a:xfrm>
              <a:prstGeom prst="rect">
                <a:avLst/>
              </a:prstGeom>
              <a:noFill/>
            </p:spPr>
            <p:txBody>
              <a:bodyPr wrap="square">
                <a:spAutoFit/>
              </a:bodyPr>
              <a:lstStyle/>
              <a:p>
                <a:pPr marL="514350" marR="0">
                  <a:lnSpc>
                    <a:spcPct val="107000"/>
                  </a:lnSpc>
                  <a:spcBef>
                    <a:spcPts val="0"/>
                  </a:spcBef>
                  <a:spcAft>
                    <a:spcPts val="800"/>
                  </a:spcAft>
                </a:pPr>
                <a:endPar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endParaRPr>
              </a:p>
              <a:p>
                <a:pPr marL="514350"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𝑹𝑨𝑵</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m:oMathPara>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D0A827FE-8CD6-4229-97EE-E54A231904F4}"/>
                  </a:ext>
                </a:extLst>
              </p:cNvPr>
              <p:cNvSpPr txBox="1">
                <a:spLocks noRot="1" noChangeAspect="1" noMove="1" noResize="1" noEditPoints="1" noAdjustHandles="1" noChangeArrowheads="1" noChangeShapeType="1" noTextEdit="1"/>
              </p:cNvSpPr>
              <p:nvPr/>
            </p:nvSpPr>
            <p:spPr>
              <a:xfrm>
                <a:off x="-70338" y="2418147"/>
                <a:ext cx="2779591" cy="1233286"/>
              </a:xfrm>
              <a:prstGeom prst="rect">
                <a:avLst/>
              </a:prstGeom>
              <a:blipFill>
                <a:blip r:embed="rId6"/>
                <a:stretch>
                  <a:fillRect/>
                </a:stretch>
              </a:blipFill>
            </p:spPr>
            <p:txBody>
              <a:bodyPr/>
              <a:lstStyle/>
              <a:p>
                <a:r>
                  <a:rPr lang="en-US">
                    <a:noFill/>
                  </a:rPr>
                  <a:t> </a:t>
                </a:r>
              </a:p>
            </p:txBody>
          </p:sp>
        </mc:Fallback>
      </mc:AlternateContent>
      <p:sp>
        <p:nvSpPr>
          <p:cNvPr id="21" name="Rectangle: Rounded Corners 20">
            <a:extLst>
              <a:ext uri="{FF2B5EF4-FFF2-40B4-BE49-F238E27FC236}">
                <a16:creationId xmlns:a16="http://schemas.microsoft.com/office/drawing/2014/main" id="{E0BC0BD9-315A-4436-A076-85417236410C}"/>
              </a:ext>
            </a:extLst>
          </p:cNvPr>
          <p:cNvSpPr/>
          <p:nvPr/>
        </p:nvSpPr>
        <p:spPr>
          <a:xfrm>
            <a:off x="1914638" y="2783526"/>
            <a:ext cx="1913812" cy="82296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65 ° </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C992B85-A38F-4552-A8F7-03891AC8F090}"/>
                  </a:ext>
                </a:extLst>
              </p:cNvPr>
              <p:cNvSpPr txBox="1"/>
              <p:nvPr/>
            </p:nvSpPr>
            <p:spPr>
              <a:xfrm>
                <a:off x="-70338" y="4262418"/>
                <a:ext cx="7187878" cy="1101327"/>
              </a:xfrm>
              <a:prstGeom prst="rect">
                <a:avLst/>
              </a:prstGeom>
              <a:noFill/>
            </p:spPr>
            <p:txBody>
              <a:bodyPr wrap="square">
                <a:spAutoFit/>
              </a:bodyPr>
              <a:lstStyle/>
              <a:p>
                <a:pPr marL="514350" marR="0">
                  <a:lnSpc>
                    <a:spcPct val="107000"/>
                  </a:lnSpc>
                  <a:spcBef>
                    <a:spcPts val="0"/>
                  </a:spcBef>
                  <a:spcAft>
                    <a:spcPts val="800"/>
                  </a:spcAft>
                </a:pPr>
                <a:endPar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endParaRPr>
              </a:p>
              <a:p>
                <a:pPr marL="514350" marR="0">
                  <a:lnSpc>
                    <a:spcPct val="107000"/>
                  </a:lnSpc>
                  <a:spcBef>
                    <a:spcPts val="0"/>
                  </a:spcBef>
                  <a:spcAft>
                    <a:spcPts val="800"/>
                  </a:spcAft>
                </a:pPr>
                <a:r>
                  <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rPr>
                  <a:t>[AN) is the                </a:t>
                </a:r>
                <a:r>
                  <a:rPr lang="en-US" sz="2800" dirty="0">
                    <a:solidFill>
                      <a:schemeClr val="tx1">
                        <a:lumMod val="65000"/>
                        <a:lumOff val="35000"/>
                      </a:schemeClr>
                    </a:solidFill>
                    <a:latin typeface="+mj-lt"/>
                    <a:ea typeface="Calibri" panose="020F0502020204030204" pitchFamily="34" charset="0"/>
                    <a:cs typeface="Calibri" panose="020F0502020204030204" pitchFamily="34" charset="0"/>
                  </a:rPr>
                  <a:t>°</a:t>
                </a:r>
                <a:r>
                  <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rPr>
                  <a:t>    of angle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𝑪𝑨𝑹</m:t>
                        </m:r>
                      </m:e>
                    </m:acc>
                  </m:oMath>
                </a14:m>
                <a:endPar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xmlns="">
          <p:sp>
            <p:nvSpPr>
              <p:cNvPr id="23" name="TextBox 22">
                <a:extLst>
                  <a:ext uri="{FF2B5EF4-FFF2-40B4-BE49-F238E27FC236}">
                    <a16:creationId xmlns:a16="http://schemas.microsoft.com/office/drawing/2014/main" id="{AC992B85-A38F-4552-A8F7-03891AC8F090}"/>
                  </a:ext>
                </a:extLst>
              </p:cNvPr>
              <p:cNvSpPr txBox="1">
                <a:spLocks noRot="1" noChangeAspect="1" noMove="1" noResize="1" noEditPoints="1" noAdjustHandles="1" noChangeArrowheads="1" noChangeShapeType="1" noTextEdit="1"/>
              </p:cNvSpPr>
              <p:nvPr/>
            </p:nvSpPr>
            <p:spPr>
              <a:xfrm>
                <a:off x="-70338" y="4262418"/>
                <a:ext cx="7187878" cy="1101327"/>
              </a:xfrm>
              <a:prstGeom prst="rect">
                <a:avLst/>
              </a:prstGeom>
              <a:blipFill>
                <a:blip r:embed="rId7"/>
                <a:stretch>
                  <a:fillRect b="-15470"/>
                </a:stretch>
              </a:blipFill>
            </p:spPr>
            <p:txBody>
              <a:bodyPr/>
              <a:lstStyle/>
              <a:p>
                <a:r>
                  <a:rPr lang="en-US">
                    <a:noFill/>
                  </a:rPr>
                  <a:t> </a:t>
                </a:r>
              </a:p>
            </p:txBody>
          </p:sp>
        </mc:Fallback>
      </mc:AlternateContent>
      <p:sp>
        <p:nvSpPr>
          <p:cNvPr id="22" name="Rectangle: Rounded Corners 21">
            <a:extLst>
              <a:ext uri="{FF2B5EF4-FFF2-40B4-BE49-F238E27FC236}">
                <a16:creationId xmlns:a16="http://schemas.microsoft.com/office/drawing/2014/main" id="{B8794A69-5AEA-4C17-A6D8-71B8456A3BF9}"/>
              </a:ext>
            </a:extLst>
          </p:cNvPr>
          <p:cNvSpPr/>
          <p:nvPr/>
        </p:nvSpPr>
        <p:spPr>
          <a:xfrm>
            <a:off x="2484686" y="4646909"/>
            <a:ext cx="1913813" cy="82296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bisector</a:t>
            </a: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5E4F21F5-76B2-4FF1-B4DA-C4D2EA558C9A}"/>
                  </a:ext>
                </a:extLst>
              </p:cNvPr>
              <p:cNvSpPr/>
              <p:nvPr/>
            </p:nvSpPr>
            <p:spPr>
              <a:xfrm>
                <a:off x="-314178" y="1397285"/>
                <a:ext cx="10847929" cy="531043"/>
              </a:xfrm>
              <a:prstGeom prst="rect">
                <a:avLst/>
              </a:prstGeom>
              <a:noFill/>
            </p:spPr>
            <p:txBody>
              <a:bodyPr wrap="square" lIns="91440" tIns="45720" rIns="91440" bIns="45720">
                <a:spAutoFit/>
              </a:bodyPr>
              <a:lstStyle/>
              <a:p>
                <a:pPr marL="514350">
                  <a:lnSpc>
                    <a:spcPct val="107000"/>
                  </a:lnSpc>
                  <a:spcAft>
                    <a:spcPts val="800"/>
                  </a:spcAft>
                </a:pPr>
                <a:r>
                  <a:rPr lang="en-US" sz="2800" b="1" dirty="0">
                    <a:solidFill>
                      <a:schemeClr val="tx1">
                        <a:lumMod val="65000"/>
                        <a:lumOff val="35000"/>
                      </a:schemeClr>
                    </a:solidFill>
                  </a:rPr>
                  <a:t>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𝑪𝑨𝑹</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𝟏𝟑𝟎</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800" b="1" dirty="0">
                    <a:solidFill>
                      <a:schemeClr val="tx1">
                        <a:lumMod val="65000"/>
                        <a:lumOff val="35000"/>
                      </a:schemeClr>
                    </a:solidFill>
                    <a:ea typeface="Calibri" panose="020F0502020204030204" pitchFamily="34" charset="0"/>
                    <a:cs typeface="Calibri" panose="020F0502020204030204" pitchFamily="34" charset="0"/>
                  </a:rPr>
                  <a:t> and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𝑪𝑨𝑵</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𝟔𝟓</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endParaRPr lang="en-US" sz="2800" b="1" dirty="0">
                  <a:solidFill>
                    <a:schemeClr val="tx1">
                      <a:lumMod val="65000"/>
                      <a:lumOff val="35000"/>
                    </a:schemeClr>
                  </a:solidFill>
                  <a:ea typeface="Calibri" panose="020F0502020204030204" pitchFamily="34" charset="0"/>
                  <a:cs typeface="Arial" panose="020B0604020202020204" pitchFamily="34" charset="0"/>
                </a:endParaRPr>
              </a:p>
            </p:txBody>
          </p:sp>
        </mc:Choice>
        <mc:Fallback xmlns="">
          <p:sp>
            <p:nvSpPr>
              <p:cNvPr id="10" name="Rectangle 9">
                <a:extLst>
                  <a:ext uri="{FF2B5EF4-FFF2-40B4-BE49-F238E27FC236}">
                    <a16:creationId xmlns:a16="http://schemas.microsoft.com/office/drawing/2014/main" id="{5E4F21F5-76B2-4FF1-B4DA-C4D2EA558C9A}"/>
                  </a:ext>
                </a:extLst>
              </p:cNvPr>
              <p:cNvSpPr>
                <a:spLocks noRot="1" noChangeAspect="1" noMove="1" noResize="1" noEditPoints="1" noAdjustHandles="1" noChangeArrowheads="1" noChangeShapeType="1" noTextEdit="1"/>
              </p:cNvSpPr>
              <p:nvPr/>
            </p:nvSpPr>
            <p:spPr>
              <a:xfrm>
                <a:off x="-314178" y="1397285"/>
                <a:ext cx="10847929" cy="531043"/>
              </a:xfrm>
              <a:prstGeom prst="rect">
                <a:avLst/>
              </a:prstGeom>
              <a:blipFill>
                <a:blip r:embed="rId8"/>
                <a:stretch>
                  <a:fillRect t="-10345" b="-31034"/>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36533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left)">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tretch>
            <a:fillRect/>
          </a:stretch>
        </p:blipFill>
        <p:spPr>
          <a:xfrm>
            <a:off x="2920772" y="1454574"/>
            <a:ext cx="5717519" cy="2866634"/>
          </a:xfrm>
          <a:prstGeom prst="rect">
            <a:avLst/>
          </a:prstGeom>
        </p:spPr>
      </p:pic>
      <p:sp>
        <p:nvSpPr>
          <p:cNvPr id="4" name="Google Shape;97;gb06ce43697_0_0">
            <a:extLst>
              <a:ext uri="{FF2B5EF4-FFF2-40B4-BE49-F238E27FC236}">
                <a16:creationId xmlns:a16="http://schemas.microsoft.com/office/drawing/2014/main" id="{9963F46C-DD1C-4D14-822C-71DB3FC4FE02}"/>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b="1" dirty="0">
                <a:solidFill>
                  <a:schemeClr val="accent1">
                    <a:lumMod val="50000"/>
                  </a:schemeClr>
                </a:solidFill>
                <a:latin typeface="Comic Sans MS"/>
              </a:rPr>
              <a:t>Wrap-up</a:t>
            </a:r>
            <a:endParaRPr lang="en-US" dirty="0">
              <a:solidFill>
                <a:schemeClr val="accent1">
                  <a:lumMod val="50000"/>
                </a:schemeClr>
              </a:solidFill>
            </a:endParaRPr>
          </a:p>
        </p:txBody>
      </p:sp>
      <p:sp>
        <p:nvSpPr>
          <p:cNvPr id="3" name="Rectangle: Rounded Corners 2">
            <a:extLst>
              <a:ext uri="{FF2B5EF4-FFF2-40B4-BE49-F238E27FC236}">
                <a16:creationId xmlns:a16="http://schemas.microsoft.com/office/drawing/2014/main" id="{7FC67CC2-FC4F-4772-9695-33A613F4FC5D}"/>
              </a:ext>
            </a:extLst>
          </p:cNvPr>
          <p:cNvSpPr/>
          <p:nvPr/>
        </p:nvSpPr>
        <p:spPr>
          <a:xfrm rot="21235821">
            <a:off x="5050958" y="1968842"/>
            <a:ext cx="255996" cy="67057"/>
          </a:xfrm>
          <a:prstGeom prst="roundRect">
            <a:avLst>
              <a:gd name="adj" fmla="val 50000"/>
            </a:avLst>
          </a:prstGeom>
          <a:solidFill>
            <a:srgbClr val="217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618206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CC81BC8-A9A0-445D-AD77-EF4FEDA6A33E}"/>
              </a:ext>
            </a:extLst>
          </p:cNvPr>
          <p:cNvSpPr txBox="1"/>
          <p:nvPr/>
        </p:nvSpPr>
        <p:spPr>
          <a:xfrm>
            <a:off x="9529482" y="87678"/>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a:solidFill>
                  <a:schemeClr val="tx1">
                    <a:lumMod val="50000"/>
                    <a:lumOff val="50000"/>
                  </a:schemeClr>
                </a:solidFill>
                <a:latin typeface="Comic Sans MS"/>
              </a:rPr>
              <a:t>Wrap-up </a:t>
            </a:r>
            <a:endParaRPr lang="en-GB" dirty="0">
              <a:solidFill>
                <a:schemeClr val="tx1">
                  <a:lumMod val="50000"/>
                  <a:lumOff val="50000"/>
                </a:schemeClr>
              </a:solidFill>
              <a:latin typeface="Comic Sans MS"/>
            </a:endParaRPr>
          </a:p>
        </p:txBody>
      </p:sp>
      <p:sp>
        <p:nvSpPr>
          <p:cNvPr id="2" name="Google Shape;222;p10">
            <a:extLst>
              <a:ext uri="{FF2B5EF4-FFF2-40B4-BE49-F238E27FC236}">
                <a16:creationId xmlns:a16="http://schemas.microsoft.com/office/drawing/2014/main" id="{2CD90A41-56BA-4669-A629-CFB86B77EFC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In this chapter, we learned to:</a:t>
            </a:r>
            <a:endParaRPr lang="en-GB" sz="3200" dirty="0">
              <a:sym typeface="Comic Sans MS"/>
            </a:endParaRPr>
          </a:p>
        </p:txBody>
      </p:sp>
      <p:sp>
        <p:nvSpPr>
          <p:cNvPr id="28" name="Google Shape;86;ga338da080d_1_6">
            <a:extLst>
              <a:ext uri="{FF2B5EF4-FFF2-40B4-BE49-F238E27FC236}">
                <a16:creationId xmlns:a16="http://schemas.microsoft.com/office/drawing/2014/main" id="{2AEFD0FE-D3D9-47B6-B722-C496B4E10A0F}"/>
              </a:ext>
            </a:extLst>
          </p:cNvPr>
          <p:cNvSpPr txBox="1">
            <a:spLocks/>
          </p:cNvSpPr>
          <p:nvPr/>
        </p:nvSpPr>
        <p:spPr>
          <a:xfrm>
            <a:off x="-11723" y="1681126"/>
            <a:ext cx="11605959" cy="447660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028700" lvl="7" indent="-514350">
              <a:lnSpc>
                <a:spcPct val="200000"/>
              </a:lnSpc>
              <a:buClr>
                <a:srgbClr val="0076A3"/>
              </a:buClr>
              <a:buSzPct val="100000"/>
              <a:buFont typeface="+mj-lt"/>
              <a:buAutoNum type="arabicPeriod"/>
            </a:pPr>
            <a:r>
              <a:rPr lang="en-US" sz="2800" dirty="0">
                <a:solidFill>
                  <a:schemeClr val="tx1">
                    <a:lumMod val="65000"/>
                    <a:lumOff val="35000"/>
                  </a:schemeClr>
                </a:solidFill>
                <a:latin typeface="Comic Sans MS"/>
              </a:rPr>
              <a:t>Recognize the bisector as an axis of symmetry of an angle.</a:t>
            </a:r>
          </a:p>
          <a:p>
            <a:pPr marL="1028700" lvl="7" indent="-514350">
              <a:lnSpc>
                <a:spcPct val="200000"/>
              </a:lnSpc>
              <a:buClr>
                <a:srgbClr val="0076A3"/>
              </a:buClr>
              <a:buSzPct val="100000"/>
              <a:buFont typeface="+mj-lt"/>
              <a:buAutoNum type="arabicPeriod"/>
            </a:pPr>
            <a:r>
              <a:rPr lang="en-US" sz="2800" dirty="0">
                <a:solidFill>
                  <a:schemeClr val="tx1">
                    <a:lumMod val="65000"/>
                    <a:lumOff val="35000"/>
                  </a:schemeClr>
                </a:solidFill>
                <a:latin typeface="Comic Sans MS"/>
              </a:rPr>
              <a:t>Construct the bisector of an angle with a protractor.</a:t>
            </a:r>
          </a:p>
          <a:p>
            <a:pPr marL="1028700" lvl="7" indent="-514350">
              <a:lnSpc>
                <a:spcPct val="200000"/>
              </a:lnSpc>
              <a:buClr>
                <a:srgbClr val="0076A3"/>
              </a:buClr>
              <a:buSzPct val="100000"/>
              <a:buFont typeface="+mj-lt"/>
              <a:buAutoNum type="arabicPeriod"/>
            </a:pPr>
            <a:r>
              <a:rPr lang="en-US" sz="2800" dirty="0">
                <a:solidFill>
                  <a:schemeClr val="tx1">
                    <a:lumMod val="65000"/>
                    <a:lumOff val="35000"/>
                  </a:schemeClr>
                </a:solidFill>
                <a:latin typeface="Comic Sans MS"/>
              </a:rPr>
              <a:t>Construct the bisector of an angle with the compass.</a:t>
            </a:r>
          </a:p>
          <a:p>
            <a:pPr marL="1028700" lvl="7" indent="-514350">
              <a:lnSpc>
                <a:spcPct val="200000"/>
              </a:lnSpc>
              <a:buClr>
                <a:srgbClr val="0076A3"/>
              </a:buClr>
              <a:buSzPct val="100000"/>
              <a:buFont typeface="+mj-lt"/>
              <a:buAutoNum type="arabicPeriod"/>
            </a:pPr>
            <a:r>
              <a:rPr lang="en-US" sz="2800" dirty="0">
                <a:solidFill>
                  <a:schemeClr val="tx1">
                    <a:lumMod val="65000"/>
                    <a:lumOff val="35000"/>
                  </a:schemeClr>
                </a:solidFill>
                <a:latin typeface="Comic Sans MS"/>
              </a:rPr>
              <a:t>Use the following property: the bisector of an angle divides it into two equal parts.</a:t>
            </a: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3119341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2CD90A41-56BA-4669-A629-CFB86B77EFC9}"/>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In this chapter, we learned about the bisector of </a:t>
            </a:r>
          </a:p>
          <a:p>
            <a:pPr marL="457200" lvl="1">
              <a:buSzPts val="6000"/>
              <a:buFont typeface="Comic Sans MS"/>
            </a:pPr>
            <a:r>
              <a:rPr lang="en-US" sz="3200" b="1" dirty="0">
                <a:solidFill>
                  <a:schemeClr val="bg1"/>
                </a:solidFill>
                <a:latin typeface="Comic Sans MS"/>
                <a:sym typeface="Comic Sans MS"/>
              </a:rPr>
              <a:t>an angle</a:t>
            </a:r>
            <a:endParaRPr lang="en-GB" sz="3200" b="1" dirty="0">
              <a:solidFill>
                <a:schemeClr val="bg1"/>
              </a:solidFill>
              <a:latin typeface="Comic Sans MS"/>
              <a:sym typeface="Comic Sans MS"/>
            </a:endParaRPr>
          </a:p>
        </p:txBody>
      </p:sp>
      <p:pic>
        <p:nvPicPr>
          <p:cNvPr id="28" name="Picture 27" descr="Icon&#10;&#10;Description automatically generated">
            <a:extLst>
              <a:ext uri="{FF2B5EF4-FFF2-40B4-BE49-F238E27FC236}">
                <a16:creationId xmlns:a16="http://schemas.microsoft.com/office/drawing/2014/main" id="{698DED25-091B-4AA6-8794-6E0DD7569F9A}"/>
              </a:ext>
            </a:extLst>
          </p:cNvPr>
          <p:cNvPicPr>
            <a:picLocks/>
          </p:cNvPicPr>
          <p:nvPr/>
        </p:nvPicPr>
        <p:blipFill>
          <a:blip r:embed="rId4"/>
          <a:stretch>
            <a:fillRect/>
          </a:stretch>
        </p:blipFill>
        <p:spPr>
          <a:xfrm>
            <a:off x="1307240" y="1809106"/>
            <a:ext cx="4572000" cy="4572000"/>
          </a:xfrm>
          <a:prstGeom prst="rect">
            <a:avLst/>
          </a:prstGeom>
        </p:spPr>
      </p:pic>
      <p:pic>
        <p:nvPicPr>
          <p:cNvPr id="29" name="Picture 28" descr="A picture containing text, clock&#10;&#10;Description automatically generated">
            <a:extLst>
              <a:ext uri="{FF2B5EF4-FFF2-40B4-BE49-F238E27FC236}">
                <a16:creationId xmlns:a16="http://schemas.microsoft.com/office/drawing/2014/main" id="{D08952C5-5285-4243-9ECC-0488362E05F7}"/>
              </a:ext>
            </a:extLst>
          </p:cNvPr>
          <p:cNvPicPr>
            <a:picLocks/>
          </p:cNvPicPr>
          <p:nvPr/>
        </p:nvPicPr>
        <p:blipFill>
          <a:blip r:embed="rId5"/>
          <a:stretch>
            <a:fillRect/>
          </a:stretch>
        </p:blipFill>
        <p:spPr>
          <a:xfrm>
            <a:off x="6366027" y="1890131"/>
            <a:ext cx="4572000" cy="4572000"/>
          </a:xfrm>
          <a:prstGeom prst="rect">
            <a:avLst/>
          </a:prstGeom>
        </p:spPr>
      </p:pic>
      <p:grpSp>
        <p:nvGrpSpPr>
          <p:cNvPr id="12" name="Group 11">
            <a:extLst>
              <a:ext uri="{FF2B5EF4-FFF2-40B4-BE49-F238E27FC236}">
                <a16:creationId xmlns:a16="http://schemas.microsoft.com/office/drawing/2014/main" id="{1314E164-6F82-48EF-865A-D6098ACDAF3C}"/>
              </a:ext>
            </a:extLst>
          </p:cNvPr>
          <p:cNvGrpSpPr/>
          <p:nvPr/>
        </p:nvGrpSpPr>
        <p:grpSpPr>
          <a:xfrm>
            <a:off x="3467100" y="4102100"/>
            <a:ext cx="1552575" cy="1377950"/>
            <a:chOff x="3467100" y="4102100"/>
            <a:chExt cx="1552575" cy="1377950"/>
          </a:xfrm>
        </p:grpSpPr>
        <p:cxnSp>
          <p:nvCxnSpPr>
            <p:cNvPr id="10" name="Straight Connector 9">
              <a:extLst>
                <a:ext uri="{FF2B5EF4-FFF2-40B4-BE49-F238E27FC236}">
                  <a16:creationId xmlns:a16="http://schemas.microsoft.com/office/drawing/2014/main" id="{5F301A63-A508-4D7F-9C86-5C4E7241FD44}"/>
                </a:ext>
              </a:extLst>
            </p:cNvPr>
            <p:cNvCxnSpPr>
              <a:cxnSpLocks/>
            </p:cNvCxnSpPr>
            <p:nvPr/>
          </p:nvCxnSpPr>
          <p:spPr>
            <a:xfrm flipH="1" flipV="1">
              <a:off x="3637757" y="4314826"/>
              <a:ext cx="1298575" cy="523875"/>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54850AC6-F0F5-467A-AC8F-5BAE371B8E46}"/>
                </a:ext>
              </a:extLst>
            </p:cNvPr>
            <p:cNvGrpSpPr/>
            <p:nvPr/>
          </p:nvGrpSpPr>
          <p:grpSpPr>
            <a:xfrm>
              <a:off x="3467100" y="4102100"/>
              <a:ext cx="1552575" cy="1377950"/>
              <a:chOff x="3467100" y="4102100"/>
              <a:chExt cx="1552575" cy="1377950"/>
            </a:xfrm>
          </p:grpSpPr>
          <p:sp>
            <p:nvSpPr>
              <p:cNvPr id="6" name="Freeform: Shape 5">
                <a:extLst>
                  <a:ext uri="{FF2B5EF4-FFF2-40B4-BE49-F238E27FC236}">
                    <a16:creationId xmlns:a16="http://schemas.microsoft.com/office/drawing/2014/main" id="{478D38E0-7D88-401B-88E9-3103A867D117}"/>
                  </a:ext>
                </a:extLst>
              </p:cNvPr>
              <p:cNvSpPr/>
              <p:nvPr/>
            </p:nvSpPr>
            <p:spPr>
              <a:xfrm>
                <a:off x="3467100" y="4102100"/>
                <a:ext cx="1552575" cy="228600"/>
              </a:xfrm>
              <a:custGeom>
                <a:avLst/>
                <a:gdLst>
                  <a:gd name="connsiteX0" fmla="*/ 1536700 w 1552575"/>
                  <a:gd name="connsiteY0" fmla="*/ 0 h 228600"/>
                  <a:gd name="connsiteX1" fmla="*/ 0 w 1552575"/>
                  <a:gd name="connsiteY1" fmla="*/ 146050 h 228600"/>
                  <a:gd name="connsiteX2" fmla="*/ 69850 w 1552575"/>
                  <a:gd name="connsiteY2" fmla="*/ 228600 h 228600"/>
                  <a:gd name="connsiteX3" fmla="*/ 1552575 w 1552575"/>
                  <a:gd name="connsiteY3" fmla="*/ 88900 h 228600"/>
                </a:gdLst>
                <a:ahLst/>
                <a:cxnLst>
                  <a:cxn ang="0">
                    <a:pos x="connsiteX0" y="connsiteY0"/>
                  </a:cxn>
                  <a:cxn ang="0">
                    <a:pos x="connsiteX1" y="connsiteY1"/>
                  </a:cxn>
                  <a:cxn ang="0">
                    <a:pos x="connsiteX2" y="connsiteY2"/>
                  </a:cxn>
                  <a:cxn ang="0">
                    <a:pos x="connsiteX3" y="connsiteY3"/>
                  </a:cxn>
                </a:cxnLst>
                <a:rect l="l" t="t" r="r" b="b"/>
                <a:pathLst>
                  <a:path w="1552575" h="228600">
                    <a:moveTo>
                      <a:pt x="1536700" y="0"/>
                    </a:moveTo>
                    <a:lnTo>
                      <a:pt x="0" y="146050"/>
                    </a:lnTo>
                    <a:lnTo>
                      <a:pt x="69850" y="228600"/>
                    </a:lnTo>
                    <a:lnTo>
                      <a:pt x="1552575" y="88900"/>
                    </a:lnTo>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6">
                <a:extLst>
                  <a:ext uri="{FF2B5EF4-FFF2-40B4-BE49-F238E27FC236}">
                    <a16:creationId xmlns:a16="http://schemas.microsoft.com/office/drawing/2014/main" id="{E6BEFB9D-EC60-4668-B730-04563F483F3E}"/>
                  </a:ext>
                </a:extLst>
              </p:cNvPr>
              <p:cNvSpPr/>
              <p:nvPr/>
            </p:nvSpPr>
            <p:spPr>
              <a:xfrm>
                <a:off x="3532188" y="4324350"/>
                <a:ext cx="985837" cy="1155700"/>
              </a:xfrm>
              <a:custGeom>
                <a:avLst/>
                <a:gdLst>
                  <a:gd name="connsiteX0" fmla="*/ 923925 w 990600"/>
                  <a:gd name="connsiteY0" fmla="*/ 1155700 h 1155700"/>
                  <a:gd name="connsiteX1" fmla="*/ 923925 w 990600"/>
                  <a:gd name="connsiteY1" fmla="*/ 1155700 h 1155700"/>
                  <a:gd name="connsiteX2" fmla="*/ 882650 w 990600"/>
                  <a:gd name="connsiteY2" fmla="*/ 1120775 h 1155700"/>
                  <a:gd name="connsiteX3" fmla="*/ 0 w 990600"/>
                  <a:gd name="connsiteY3" fmla="*/ 9525 h 1155700"/>
                  <a:gd name="connsiteX4" fmla="*/ 117475 w 990600"/>
                  <a:gd name="connsiteY4" fmla="*/ 0 h 1155700"/>
                  <a:gd name="connsiteX5" fmla="*/ 990600 w 990600"/>
                  <a:gd name="connsiteY5" fmla="*/ 1104900 h 1155700"/>
                  <a:gd name="connsiteX6" fmla="*/ 923925 w 990600"/>
                  <a:gd name="connsiteY6" fmla="*/ 1155700 h 1155700"/>
                  <a:gd name="connsiteX0" fmla="*/ 919162 w 985837"/>
                  <a:gd name="connsiteY0" fmla="*/ 1155700 h 1155700"/>
                  <a:gd name="connsiteX1" fmla="*/ 919162 w 985837"/>
                  <a:gd name="connsiteY1" fmla="*/ 1155700 h 1155700"/>
                  <a:gd name="connsiteX2" fmla="*/ 877887 w 985837"/>
                  <a:gd name="connsiteY2" fmla="*/ 1120775 h 1155700"/>
                  <a:gd name="connsiteX3" fmla="*/ 0 w 985837"/>
                  <a:gd name="connsiteY3" fmla="*/ 4763 h 1155700"/>
                  <a:gd name="connsiteX4" fmla="*/ 112712 w 985837"/>
                  <a:gd name="connsiteY4" fmla="*/ 0 h 1155700"/>
                  <a:gd name="connsiteX5" fmla="*/ 985837 w 985837"/>
                  <a:gd name="connsiteY5" fmla="*/ 1104900 h 1155700"/>
                  <a:gd name="connsiteX6" fmla="*/ 919162 w 985837"/>
                  <a:gd name="connsiteY6" fmla="*/ 1155700 h 115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5837" h="1155700">
                    <a:moveTo>
                      <a:pt x="919162" y="1155700"/>
                    </a:moveTo>
                    <a:lnTo>
                      <a:pt x="919162" y="1155700"/>
                    </a:lnTo>
                    <a:lnTo>
                      <a:pt x="877887" y="1120775"/>
                    </a:lnTo>
                    <a:lnTo>
                      <a:pt x="0" y="4763"/>
                    </a:lnTo>
                    <a:lnTo>
                      <a:pt x="112712" y="0"/>
                    </a:lnTo>
                    <a:lnTo>
                      <a:pt x="985837" y="1104900"/>
                    </a:lnTo>
                    <a:lnTo>
                      <a:pt x="919162" y="1155700"/>
                    </a:lnTo>
                    <a:close/>
                  </a:path>
                </a:pathLst>
              </a:custGeom>
              <a:solidFill>
                <a:srgbClr val="59B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custDataLst>
      <p:tags r:id="rId1"/>
    </p:custDataLst>
    <p:extLst>
      <p:ext uri="{BB962C8B-B14F-4D97-AF65-F5344CB8AC3E}">
        <p14:creationId xmlns:p14="http://schemas.microsoft.com/office/powerpoint/2010/main" val="3338824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655A3572-DFBE-4856-BCB5-8D7415B2E370}"/>
                  </a:ext>
                </a:extLst>
              </p:cNvPr>
              <p:cNvSpPr txBox="1"/>
              <p:nvPr/>
            </p:nvSpPr>
            <p:spPr>
              <a:xfrm>
                <a:off x="-70536" y="3027967"/>
                <a:ext cx="6092686" cy="537583"/>
              </a:xfrm>
              <a:prstGeom prst="rect">
                <a:avLst/>
              </a:prstGeom>
              <a:noFill/>
            </p:spPr>
            <p:txBody>
              <a:bodyPr wrap="square">
                <a:spAutoFit/>
              </a:bodyPr>
              <a:lstStyle/>
              <a:p>
                <a:pPr marL="514350" marR="0">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Angles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x</m:t>
                        </m:r>
                        <m:r>
                          <m:rPr>
                            <m:sty m:val="p"/>
                          </m:rP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O</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𝑤</m:t>
                        </m:r>
                      </m:e>
                    </m:acc>
                    <m: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and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y</m:t>
                        </m:r>
                        <m:r>
                          <m:rPr>
                            <m:sty m:val="p"/>
                          </m:rP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O</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𝑤</m:t>
                        </m:r>
                      </m:e>
                    </m:acc>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are </a:t>
                </a:r>
              </a:p>
            </p:txBody>
          </p:sp>
        </mc:Choice>
        <mc:Fallback xmlns="">
          <p:sp>
            <p:nvSpPr>
              <p:cNvPr id="30" name="TextBox 29">
                <a:extLst>
                  <a:ext uri="{FF2B5EF4-FFF2-40B4-BE49-F238E27FC236}">
                    <a16:creationId xmlns:a16="http://schemas.microsoft.com/office/drawing/2014/main" id="{655A3572-DFBE-4856-BCB5-8D7415B2E370}"/>
                  </a:ext>
                </a:extLst>
              </p:cNvPr>
              <p:cNvSpPr txBox="1">
                <a:spLocks noRot="1" noChangeAspect="1" noMove="1" noResize="1" noEditPoints="1" noAdjustHandles="1" noChangeArrowheads="1" noChangeShapeType="1" noTextEdit="1"/>
              </p:cNvSpPr>
              <p:nvPr/>
            </p:nvSpPr>
            <p:spPr>
              <a:xfrm>
                <a:off x="-70536" y="3027967"/>
                <a:ext cx="6092686" cy="537583"/>
              </a:xfrm>
              <a:prstGeom prst="rect">
                <a:avLst/>
              </a:prstGeom>
              <a:blipFill>
                <a:blip r:embed="rId4"/>
                <a:stretch>
                  <a:fillRect t="-9091" b="-31818"/>
                </a:stretch>
              </a:blipFill>
            </p:spPr>
            <p:txBody>
              <a:bodyPr/>
              <a:lstStyle/>
              <a:p>
                <a:r>
                  <a:rPr lang="en-US">
                    <a:noFill/>
                  </a:rPr>
                  <a:t> </a:t>
                </a:r>
              </a:p>
            </p:txBody>
          </p:sp>
        </mc:Fallback>
      </mc:AlternateContent>
      <p:sp>
        <p:nvSpPr>
          <p:cNvPr id="2" name="Google Shape;222;p10">
            <a:extLst>
              <a:ext uri="{FF2B5EF4-FFF2-40B4-BE49-F238E27FC236}">
                <a16:creationId xmlns:a16="http://schemas.microsoft.com/office/drawing/2014/main" id="{2CD90A41-56BA-4669-A629-CFB86B77EFC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b="1" dirty="0">
              <a:solidFill>
                <a:schemeClr val="bg1"/>
              </a:solidFill>
              <a:latin typeface="Comic Sans MS"/>
              <a:sym typeface="Comic Sans MS"/>
            </a:endParaRPr>
          </a:p>
        </p:txBody>
      </p:sp>
      <p:sp>
        <p:nvSpPr>
          <p:cNvPr id="32" name="Rectangle: Rounded Corners 31">
            <a:extLst>
              <a:ext uri="{FF2B5EF4-FFF2-40B4-BE49-F238E27FC236}">
                <a16:creationId xmlns:a16="http://schemas.microsoft.com/office/drawing/2014/main" id="{21541D4A-643F-4AAA-AF40-0580258F70E8}"/>
              </a:ext>
            </a:extLst>
          </p:cNvPr>
          <p:cNvSpPr/>
          <p:nvPr/>
        </p:nvSpPr>
        <p:spPr>
          <a:xfrm>
            <a:off x="534875" y="3833975"/>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65000"/>
                    <a:lumOff val="35000"/>
                  </a:schemeClr>
                </a:solidFill>
                <a:latin typeface="+mj-lt"/>
              </a:rPr>
              <a:t>_____</a:t>
            </a:r>
          </a:p>
        </p:txBody>
      </p:sp>
      <p:sp>
        <p:nvSpPr>
          <p:cNvPr id="33" name="Rectangle: Rounded Corners 32">
            <a:extLst>
              <a:ext uri="{FF2B5EF4-FFF2-40B4-BE49-F238E27FC236}">
                <a16:creationId xmlns:a16="http://schemas.microsoft.com/office/drawing/2014/main" id="{BE74328D-2555-4FCC-9DDF-41AF080749CB}"/>
              </a:ext>
            </a:extLst>
          </p:cNvPr>
          <p:cNvSpPr/>
          <p:nvPr/>
        </p:nvSpPr>
        <p:spPr>
          <a:xfrm>
            <a:off x="3342366" y="3833974"/>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65000"/>
                    <a:lumOff val="35000"/>
                  </a:schemeClr>
                </a:solidFill>
                <a:latin typeface="+mj-lt"/>
              </a:rPr>
              <a:t>_____</a:t>
            </a:r>
          </a:p>
        </p:txBody>
      </p:sp>
      <p:sp>
        <p:nvSpPr>
          <p:cNvPr id="8" name="TextBox 7">
            <a:extLst>
              <a:ext uri="{FF2B5EF4-FFF2-40B4-BE49-F238E27FC236}">
                <a16:creationId xmlns:a16="http://schemas.microsoft.com/office/drawing/2014/main" id="{E9333BB3-5233-4B67-9682-5599FE52CDE6}"/>
              </a:ext>
            </a:extLst>
          </p:cNvPr>
          <p:cNvSpPr txBox="1"/>
          <p:nvPr/>
        </p:nvSpPr>
        <p:spPr>
          <a:xfrm>
            <a:off x="1972200" y="3969796"/>
            <a:ext cx="1585732" cy="523220"/>
          </a:xfrm>
          <a:prstGeom prst="rect">
            <a:avLst/>
          </a:prstGeom>
          <a:noFill/>
        </p:spPr>
        <p:txBody>
          <a:bodyPr wrap="square">
            <a:spAutoFit/>
          </a:bodyPr>
          <a:lstStyle/>
          <a:p>
            <a:pPr marL="514350" marR="0">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and</a:t>
            </a:r>
            <a:r>
              <a:rPr lang="en-US" sz="2800" dirty="0">
                <a:solidFill>
                  <a:schemeClr val="tx1">
                    <a:lumMod val="65000"/>
                    <a:lumOff val="35000"/>
                  </a:schemeClr>
                </a:solidFill>
                <a:latin typeface="+mj-lt"/>
                <a:ea typeface="Times New Roman" panose="02020603050405020304" pitchFamily="18" charset="0"/>
                <a:cs typeface="Calibri" panose="020F0502020204030204" pitchFamily="34" charset="0"/>
              </a:rPr>
              <a:t>            </a:t>
            </a: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3A2F1446-706F-4B38-8C65-A0C25647D0A8}"/>
              </a:ext>
            </a:extLst>
          </p:cNvPr>
          <p:cNvGrpSpPr/>
          <p:nvPr/>
        </p:nvGrpSpPr>
        <p:grpSpPr>
          <a:xfrm>
            <a:off x="6223706" y="2231468"/>
            <a:ext cx="5141235" cy="4054231"/>
            <a:chOff x="6223706" y="2231468"/>
            <a:chExt cx="5141235" cy="4054231"/>
          </a:xfrm>
        </p:grpSpPr>
        <p:pic>
          <p:nvPicPr>
            <p:cNvPr id="25" name="Picture 24">
              <a:extLst>
                <a:ext uri="{FF2B5EF4-FFF2-40B4-BE49-F238E27FC236}">
                  <a16:creationId xmlns:a16="http://schemas.microsoft.com/office/drawing/2014/main" id="{53A9C339-A4D9-45C1-BAE7-D422C6395076}"/>
                </a:ext>
              </a:extLst>
            </p:cNvPr>
            <p:cNvPicPr>
              <a:picLocks noChangeAspect="1"/>
            </p:cNvPicPr>
            <p:nvPr/>
          </p:nvPicPr>
          <p:blipFill rotWithShape="1">
            <a:blip r:embed="rId5"/>
            <a:srcRect t="20407" r="54885" b="14706"/>
            <a:stretch/>
          </p:blipFill>
          <p:spPr>
            <a:xfrm>
              <a:off x="6223706" y="2231468"/>
              <a:ext cx="5141235" cy="4054231"/>
            </a:xfrm>
            <a:prstGeom prst="rect">
              <a:avLst/>
            </a:prstGeom>
          </p:spPr>
        </p:pic>
        <p:cxnSp>
          <p:nvCxnSpPr>
            <p:cNvPr id="26" name="Straight Connector 25">
              <a:extLst>
                <a:ext uri="{FF2B5EF4-FFF2-40B4-BE49-F238E27FC236}">
                  <a16:creationId xmlns:a16="http://schemas.microsoft.com/office/drawing/2014/main" id="{9ABB8657-4648-4580-854D-9F55571AD116}"/>
                </a:ext>
              </a:extLst>
            </p:cNvPr>
            <p:cNvCxnSpPr>
              <a:cxnSpLocks/>
            </p:cNvCxnSpPr>
            <p:nvPr/>
          </p:nvCxnSpPr>
          <p:spPr>
            <a:xfrm flipH="1" flipV="1">
              <a:off x="7105650" y="2597228"/>
              <a:ext cx="2292351" cy="207637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9104816-1133-4F8C-90A0-39A0EA237716}"/>
                </a:ext>
              </a:extLst>
            </p:cNvPr>
            <p:cNvCxnSpPr>
              <a:cxnSpLocks/>
            </p:cNvCxnSpPr>
            <p:nvPr/>
          </p:nvCxnSpPr>
          <p:spPr>
            <a:xfrm flipH="1" flipV="1">
              <a:off x="7105652" y="2595568"/>
              <a:ext cx="692148" cy="3208332"/>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13D2960-4CBF-4C62-AF3B-00EE606DB73F}"/>
                </a:ext>
              </a:extLst>
            </p:cNvPr>
            <p:cNvCxnSpPr>
              <a:cxnSpLocks/>
            </p:cNvCxnSpPr>
            <p:nvPr/>
          </p:nvCxnSpPr>
          <p:spPr>
            <a:xfrm flipH="1" flipV="1">
              <a:off x="7105652" y="2627239"/>
              <a:ext cx="4000498" cy="400050"/>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4023474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2CD90A41-56BA-4669-A629-CFB86B77EFC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b="1" dirty="0">
              <a:solidFill>
                <a:schemeClr val="bg1"/>
              </a:solidFill>
              <a:latin typeface="Comic Sans MS"/>
              <a:sym typeface="Comic Sans MS"/>
            </a:endParaRPr>
          </a:p>
        </p:txBody>
      </p:sp>
      <p:sp>
        <p:nvSpPr>
          <p:cNvPr id="32" name="Rectangle: Rounded Corners 31">
            <a:extLst>
              <a:ext uri="{FF2B5EF4-FFF2-40B4-BE49-F238E27FC236}">
                <a16:creationId xmlns:a16="http://schemas.microsoft.com/office/drawing/2014/main" id="{21541D4A-643F-4AAA-AF40-0580258F70E8}"/>
              </a:ext>
            </a:extLst>
          </p:cNvPr>
          <p:cNvSpPr/>
          <p:nvPr/>
        </p:nvSpPr>
        <p:spPr>
          <a:xfrm>
            <a:off x="556762" y="3833297"/>
            <a:ext cx="1828800"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adjacent</a:t>
            </a:r>
          </a:p>
        </p:txBody>
      </p:sp>
      <p:sp>
        <p:nvSpPr>
          <p:cNvPr id="33" name="Rectangle: Rounded Corners 32">
            <a:extLst>
              <a:ext uri="{FF2B5EF4-FFF2-40B4-BE49-F238E27FC236}">
                <a16:creationId xmlns:a16="http://schemas.microsoft.com/office/drawing/2014/main" id="{BE74328D-2555-4FCC-9DDF-41AF080749CB}"/>
              </a:ext>
            </a:extLst>
          </p:cNvPr>
          <p:cNvSpPr/>
          <p:nvPr/>
        </p:nvSpPr>
        <p:spPr>
          <a:xfrm>
            <a:off x="3347924" y="3833297"/>
            <a:ext cx="1828800"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equal</a:t>
            </a:r>
          </a:p>
        </p:txBody>
      </p:sp>
      <p:sp>
        <p:nvSpPr>
          <p:cNvPr id="10" name="TextBox 9">
            <a:extLst>
              <a:ext uri="{FF2B5EF4-FFF2-40B4-BE49-F238E27FC236}">
                <a16:creationId xmlns:a16="http://schemas.microsoft.com/office/drawing/2014/main" id="{F470B350-833C-469E-8984-6B7931D4EC89}"/>
              </a:ext>
            </a:extLst>
          </p:cNvPr>
          <p:cNvSpPr txBox="1"/>
          <p:nvPr/>
        </p:nvSpPr>
        <p:spPr>
          <a:xfrm>
            <a:off x="2034327" y="3969118"/>
            <a:ext cx="1585732" cy="523220"/>
          </a:xfrm>
          <a:prstGeom prst="rect">
            <a:avLst/>
          </a:prstGeom>
          <a:noFill/>
        </p:spPr>
        <p:txBody>
          <a:bodyPr wrap="square">
            <a:spAutoFit/>
          </a:bodyPr>
          <a:lstStyle/>
          <a:p>
            <a:pPr marL="514350" marR="0">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and</a:t>
            </a:r>
            <a:r>
              <a:rPr lang="en-US" sz="2800" dirty="0">
                <a:solidFill>
                  <a:schemeClr val="tx1">
                    <a:lumMod val="65000"/>
                    <a:lumOff val="35000"/>
                  </a:schemeClr>
                </a:solidFill>
                <a:latin typeface="+mj-lt"/>
                <a:ea typeface="Times New Roman" panose="02020603050405020304" pitchFamily="18" charset="0"/>
                <a:cs typeface="Calibri" panose="020F0502020204030204" pitchFamily="34" charset="0"/>
              </a:rPr>
              <a:t>            </a:t>
            </a: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F99AF71-1FE8-4D5F-B6A6-4CE97A3A4FCA}"/>
                  </a:ext>
                </a:extLst>
              </p:cNvPr>
              <p:cNvSpPr txBox="1"/>
              <p:nvPr/>
            </p:nvSpPr>
            <p:spPr>
              <a:xfrm>
                <a:off x="-55301" y="3027289"/>
                <a:ext cx="6092686" cy="537583"/>
              </a:xfrm>
              <a:prstGeom prst="rect">
                <a:avLst/>
              </a:prstGeom>
              <a:noFill/>
            </p:spPr>
            <p:txBody>
              <a:bodyPr wrap="square">
                <a:spAutoFit/>
              </a:bodyPr>
              <a:lstStyle/>
              <a:p>
                <a:pPr marL="514350" marR="0">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Angles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xOw</m:t>
                        </m:r>
                      </m:e>
                    </m:acc>
                    <m: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and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yOw</m:t>
                        </m:r>
                      </m:e>
                    </m:acc>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are </a:t>
                </a:r>
              </a:p>
            </p:txBody>
          </p:sp>
        </mc:Choice>
        <mc:Fallback xmlns="">
          <p:sp>
            <p:nvSpPr>
              <p:cNvPr id="11" name="TextBox 10">
                <a:extLst>
                  <a:ext uri="{FF2B5EF4-FFF2-40B4-BE49-F238E27FC236}">
                    <a16:creationId xmlns:a16="http://schemas.microsoft.com/office/drawing/2014/main" id="{DF99AF71-1FE8-4D5F-B6A6-4CE97A3A4FCA}"/>
                  </a:ext>
                </a:extLst>
              </p:cNvPr>
              <p:cNvSpPr txBox="1">
                <a:spLocks noRot="1" noChangeAspect="1" noMove="1" noResize="1" noEditPoints="1" noAdjustHandles="1" noChangeArrowheads="1" noChangeShapeType="1" noTextEdit="1"/>
              </p:cNvSpPr>
              <p:nvPr/>
            </p:nvSpPr>
            <p:spPr>
              <a:xfrm>
                <a:off x="-55301" y="3027289"/>
                <a:ext cx="6092686" cy="537583"/>
              </a:xfrm>
              <a:prstGeom prst="rect">
                <a:avLst/>
              </a:prstGeom>
              <a:blipFill>
                <a:blip r:embed="rId4"/>
                <a:stretch>
                  <a:fillRect t="-9091" b="-31818"/>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FB0E2CC7-FE40-4928-8755-BD3FE742C50A}"/>
              </a:ext>
            </a:extLst>
          </p:cNvPr>
          <p:cNvGrpSpPr/>
          <p:nvPr/>
        </p:nvGrpSpPr>
        <p:grpSpPr>
          <a:xfrm>
            <a:off x="6223706" y="2231468"/>
            <a:ext cx="5141235" cy="4054231"/>
            <a:chOff x="6223706" y="2231468"/>
            <a:chExt cx="5141235" cy="4054231"/>
          </a:xfrm>
        </p:grpSpPr>
        <p:pic>
          <p:nvPicPr>
            <p:cNvPr id="12" name="Picture 11">
              <a:extLst>
                <a:ext uri="{FF2B5EF4-FFF2-40B4-BE49-F238E27FC236}">
                  <a16:creationId xmlns:a16="http://schemas.microsoft.com/office/drawing/2014/main" id="{2E380958-9AC5-4BD9-A53D-2215C98E7DBB}"/>
                </a:ext>
              </a:extLst>
            </p:cNvPr>
            <p:cNvPicPr>
              <a:picLocks noChangeAspect="1"/>
            </p:cNvPicPr>
            <p:nvPr/>
          </p:nvPicPr>
          <p:blipFill rotWithShape="1">
            <a:blip r:embed="rId5"/>
            <a:srcRect t="20407" r="54885" b="14706"/>
            <a:stretch/>
          </p:blipFill>
          <p:spPr>
            <a:xfrm>
              <a:off x="6223706" y="2231468"/>
              <a:ext cx="5141235" cy="4054231"/>
            </a:xfrm>
            <a:prstGeom prst="rect">
              <a:avLst/>
            </a:prstGeom>
          </p:spPr>
        </p:pic>
        <p:cxnSp>
          <p:nvCxnSpPr>
            <p:cNvPr id="13" name="Straight Connector 12">
              <a:extLst>
                <a:ext uri="{FF2B5EF4-FFF2-40B4-BE49-F238E27FC236}">
                  <a16:creationId xmlns:a16="http://schemas.microsoft.com/office/drawing/2014/main" id="{2106F6DD-81AD-4A4C-96FA-FA2313538A37}"/>
                </a:ext>
              </a:extLst>
            </p:cNvPr>
            <p:cNvCxnSpPr>
              <a:cxnSpLocks/>
            </p:cNvCxnSpPr>
            <p:nvPr/>
          </p:nvCxnSpPr>
          <p:spPr>
            <a:xfrm flipH="1" flipV="1">
              <a:off x="7105650" y="2597228"/>
              <a:ext cx="2292351" cy="207637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74A5CE2-3547-447B-9AB6-2377BEC6F71B}"/>
                </a:ext>
              </a:extLst>
            </p:cNvPr>
            <p:cNvCxnSpPr>
              <a:cxnSpLocks/>
            </p:cNvCxnSpPr>
            <p:nvPr/>
          </p:nvCxnSpPr>
          <p:spPr>
            <a:xfrm flipH="1" flipV="1">
              <a:off x="7105652" y="2595568"/>
              <a:ext cx="692148" cy="3208332"/>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DF53EC6-EC26-493A-B066-ADC127F99F3E}"/>
                </a:ext>
              </a:extLst>
            </p:cNvPr>
            <p:cNvCxnSpPr>
              <a:cxnSpLocks/>
            </p:cNvCxnSpPr>
            <p:nvPr/>
          </p:nvCxnSpPr>
          <p:spPr>
            <a:xfrm flipH="1" flipV="1">
              <a:off x="7105652" y="2627239"/>
              <a:ext cx="4000498" cy="400050"/>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427877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2CD90A41-56BA-4669-A629-CFB86B77EFC9}"/>
              </a:ext>
            </a:extLst>
          </p:cNvPr>
          <p:cNvSpPr txBox="1"/>
          <p:nvPr/>
        </p:nvSpPr>
        <p:spPr>
          <a:xfrm>
            <a:off x="5553"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ym typeface="Comic Sans MS"/>
            </a:endParaRPr>
          </a:p>
        </p:txBody>
      </p:sp>
      <p:sp>
        <p:nvSpPr>
          <p:cNvPr id="33" name="Rectangle: Rounded Corners 32">
            <a:extLst>
              <a:ext uri="{FF2B5EF4-FFF2-40B4-BE49-F238E27FC236}">
                <a16:creationId xmlns:a16="http://schemas.microsoft.com/office/drawing/2014/main" id="{BE74328D-2555-4FCC-9DDF-41AF080749CB}"/>
              </a:ext>
            </a:extLst>
          </p:cNvPr>
          <p:cNvSpPr/>
          <p:nvPr/>
        </p:nvSpPr>
        <p:spPr>
          <a:xfrm>
            <a:off x="2194066" y="1343600"/>
            <a:ext cx="1775384"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65000"/>
                    <a:lumOff val="35000"/>
                  </a:schemeClr>
                </a:solidFill>
                <a:latin typeface="+mj-lt"/>
              </a:rPr>
              <a:t>_____</a:t>
            </a:r>
          </a:p>
        </p:txBody>
      </p:sp>
      <mc:AlternateContent xmlns:mc="http://schemas.openxmlformats.org/markup-compatibility/2006" xmlns:a14="http://schemas.microsoft.com/office/drawing/2010/main">
        <mc:Choice Requires="a14">
          <p:sp>
            <p:nvSpPr>
              <p:cNvPr id="10" name="Rectangle: Rounded Corners 9">
                <a:extLst>
                  <a:ext uri="{FF2B5EF4-FFF2-40B4-BE49-F238E27FC236}">
                    <a16:creationId xmlns:a16="http://schemas.microsoft.com/office/drawing/2014/main" id="{515822EA-A177-4401-8B6B-DFFA254898BA}"/>
                  </a:ext>
                </a:extLst>
              </p:cNvPr>
              <p:cNvSpPr/>
              <p:nvPr/>
            </p:nvSpPr>
            <p:spPr>
              <a:xfrm>
                <a:off x="8095256" y="1343600"/>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solidFill>
                      <a:schemeClr val="tx1">
                        <a:lumMod val="65000"/>
                        <a:lumOff val="35000"/>
                      </a:schemeClr>
                    </a:solidFill>
                  </a:rPr>
                  <a:t> </a:t>
                </a: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smtClean="0">
                            <a:solidFill>
                              <a:schemeClr val="tx1">
                                <a:lumMod val="65000"/>
                                <a:lumOff val="35000"/>
                              </a:schemeClr>
                            </a:solidFill>
                            <a:latin typeface="Cambria Math" panose="02040503050406030204" pitchFamily="18" charset="0"/>
                          </a:rPr>
                          <m:t>………</m:t>
                        </m:r>
                      </m:e>
                    </m:acc>
                  </m:oMath>
                </a14:m>
                <a:endParaRPr lang="en-US" sz="3200" b="1" dirty="0">
                  <a:solidFill>
                    <a:schemeClr val="tx1">
                      <a:lumMod val="65000"/>
                      <a:lumOff val="35000"/>
                    </a:schemeClr>
                  </a:solidFill>
                  <a:latin typeface="+mj-lt"/>
                </a:endParaRPr>
              </a:p>
            </p:txBody>
          </p:sp>
        </mc:Choice>
        <mc:Fallback xmlns="">
          <p:sp>
            <p:nvSpPr>
              <p:cNvPr id="10" name="Rectangle: Rounded Corners 9">
                <a:extLst>
                  <a:ext uri="{FF2B5EF4-FFF2-40B4-BE49-F238E27FC236}">
                    <a16:creationId xmlns:a16="http://schemas.microsoft.com/office/drawing/2014/main" id="{515822EA-A177-4401-8B6B-DFFA254898BA}"/>
                  </a:ext>
                </a:extLst>
              </p:cNvPr>
              <p:cNvSpPr>
                <a:spLocks noRot="1" noChangeAspect="1" noMove="1" noResize="1" noEditPoints="1" noAdjustHandles="1" noChangeArrowheads="1" noChangeShapeType="1" noTextEdit="1"/>
              </p:cNvSpPr>
              <p:nvPr/>
            </p:nvSpPr>
            <p:spPr>
              <a:xfrm>
                <a:off x="8095256" y="1343600"/>
                <a:ext cx="1828800" cy="731520"/>
              </a:xfrm>
              <a:prstGeom prst="roundRect">
                <a:avLst/>
              </a:prstGeom>
              <a:blipFill>
                <a:blip r:embed="rId4"/>
                <a:stretch>
                  <a:fillRect/>
                </a:stretch>
              </a:blipFill>
              <a:ln w="12700">
                <a:solidFill>
                  <a:schemeClr val="tx1">
                    <a:lumMod val="65000"/>
                    <a:lumOff val="35000"/>
                  </a:schemeClr>
                </a:solidFill>
              </a:ln>
            </p:spPr>
            <p:txBody>
              <a:bodyPr/>
              <a:lstStyle/>
              <a:p>
                <a:r>
                  <a:rPr lang="en-US">
                    <a:noFill/>
                  </a:rPr>
                  <a:t> </a:t>
                </a:r>
              </a:p>
            </p:txBody>
          </p:sp>
        </mc:Fallback>
      </mc:AlternateContent>
      <p:sp>
        <p:nvSpPr>
          <p:cNvPr id="7" name="TextBox 6">
            <a:extLst>
              <a:ext uri="{FF2B5EF4-FFF2-40B4-BE49-F238E27FC236}">
                <a16:creationId xmlns:a16="http://schemas.microsoft.com/office/drawing/2014/main" id="{8E538363-1C9A-42A2-9881-836FA5583703}"/>
              </a:ext>
            </a:extLst>
          </p:cNvPr>
          <p:cNvSpPr txBox="1"/>
          <p:nvPr/>
        </p:nvSpPr>
        <p:spPr>
          <a:xfrm>
            <a:off x="3513616" y="1514228"/>
            <a:ext cx="6375715" cy="523220"/>
          </a:xfrm>
          <a:prstGeom prst="rect">
            <a:avLst/>
          </a:prstGeom>
          <a:noFill/>
        </p:spPr>
        <p:txBody>
          <a:bodyPr wrap="square">
            <a:spAutoFit/>
          </a:bodyPr>
          <a:lstStyle/>
          <a:p>
            <a:pPr marL="514350">
              <a:spcAft>
                <a:spcPts val="800"/>
              </a:spcAft>
            </a:pPr>
            <a:r>
              <a:rPr lang="en-US" sz="2800" dirty="0">
                <a:solidFill>
                  <a:schemeClr val="tx1">
                    <a:lumMod val="65000"/>
                    <a:lumOff val="35000"/>
                  </a:schemeClr>
                </a:solidFill>
                <a:latin typeface="+mj-lt"/>
                <a:ea typeface="Times New Roman" panose="02020603050405020304" pitchFamily="18" charset="0"/>
                <a:cs typeface="Calibri" panose="020F0502020204030204" pitchFamily="34" charset="0"/>
              </a:rPr>
              <a:t>is the bisector of angle</a:t>
            </a:r>
            <a:endPar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endParaRPr>
          </a:p>
        </p:txBody>
      </p:sp>
      <p:grpSp>
        <p:nvGrpSpPr>
          <p:cNvPr id="15" name="Group 14">
            <a:extLst>
              <a:ext uri="{FF2B5EF4-FFF2-40B4-BE49-F238E27FC236}">
                <a16:creationId xmlns:a16="http://schemas.microsoft.com/office/drawing/2014/main" id="{89AAAB1D-280B-44AF-A003-9A3A805674B3}"/>
              </a:ext>
            </a:extLst>
          </p:cNvPr>
          <p:cNvGrpSpPr/>
          <p:nvPr/>
        </p:nvGrpSpPr>
        <p:grpSpPr>
          <a:xfrm>
            <a:off x="3157221" y="2544884"/>
            <a:ext cx="5141235" cy="4054231"/>
            <a:chOff x="6223706" y="2231468"/>
            <a:chExt cx="5141235" cy="4054231"/>
          </a:xfrm>
        </p:grpSpPr>
        <p:pic>
          <p:nvPicPr>
            <p:cNvPr id="16" name="Picture 15">
              <a:extLst>
                <a:ext uri="{FF2B5EF4-FFF2-40B4-BE49-F238E27FC236}">
                  <a16:creationId xmlns:a16="http://schemas.microsoft.com/office/drawing/2014/main" id="{EE9E3E0C-1025-4E0C-9AC2-BC89B5B127C5}"/>
                </a:ext>
              </a:extLst>
            </p:cNvPr>
            <p:cNvPicPr>
              <a:picLocks noChangeAspect="1"/>
            </p:cNvPicPr>
            <p:nvPr/>
          </p:nvPicPr>
          <p:blipFill rotWithShape="1">
            <a:blip r:embed="rId5"/>
            <a:srcRect t="20407" r="54885" b="14706"/>
            <a:stretch/>
          </p:blipFill>
          <p:spPr>
            <a:xfrm>
              <a:off x="6223706" y="2231468"/>
              <a:ext cx="5141235" cy="4054231"/>
            </a:xfrm>
            <a:prstGeom prst="rect">
              <a:avLst/>
            </a:prstGeom>
          </p:spPr>
        </p:pic>
        <p:cxnSp>
          <p:nvCxnSpPr>
            <p:cNvPr id="17" name="Straight Connector 16">
              <a:extLst>
                <a:ext uri="{FF2B5EF4-FFF2-40B4-BE49-F238E27FC236}">
                  <a16:creationId xmlns:a16="http://schemas.microsoft.com/office/drawing/2014/main" id="{B75E23F7-2969-4EE0-AC0B-8BE80FACF042}"/>
                </a:ext>
              </a:extLst>
            </p:cNvPr>
            <p:cNvCxnSpPr>
              <a:cxnSpLocks/>
            </p:cNvCxnSpPr>
            <p:nvPr/>
          </p:nvCxnSpPr>
          <p:spPr>
            <a:xfrm flipH="1" flipV="1">
              <a:off x="7105650" y="2597228"/>
              <a:ext cx="2292351" cy="207637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67C46F8-C71E-4E71-9D26-DB0C77A9126C}"/>
                </a:ext>
              </a:extLst>
            </p:cNvPr>
            <p:cNvCxnSpPr>
              <a:cxnSpLocks/>
            </p:cNvCxnSpPr>
            <p:nvPr/>
          </p:nvCxnSpPr>
          <p:spPr>
            <a:xfrm flipH="1" flipV="1">
              <a:off x="7105652" y="2595568"/>
              <a:ext cx="692148" cy="3208332"/>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EE1F032-3DE9-4288-8B17-22F4055DEB60}"/>
                </a:ext>
              </a:extLst>
            </p:cNvPr>
            <p:cNvCxnSpPr>
              <a:cxnSpLocks/>
            </p:cNvCxnSpPr>
            <p:nvPr/>
          </p:nvCxnSpPr>
          <p:spPr>
            <a:xfrm flipH="1" flipV="1">
              <a:off x="7105652" y="2627239"/>
              <a:ext cx="4000498" cy="400050"/>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073961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E538363-1C9A-42A2-9881-836FA5583703}"/>
              </a:ext>
            </a:extLst>
          </p:cNvPr>
          <p:cNvSpPr txBox="1"/>
          <p:nvPr/>
        </p:nvSpPr>
        <p:spPr>
          <a:xfrm>
            <a:off x="3505764" y="1457784"/>
            <a:ext cx="6375715" cy="523220"/>
          </a:xfrm>
          <a:prstGeom prst="rect">
            <a:avLst/>
          </a:prstGeom>
          <a:noFill/>
        </p:spPr>
        <p:txBody>
          <a:bodyPr wrap="square">
            <a:spAutoFit/>
          </a:bodyPr>
          <a:lstStyle/>
          <a:p>
            <a:pPr marL="514350">
              <a:spcAft>
                <a:spcPts val="800"/>
              </a:spcAft>
            </a:pPr>
            <a:r>
              <a:rPr lang="en-US" sz="2800" dirty="0">
                <a:solidFill>
                  <a:schemeClr val="tx1">
                    <a:lumMod val="65000"/>
                    <a:lumOff val="35000"/>
                  </a:schemeClr>
                </a:solidFill>
                <a:latin typeface="+mj-lt"/>
                <a:ea typeface="Times New Roman" panose="02020603050405020304" pitchFamily="18" charset="0"/>
                <a:cs typeface="Calibri" panose="020F0502020204030204" pitchFamily="34" charset="0"/>
              </a:rPr>
              <a:t>is the bisector of angle</a:t>
            </a:r>
            <a:endPar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endParaRPr>
          </a:p>
        </p:txBody>
      </p:sp>
      <p:sp>
        <p:nvSpPr>
          <p:cNvPr id="9" name="Rectangle: Rounded Corners 8">
            <a:extLst>
              <a:ext uri="{FF2B5EF4-FFF2-40B4-BE49-F238E27FC236}">
                <a16:creationId xmlns:a16="http://schemas.microsoft.com/office/drawing/2014/main" id="{65BA35E1-F4E0-4A3D-81B3-212105CAB1E8}"/>
              </a:ext>
            </a:extLst>
          </p:cNvPr>
          <p:cNvSpPr/>
          <p:nvPr/>
        </p:nvSpPr>
        <p:spPr>
          <a:xfrm>
            <a:off x="2186214" y="1363356"/>
            <a:ext cx="1775384"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[Ow) </a:t>
            </a:r>
          </a:p>
        </p:txBody>
      </p:sp>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7DD3B699-4D34-421B-869C-7C6E0395AA88}"/>
                  </a:ext>
                </a:extLst>
              </p:cNvPr>
              <p:cNvSpPr/>
              <p:nvPr/>
            </p:nvSpPr>
            <p:spPr>
              <a:xfrm>
                <a:off x="8087404" y="1347390"/>
                <a:ext cx="1828800"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acc>
                      <m:accPr>
                        <m:chr m:val="̂"/>
                        <m:ctrlPr>
                          <a:rPr lang="en-US" sz="2800" i="1">
                            <a:solidFill>
                              <a:schemeClr val="bg1"/>
                            </a:solidFill>
                            <a:latin typeface="Cambria Math" panose="02040503050406030204" pitchFamily="18" charset="0"/>
                          </a:rPr>
                        </m:ctrlPr>
                      </m:accPr>
                      <m:e>
                        <m:r>
                          <a:rPr lang="en-US" sz="2800">
                            <a:solidFill>
                              <a:schemeClr val="bg1"/>
                            </a:solidFill>
                            <a:latin typeface="Cambria Math" panose="02040503050406030204" pitchFamily="18" charset="0"/>
                          </a:rPr>
                          <m:t>𝑥𝑂𝑦</m:t>
                        </m:r>
                      </m:e>
                    </m:acc>
                  </m:oMath>
                </a14:m>
                <a:r>
                  <a:rPr lang="en-US" sz="2800" dirty="0">
                    <a:solidFill>
                      <a:schemeClr val="bg1"/>
                    </a:solidFill>
                    <a:latin typeface="+mj-lt"/>
                  </a:rPr>
                  <a:t> </a:t>
                </a:r>
              </a:p>
            </p:txBody>
          </p:sp>
        </mc:Choice>
        <mc:Fallback xmlns="">
          <p:sp>
            <p:nvSpPr>
              <p:cNvPr id="11" name="Rectangle: Rounded Corners 10">
                <a:extLst>
                  <a:ext uri="{FF2B5EF4-FFF2-40B4-BE49-F238E27FC236}">
                    <a16:creationId xmlns:a16="http://schemas.microsoft.com/office/drawing/2014/main" id="{7DD3B699-4D34-421B-869C-7C6E0395AA88}"/>
                  </a:ext>
                </a:extLst>
              </p:cNvPr>
              <p:cNvSpPr>
                <a:spLocks noRot="1" noChangeAspect="1" noMove="1" noResize="1" noEditPoints="1" noAdjustHandles="1" noChangeArrowheads="1" noChangeShapeType="1" noTextEdit="1"/>
              </p:cNvSpPr>
              <p:nvPr/>
            </p:nvSpPr>
            <p:spPr>
              <a:xfrm>
                <a:off x="8087404" y="1347390"/>
                <a:ext cx="1828800" cy="731520"/>
              </a:xfrm>
              <a:prstGeom prst="roundRect">
                <a:avLst/>
              </a:prstGeom>
              <a:blipFill>
                <a:blip r:embed="rId4"/>
                <a:stretch>
                  <a:fillRect/>
                </a:stretch>
              </a:blipFill>
              <a:ln w="12700">
                <a:noFill/>
              </a:ln>
            </p:spPr>
            <p:txBody>
              <a:bodyPr/>
              <a:lstStyle/>
              <a:p>
                <a:r>
                  <a:rPr lang="en-US">
                    <a:noFill/>
                  </a:rPr>
                  <a:t> </a:t>
                </a:r>
              </a:p>
            </p:txBody>
          </p:sp>
        </mc:Fallback>
      </mc:AlternateContent>
      <p:sp>
        <p:nvSpPr>
          <p:cNvPr id="12" name="Google Shape;222;p10">
            <a:extLst>
              <a:ext uri="{FF2B5EF4-FFF2-40B4-BE49-F238E27FC236}">
                <a16:creationId xmlns:a16="http://schemas.microsoft.com/office/drawing/2014/main" id="{7A9AA614-8904-4882-A054-95000CB45A92}"/>
              </a:ext>
            </a:extLst>
          </p:cNvPr>
          <p:cNvSpPr txBox="1"/>
          <p:nvPr/>
        </p:nvSpPr>
        <p:spPr>
          <a:xfrm>
            <a:off x="-10489"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ym typeface="Comic Sans MS"/>
            </a:endParaRPr>
          </a:p>
        </p:txBody>
      </p:sp>
      <p:grpSp>
        <p:nvGrpSpPr>
          <p:cNvPr id="8" name="Group 7">
            <a:extLst>
              <a:ext uri="{FF2B5EF4-FFF2-40B4-BE49-F238E27FC236}">
                <a16:creationId xmlns:a16="http://schemas.microsoft.com/office/drawing/2014/main" id="{DE27620F-4CCA-47F8-9776-4AB35E97C73E}"/>
              </a:ext>
            </a:extLst>
          </p:cNvPr>
          <p:cNvGrpSpPr/>
          <p:nvPr/>
        </p:nvGrpSpPr>
        <p:grpSpPr>
          <a:xfrm>
            <a:off x="3157221" y="2544884"/>
            <a:ext cx="5141235" cy="4054231"/>
            <a:chOff x="6223706" y="2231468"/>
            <a:chExt cx="5141235" cy="4054231"/>
          </a:xfrm>
        </p:grpSpPr>
        <p:pic>
          <p:nvPicPr>
            <p:cNvPr id="13" name="Picture 12">
              <a:extLst>
                <a:ext uri="{FF2B5EF4-FFF2-40B4-BE49-F238E27FC236}">
                  <a16:creationId xmlns:a16="http://schemas.microsoft.com/office/drawing/2014/main" id="{63F37429-B357-4CCC-9D99-BF40F00F8C97}"/>
                </a:ext>
              </a:extLst>
            </p:cNvPr>
            <p:cNvPicPr>
              <a:picLocks noChangeAspect="1"/>
            </p:cNvPicPr>
            <p:nvPr/>
          </p:nvPicPr>
          <p:blipFill rotWithShape="1">
            <a:blip r:embed="rId5"/>
            <a:srcRect t="20407" r="54885" b="14706"/>
            <a:stretch/>
          </p:blipFill>
          <p:spPr>
            <a:xfrm>
              <a:off x="6223706" y="2231468"/>
              <a:ext cx="5141235" cy="4054231"/>
            </a:xfrm>
            <a:prstGeom prst="rect">
              <a:avLst/>
            </a:prstGeom>
          </p:spPr>
        </p:pic>
        <p:cxnSp>
          <p:nvCxnSpPr>
            <p:cNvPr id="14" name="Straight Connector 13">
              <a:extLst>
                <a:ext uri="{FF2B5EF4-FFF2-40B4-BE49-F238E27FC236}">
                  <a16:creationId xmlns:a16="http://schemas.microsoft.com/office/drawing/2014/main" id="{0F9C03FB-D613-4570-813A-88FBA0E30EF2}"/>
                </a:ext>
              </a:extLst>
            </p:cNvPr>
            <p:cNvCxnSpPr>
              <a:cxnSpLocks/>
            </p:cNvCxnSpPr>
            <p:nvPr/>
          </p:nvCxnSpPr>
          <p:spPr>
            <a:xfrm flipH="1" flipV="1">
              <a:off x="7105650" y="2597228"/>
              <a:ext cx="2292351" cy="207637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6CD3F39-D364-4EA4-A52D-398D413EE002}"/>
                </a:ext>
              </a:extLst>
            </p:cNvPr>
            <p:cNvCxnSpPr>
              <a:cxnSpLocks/>
            </p:cNvCxnSpPr>
            <p:nvPr/>
          </p:nvCxnSpPr>
          <p:spPr>
            <a:xfrm flipH="1" flipV="1">
              <a:off x="7105652" y="2595568"/>
              <a:ext cx="692148" cy="3208332"/>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E873A40-0197-444E-9B34-7E51937501E2}"/>
                </a:ext>
              </a:extLst>
            </p:cNvPr>
            <p:cNvCxnSpPr>
              <a:cxnSpLocks/>
            </p:cNvCxnSpPr>
            <p:nvPr/>
          </p:nvCxnSpPr>
          <p:spPr>
            <a:xfrm flipH="1" flipV="1">
              <a:off x="7105652" y="2627239"/>
              <a:ext cx="4000498" cy="400050"/>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818769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33E4455-C7B0-40ED-AEE1-28C91CA45A7A}"/>
                  </a:ext>
                </a:extLst>
              </p:cNvPr>
              <p:cNvSpPr txBox="1"/>
              <p:nvPr/>
            </p:nvSpPr>
            <p:spPr>
              <a:xfrm>
                <a:off x="3073539" y="1218372"/>
                <a:ext cx="6092686" cy="1085425"/>
              </a:xfrm>
              <a:prstGeom prst="rect">
                <a:avLst/>
              </a:prstGeom>
              <a:noFill/>
            </p:spPr>
            <p:txBody>
              <a:bodyPr wrap="square">
                <a:spAutoFit/>
              </a:bodyPr>
              <a:lstStyle/>
              <a:p>
                <a:pPr marL="51435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80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𝑥</m:t>
                          </m:r>
                          <m:r>
                            <m:rPr>
                              <m:sty m:val="p"/>
                            </m:rP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O</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𝑤</m:t>
                          </m:r>
                        </m:e>
                      </m:acc>
                      <m: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0" i="0"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0" i="0"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2</m:t>
                      </m:r>
                    </m:oMath>
                  </m:oMathPara>
                </a14:m>
                <a:endParaRPr lang="en-US" sz="32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B33E4455-C7B0-40ED-AEE1-28C91CA45A7A}"/>
                  </a:ext>
                </a:extLst>
              </p:cNvPr>
              <p:cNvSpPr txBox="1">
                <a:spLocks noRot="1" noChangeAspect="1" noMove="1" noResize="1" noEditPoints="1" noAdjustHandles="1" noChangeArrowheads="1" noChangeShapeType="1" noTextEdit="1"/>
              </p:cNvSpPr>
              <p:nvPr/>
            </p:nvSpPr>
            <p:spPr>
              <a:xfrm>
                <a:off x="3073539" y="1218372"/>
                <a:ext cx="6092686" cy="108542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42F6234C-CA40-4D83-A2C6-A675BA021B5D}"/>
                  </a:ext>
                </a:extLst>
              </p:cNvPr>
              <p:cNvSpPr/>
              <p:nvPr/>
            </p:nvSpPr>
            <p:spPr>
              <a:xfrm>
                <a:off x="5170313" y="1363876"/>
                <a:ext cx="1828800" cy="73152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3200" dirty="0">
                    <a:solidFill>
                      <a:schemeClr val="tx1">
                        <a:lumMod val="65000"/>
                        <a:lumOff val="35000"/>
                      </a:schemeClr>
                    </a:solidFill>
                  </a:rPr>
                  <a:t> </a:t>
                </a:r>
                <a14:m>
                  <m:oMath xmlns:m="http://schemas.openxmlformats.org/officeDocument/2006/math">
                    <m:acc>
                      <m:accPr>
                        <m:chr m:val="̂"/>
                        <m:ctrlPr>
                          <a:rPr lang="en-US" sz="3200" b="1" i="1" smtClean="0">
                            <a:solidFill>
                              <a:schemeClr val="tx1">
                                <a:lumMod val="65000"/>
                                <a:lumOff val="35000"/>
                              </a:schemeClr>
                            </a:solidFill>
                            <a:latin typeface="Cambria Math" panose="02040503050406030204" pitchFamily="18" charset="0"/>
                          </a:rPr>
                        </m:ctrlPr>
                      </m:accPr>
                      <m:e>
                        <m:r>
                          <a:rPr lang="en-US" sz="3200" b="1" i="1" smtClean="0">
                            <a:solidFill>
                              <a:schemeClr val="tx1">
                                <a:lumMod val="65000"/>
                                <a:lumOff val="35000"/>
                              </a:schemeClr>
                            </a:solidFill>
                            <a:latin typeface="Cambria Math" panose="02040503050406030204" pitchFamily="18" charset="0"/>
                          </a:rPr>
                          <m:t>………</m:t>
                        </m:r>
                      </m:e>
                    </m:acc>
                  </m:oMath>
                </a14:m>
                <a:endParaRPr lang="en-US" sz="3200" b="1" dirty="0">
                  <a:solidFill>
                    <a:schemeClr val="tx1">
                      <a:lumMod val="65000"/>
                      <a:lumOff val="35000"/>
                    </a:schemeClr>
                  </a:solidFill>
                  <a:latin typeface="+mj-lt"/>
                </a:endParaRPr>
              </a:p>
            </p:txBody>
          </p:sp>
        </mc:Choice>
        <mc:Fallback xmlns="">
          <p:sp>
            <p:nvSpPr>
              <p:cNvPr id="7" name="Rectangle: Rounded Corners 6">
                <a:extLst>
                  <a:ext uri="{FF2B5EF4-FFF2-40B4-BE49-F238E27FC236}">
                    <a16:creationId xmlns:a16="http://schemas.microsoft.com/office/drawing/2014/main" id="{42F6234C-CA40-4D83-A2C6-A675BA021B5D}"/>
                  </a:ext>
                </a:extLst>
              </p:cNvPr>
              <p:cNvSpPr>
                <a:spLocks noRot="1" noChangeAspect="1" noMove="1" noResize="1" noEditPoints="1" noAdjustHandles="1" noChangeArrowheads="1" noChangeShapeType="1" noTextEdit="1"/>
              </p:cNvSpPr>
              <p:nvPr/>
            </p:nvSpPr>
            <p:spPr>
              <a:xfrm>
                <a:off x="5170313" y="1363876"/>
                <a:ext cx="1828800" cy="731520"/>
              </a:xfrm>
              <a:prstGeom prst="roundRect">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p:sp>
        <p:nvSpPr>
          <p:cNvPr id="8" name="Google Shape;222;p10">
            <a:extLst>
              <a:ext uri="{FF2B5EF4-FFF2-40B4-BE49-F238E27FC236}">
                <a16:creationId xmlns:a16="http://schemas.microsoft.com/office/drawing/2014/main" id="{8D018C58-A478-4E66-A0DB-35AB1E8B6ADD}"/>
              </a:ext>
            </a:extLst>
          </p:cNvPr>
          <p:cNvSpPr txBox="1"/>
          <p:nvPr/>
        </p:nvSpPr>
        <p:spPr>
          <a:xfrm>
            <a:off x="-10489"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ym typeface="Comic Sans MS"/>
            </a:endParaRPr>
          </a:p>
        </p:txBody>
      </p:sp>
      <p:grpSp>
        <p:nvGrpSpPr>
          <p:cNvPr id="10" name="Group 9">
            <a:extLst>
              <a:ext uri="{FF2B5EF4-FFF2-40B4-BE49-F238E27FC236}">
                <a16:creationId xmlns:a16="http://schemas.microsoft.com/office/drawing/2014/main" id="{FDB31985-554B-4248-A16F-DCA41CCB75A8}"/>
              </a:ext>
            </a:extLst>
          </p:cNvPr>
          <p:cNvGrpSpPr/>
          <p:nvPr/>
        </p:nvGrpSpPr>
        <p:grpSpPr>
          <a:xfrm>
            <a:off x="4024990" y="2429582"/>
            <a:ext cx="5141235" cy="4054231"/>
            <a:chOff x="6223706" y="2231468"/>
            <a:chExt cx="5141235" cy="4054231"/>
          </a:xfrm>
        </p:grpSpPr>
        <p:pic>
          <p:nvPicPr>
            <p:cNvPr id="11" name="Picture 10">
              <a:extLst>
                <a:ext uri="{FF2B5EF4-FFF2-40B4-BE49-F238E27FC236}">
                  <a16:creationId xmlns:a16="http://schemas.microsoft.com/office/drawing/2014/main" id="{0C2854A7-29E2-4FEC-AB87-2C957DD79A82}"/>
                </a:ext>
              </a:extLst>
            </p:cNvPr>
            <p:cNvPicPr>
              <a:picLocks noChangeAspect="1"/>
            </p:cNvPicPr>
            <p:nvPr/>
          </p:nvPicPr>
          <p:blipFill rotWithShape="1">
            <a:blip r:embed="rId6"/>
            <a:srcRect t="20407" r="54885" b="14706"/>
            <a:stretch/>
          </p:blipFill>
          <p:spPr>
            <a:xfrm>
              <a:off x="6223706" y="2231468"/>
              <a:ext cx="5141235" cy="4054231"/>
            </a:xfrm>
            <a:prstGeom prst="rect">
              <a:avLst/>
            </a:prstGeom>
          </p:spPr>
        </p:pic>
        <p:cxnSp>
          <p:nvCxnSpPr>
            <p:cNvPr id="12" name="Straight Connector 11">
              <a:extLst>
                <a:ext uri="{FF2B5EF4-FFF2-40B4-BE49-F238E27FC236}">
                  <a16:creationId xmlns:a16="http://schemas.microsoft.com/office/drawing/2014/main" id="{5FAA5E18-773A-4B87-A0C1-E6560C994D31}"/>
                </a:ext>
              </a:extLst>
            </p:cNvPr>
            <p:cNvCxnSpPr>
              <a:cxnSpLocks/>
            </p:cNvCxnSpPr>
            <p:nvPr/>
          </p:nvCxnSpPr>
          <p:spPr>
            <a:xfrm flipH="1" flipV="1">
              <a:off x="7105650" y="2597228"/>
              <a:ext cx="2292351" cy="207637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98979A6-DDC8-4AA3-BC7B-A5CE40BE3006}"/>
                </a:ext>
              </a:extLst>
            </p:cNvPr>
            <p:cNvCxnSpPr>
              <a:cxnSpLocks/>
            </p:cNvCxnSpPr>
            <p:nvPr/>
          </p:nvCxnSpPr>
          <p:spPr>
            <a:xfrm flipH="1" flipV="1">
              <a:off x="7105652" y="2595568"/>
              <a:ext cx="692148" cy="3208332"/>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3098421-338F-49C6-8343-7B15A321BD65}"/>
                </a:ext>
              </a:extLst>
            </p:cNvPr>
            <p:cNvCxnSpPr>
              <a:cxnSpLocks/>
            </p:cNvCxnSpPr>
            <p:nvPr/>
          </p:nvCxnSpPr>
          <p:spPr>
            <a:xfrm flipH="1" flipV="1">
              <a:off x="7105652" y="2627239"/>
              <a:ext cx="4000498" cy="400050"/>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194723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12F53E-98A3-44F1-A8C4-0779A4A1EDB2}"/>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a:solidFill>
                  <a:schemeClr val="tx1">
                    <a:lumMod val="50000"/>
                    <a:lumOff val="50000"/>
                  </a:schemeClr>
                </a:solidFill>
                <a:effectLst/>
                <a:latin typeface="+mj-lt"/>
              </a:rPr>
              <a:t> Social-Emotional Learning</a:t>
            </a:r>
            <a:endParaRPr lang="en-GB">
              <a:solidFill>
                <a:schemeClr val="tx1">
                  <a:lumMod val="50000"/>
                  <a:lumOff val="50000"/>
                </a:schemeClr>
              </a:solidFill>
              <a:latin typeface="+mj-lt"/>
            </a:endParaRPr>
          </a:p>
        </p:txBody>
      </p:sp>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mj-lt"/>
                <a:sym typeface="Comic Sans MS"/>
              </a:rPr>
              <a:t>Emotions</a:t>
            </a:r>
          </a:p>
        </p:txBody>
      </p:sp>
      <p:pic>
        <p:nvPicPr>
          <p:cNvPr id="4" name="Picture 3">
            <a:extLst>
              <a:ext uri="{FF2B5EF4-FFF2-40B4-BE49-F238E27FC236}">
                <a16:creationId xmlns:a16="http://schemas.microsoft.com/office/drawing/2014/main" id="{1FE74D30-3E85-4C72-B30C-895DDF96165F}"/>
              </a:ext>
            </a:extLst>
          </p:cNvPr>
          <p:cNvPicPr>
            <a:picLocks noChangeAspect="1"/>
          </p:cNvPicPr>
          <p:nvPr/>
        </p:nvPicPr>
        <p:blipFill>
          <a:blip r:embed="rId4"/>
          <a:srcRect/>
          <a:stretch/>
        </p:blipFill>
        <p:spPr>
          <a:xfrm>
            <a:off x="4289786" y="1378694"/>
            <a:ext cx="3612427" cy="5107972"/>
          </a:xfrm>
          <a:prstGeom prst="rect">
            <a:avLst/>
          </a:prstGeom>
        </p:spPr>
      </p:pic>
    </p:spTree>
    <p:custDataLst>
      <p:tags r:id="rId1"/>
    </p:custDataLst>
    <p:extLst>
      <p:ext uri="{BB962C8B-B14F-4D97-AF65-F5344CB8AC3E}">
        <p14:creationId xmlns:p14="http://schemas.microsoft.com/office/powerpoint/2010/main" val="37816008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2A9BB12-26DF-42D6-96E9-9EC5525542DE}"/>
                  </a:ext>
                </a:extLst>
              </p:cNvPr>
              <p:cNvSpPr txBox="1"/>
              <p:nvPr/>
            </p:nvSpPr>
            <p:spPr>
              <a:xfrm>
                <a:off x="3049657" y="1187047"/>
                <a:ext cx="6092686" cy="1085425"/>
              </a:xfrm>
              <a:prstGeom prst="rect">
                <a:avLst/>
              </a:prstGeom>
              <a:noFill/>
            </p:spPr>
            <p:txBody>
              <a:bodyPr wrap="square">
                <a:spAutoFit/>
              </a:bodyPr>
              <a:lstStyle/>
              <a:p>
                <a:pPr marL="51435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acc>
                        <m:accPr>
                          <m:chr m:val="̂"/>
                          <m:ctrlPr>
                            <a:rPr lang="en-US" sz="280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𝑥</m:t>
                          </m:r>
                          <m:r>
                            <m:rPr>
                              <m:sty m:val="p"/>
                            </m:rP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O</m:t>
                          </m:r>
                          <m:r>
                            <a:rPr lang="en-US" sz="2800" b="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𝑤</m:t>
                          </m:r>
                        </m:e>
                      </m:acc>
                      <m: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0" i="0"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0" i="0"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2</m:t>
                      </m:r>
                    </m:oMath>
                  </m:oMathPara>
                </a14:m>
                <a:endParaRPr lang="en-US" sz="32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72A9BB12-26DF-42D6-96E9-9EC5525542DE}"/>
                  </a:ext>
                </a:extLst>
              </p:cNvPr>
              <p:cNvSpPr txBox="1">
                <a:spLocks noRot="1" noChangeAspect="1" noMove="1" noResize="1" noEditPoints="1" noAdjustHandles="1" noChangeArrowheads="1" noChangeShapeType="1" noTextEdit="1"/>
              </p:cNvSpPr>
              <p:nvPr/>
            </p:nvSpPr>
            <p:spPr>
              <a:xfrm>
                <a:off x="3049657" y="1187047"/>
                <a:ext cx="6092686" cy="108542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42F6234C-CA40-4D83-A2C6-A675BA021B5D}"/>
                  </a:ext>
                </a:extLst>
              </p:cNvPr>
              <p:cNvSpPr/>
              <p:nvPr/>
            </p:nvSpPr>
            <p:spPr>
              <a:xfrm>
                <a:off x="5193323" y="1359708"/>
                <a:ext cx="1828800" cy="73152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 </a:t>
                </a:r>
                <a14:m>
                  <m:oMath xmlns:m="http://schemas.openxmlformats.org/officeDocument/2006/math">
                    <m:acc>
                      <m:accPr>
                        <m:chr m:val="̂"/>
                        <m:ctrlPr>
                          <a:rPr lang="en-US" sz="2800" i="1">
                            <a:solidFill>
                              <a:schemeClr val="bg1"/>
                            </a:solidFill>
                            <a:latin typeface="Cambria Math" panose="02040503050406030204" pitchFamily="18" charset="0"/>
                          </a:rPr>
                        </m:ctrlPr>
                      </m:accPr>
                      <m:e>
                        <m:r>
                          <a:rPr lang="en-US" sz="2800">
                            <a:solidFill>
                              <a:schemeClr val="bg1"/>
                            </a:solidFill>
                            <a:latin typeface="Cambria Math" panose="02040503050406030204" pitchFamily="18" charset="0"/>
                          </a:rPr>
                          <m:t>𝒙</m:t>
                        </m:r>
                        <m:r>
                          <m:rPr>
                            <m:sty m:val="p"/>
                          </m:rPr>
                          <a:rPr lang="en-US" sz="2800" i="0">
                            <a:solidFill>
                              <a:schemeClr val="bg1"/>
                            </a:solidFill>
                            <a:latin typeface="Cambria Math" panose="02040503050406030204" pitchFamily="18" charset="0"/>
                          </a:rPr>
                          <m:t>O</m:t>
                        </m:r>
                        <m:r>
                          <a:rPr lang="en-US" sz="2800">
                            <a:solidFill>
                              <a:schemeClr val="bg1"/>
                            </a:solidFill>
                            <a:latin typeface="Cambria Math" panose="02040503050406030204" pitchFamily="18" charset="0"/>
                          </a:rPr>
                          <m:t>𝒚</m:t>
                        </m:r>
                      </m:e>
                    </m:acc>
                  </m:oMath>
                </a14:m>
                <a:endParaRPr lang="en-US" sz="2800" dirty="0">
                  <a:solidFill>
                    <a:schemeClr val="bg1"/>
                  </a:solidFill>
                  <a:latin typeface="+mj-lt"/>
                </a:endParaRPr>
              </a:p>
            </p:txBody>
          </p:sp>
        </mc:Choice>
        <mc:Fallback xmlns="">
          <p:sp>
            <p:nvSpPr>
              <p:cNvPr id="7" name="Rectangle: Rounded Corners 6">
                <a:extLst>
                  <a:ext uri="{FF2B5EF4-FFF2-40B4-BE49-F238E27FC236}">
                    <a16:creationId xmlns:a16="http://schemas.microsoft.com/office/drawing/2014/main" id="{42F6234C-CA40-4D83-A2C6-A675BA021B5D}"/>
                  </a:ext>
                </a:extLst>
              </p:cNvPr>
              <p:cNvSpPr>
                <a:spLocks noRot="1" noChangeAspect="1" noMove="1" noResize="1" noEditPoints="1" noAdjustHandles="1" noChangeArrowheads="1" noChangeShapeType="1" noTextEdit="1"/>
              </p:cNvSpPr>
              <p:nvPr/>
            </p:nvSpPr>
            <p:spPr>
              <a:xfrm>
                <a:off x="5193323" y="1359708"/>
                <a:ext cx="1828800" cy="731520"/>
              </a:xfrm>
              <a:prstGeom prst="roundRect">
                <a:avLst/>
              </a:prstGeom>
              <a:blipFill>
                <a:blip r:embed="rId5"/>
                <a:stretch>
                  <a:fillRect/>
                </a:stretch>
              </a:blipFill>
              <a:ln w="12700">
                <a:noFill/>
              </a:ln>
            </p:spPr>
            <p:txBody>
              <a:bodyPr/>
              <a:lstStyle/>
              <a:p>
                <a:r>
                  <a:rPr lang="en-US">
                    <a:noFill/>
                  </a:rPr>
                  <a:t> </a:t>
                </a:r>
              </a:p>
            </p:txBody>
          </p:sp>
        </mc:Fallback>
      </mc:AlternateContent>
      <p:sp>
        <p:nvSpPr>
          <p:cNvPr id="6" name="Google Shape;222;p10">
            <a:extLst>
              <a:ext uri="{FF2B5EF4-FFF2-40B4-BE49-F238E27FC236}">
                <a16:creationId xmlns:a16="http://schemas.microsoft.com/office/drawing/2014/main" id="{B0411DD8-4A49-477C-8B95-6A9CB448AA50}"/>
              </a:ext>
            </a:extLst>
          </p:cNvPr>
          <p:cNvSpPr txBox="1"/>
          <p:nvPr/>
        </p:nvSpPr>
        <p:spPr>
          <a:xfrm>
            <a:off x="5553"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ym typeface="Comic Sans MS"/>
            </a:endParaRPr>
          </a:p>
        </p:txBody>
      </p:sp>
      <p:grpSp>
        <p:nvGrpSpPr>
          <p:cNvPr id="15" name="Group 14">
            <a:extLst>
              <a:ext uri="{FF2B5EF4-FFF2-40B4-BE49-F238E27FC236}">
                <a16:creationId xmlns:a16="http://schemas.microsoft.com/office/drawing/2014/main" id="{F5FDA33D-C8B1-43BD-861F-D57F57BC94AA}"/>
              </a:ext>
            </a:extLst>
          </p:cNvPr>
          <p:cNvGrpSpPr/>
          <p:nvPr/>
        </p:nvGrpSpPr>
        <p:grpSpPr>
          <a:xfrm>
            <a:off x="4024990" y="2429582"/>
            <a:ext cx="5141235" cy="4054231"/>
            <a:chOff x="6223706" y="2231468"/>
            <a:chExt cx="5141235" cy="4054231"/>
          </a:xfrm>
        </p:grpSpPr>
        <p:pic>
          <p:nvPicPr>
            <p:cNvPr id="16" name="Picture 15">
              <a:extLst>
                <a:ext uri="{FF2B5EF4-FFF2-40B4-BE49-F238E27FC236}">
                  <a16:creationId xmlns:a16="http://schemas.microsoft.com/office/drawing/2014/main" id="{2D299B3D-7372-4245-AEE6-6F4AA72DAC02}"/>
                </a:ext>
              </a:extLst>
            </p:cNvPr>
            <p:cNvPicPr>
              <a:picLocks noChangeAspect="1"/>
            </p:cNvPicPr>
            <p:nvPr/>
          </p:nvPicPr>
          <p:blipFill rotWithShape="1">
            <a:blip r:embed="rId6"/>
            <a:srcRect t="20407" r="54885" b="14706"/>
            <a:stretch/>
          </p:blipFill>
          <p:spPr>
            <a:xfrm>
              <a:off x="6223706" y="2231468"/>
              <a:ext cx="5141235" cy="4054231"/>
            </a:xfrm>
            <a:prstGeom prst="rect">
              <a:avLst/>
            </a:prstGeom>
          </p:spPr>
        </p:pic>
        <p:cxnSp>
          <p:nvCxnSpPr>
            <p:cNvPr id="17" name="Straight Connector 16">
              <a:extLst>
                <a:ext uri="{FF2B5EF4-FFF2-40B4-BE49-F238E27FC236}">
                  <a16:creationId xmlns:a16="http://schemas.microsoft.com/office/drawing/2014/main" id="{D773458C-EC02-4A1C-82BC-3D8CE07AE15B}"/>
                </a:ext>
              </a:extLst>
            </p:cNvPr>
            <p:cNvCxnSpPr>
              <a:cxnSpLocks/>
            </p:cNvCxnSpPr>
            <p:nvPr/>
          </p:nvCxnSpPr>
          <p:spPr>
            <a:xfrm flipH="1" flipV="1">
              <a:off x="7105650" y="2597228"/>
              <a:ext cx="2292351" cy="207637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C29F9E-7DD7-4EBA-B669-375AFEFD4EB9}"/>
                </a:ext>
              </a:extLst>
            </p:cNvPr>
            <p:cNvCxnSpPr>
              <a:cxnSpLocks/>
            </p:cNvCxnSpPr>
            <p:nvPr/>
          </p:nvCxnSpPr>
          <p:spPr>
            <a:xfrm flipH="1" flipV="1">
              <a:off x="7105652" y="2595568"/>
              <a:ext cx="692148" cy="3208332"/>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5A486A8-F6FD-45E0-8EC1-BE26E35D4E06}"/>
                </a:ext>
              </a:extLst>
            </p:cNvPr>
            <p:cNvCxnSpPr>
              <a:cxnSpLocks/>
            </p:cNvCxnSpPr>
            <p:nvPr/>
          </p:nvCxnSpPr>
          <p:spPr>
            <a:xfrm flipH="1" flipV="1">
              <a:off x="7105652" y="2627239"/>
              <a:ext cx="4000498" cy="400050"/>
            </a:xfrm>
            <a:prstGeom prst="line">
              <a:avLst/>
            </a:prstGeom>
            <a:ln w="76200">
              <a:solidFill>
                <a:srgbClr val="59B4E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254186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BF9470F-9B44-46E3-A319-771A46662C79}"/>
              </a:ext>
            </a:extLst>
          </p:cNvPr>
          <p:cNvPicPr>
            <a:picLocks noChangeAspect="1"/>
          </p:cNvPicPr>
          <p:nvPr/>
        </p:nvPicPr>
        <p:blipFill rotWithShape="1">
          <a:blip r:embed="rId4"/>
          <a:srcRect l="47504" t="7817" b="2451"/>
          <a:stretch/>
        </p:blipFill>
        <p:spPr>
          <a:xfrm>
            <a:off x="6270171" y="2046514"/>
            <a:ext cx="4523244" cy="4239185"/>
          </a:xfrm>
          <a:prstGeom prst="rect">
            <a:avLst/>
          </a:prstGeom>
        </p:spPr>
      </p:pic>
      <p:sp>
        <p:nvSpPr>
          <p:cNvPr id="2" name="Google Shape;222;p10">
            <a:extLst>
              <a:ext uri="{FF2B5EF4-FFF2-40B4-BE49-F238E27FC236}">
                <a16:creationId xmlns:a16="http://schemas.microsoft.com/office/drawing/2014/main" id="{2CD90A41-56BA-4669-A629-CFB86B77EFC9}"/>
              </a:ext>
            </a:extLst>
          </p:cNvPr>
          <p:cNvSpPr txBox="1"/>
          <p:nvPr/>
        </p:nvSpPr>
        <p:spPr>
          <a:xfrm>
            <a:off x="-22212"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Is the following statement true or false?</a:t>
            </a:r>
            <a:endParaRPr lang="en-GB" sz="3200" dirty="0">
              <a:sym typeface="Comic Sans MS"/>
            </a:endParaRPr>
          </a:p>
        </p:txBody>
      </p:sp>
      <p:sp>
        <p:nvSpPr>
          <p:cNvPr id="9" name="Rectangle: Rounded Corners 8">
            <a:extLst>
              <a:ext uri="{FF2B5EF4-FFF2-40B4-BE49-F238E27FC236}">
                <a16:creationId xmlns:a16="http://schemas.microsoft.com/office/drawing/2014/main" id="{4E86A6BA-5841-4E46-9FDD-CD2F47456FF6}"/>
              </a:ext>
            </a:extLst>
          </p:cNvPr>
          <p:cNvSpPr/>
          <p:nvPr/>
        </p:nvSpPr>
        <p:spPr>
          <a:xfrm>
            <a:off x="559864" y="2514600"/>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True</a:t>
            </a:r>
          </a:p>
        </p:txBody>
      </p:sp>
      <p:sp>
        <p:nvSpPr>
          <p:cNvPr id="10" name="Rectangle: Rounded Corners 9">
            <a:extLst>
              <a:ext uri="{FF2B5EF4-FFF2-40B4-BE49-F238E27FC236}">
                <a16:creationId xmlns:a16="http://schemas.microsoft.com/office/drawing/2014/main" id="{319131A9-16CD-47B0-B24C-BFBC62726D88}"/>
              </a:ext>
            </a:extLst>
          </p:cNvPr>
          <p:cNvSpPr/>
          <p:nvPr/>
        </p:nvSpPr>
        <p:spPr>
          <a:xfrm>
            <a:off x="551522" y="5254547"/>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False</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3E46658-9994-4981-8E30-26BFE456CF11}"/>
                  </a:ext>
                </a:extLst>
              </p:cNvPr>
              <p:cNvSpPr txBox="1"/>
              <p:nvPr/>
            </p:nvSpPr>
            <p:spPr>
              <a:xfrm>
                <a:off x="-59743" y="1099877"/>
                <a:ext cx="8241222" cy="848246"/>
              </a:xfrm>
              <a:prstGeom prst="rect">
                <a:avLst/>
              </a:prstGeom>
              <a:noFill/>
            </p:spPr>
            <p:txBody>
              <a:bodyPr wrap="square">
                <a:spAutoFit/>
              </a:bodyPr>
              <a:lstStyle/>
              <a:p>
                <a:pPr marL="514350" marR="0">
                  <a:lnSpc>
                    <a:spcPct val="200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Angles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mOp</m:t>
                        </m:r>
                      </m:e>
                    </m:acc>
                    <m:r>
                      <a:rPr lang="en-US" sz="2800" b="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and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nOp</m:t>
                        </m:r>
                      </m:e>
                    </m:acc>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are adjacent.</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03E46658-9994-4981-8E30-26BFE456CF11}"/>
                  </a:ext>
                </a:extLst>
              </p:cNvPr>
              <p:cNvSpPr txBox="1">
                <a:spLocks noRot="1" noChangeAspect="1" noMove="1" noResize="1" noEditPoints="1" noAdjustHandles="1" noChangeArrowheads="1" noChangeShapeType="1" noTextEdit="1"/>
              </p:cNvSpPr>
              <p:nvPr/>
            </p:nvSpPr>
            <p:spPr>
              <a:xfrm>
                <a:off x="-59743" y="1099877"/>
                <a:ext cx="8241222" cy="848246"/>
              </a:xfrm>
              <a:prstGeom prst="rect">
                <a:avLst/>
              </a:prstGeom>
              <a:blipFill>
                <a:blip r:embed="rId5"/>
                <a:stretch>
                  <a:fillRect b="-19286"/>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905777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4E86A6BA-5841-4E46-9FDD-CD2F47456FF6}"/>
              </a:ext>
            </a:extLst>
          </p:cNvPr>
          <p:cNvSpPr/>
          <p:nvPr/>
        </p:nvSpPr>
        <p:spPr>
          <a:xfrm>
            <a:off x="559864" y="2537389"/>
            <a:ext cx="1828800" cy="91440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True</a:t>
            </a:r>
          </a:p>
        </p:txBody>
      </p:sp>
      <p:sp>
        <p:nvSpPr>
          <p:cNvPr id="10" name="Rectangle: Rounded Corners 9">
            <a:extLst>
              <a:ext uri="{FF2B5EF4-FFF2-40B4-BE49-F238E27FC236}">
                <a16:creationId xmlns:a16="http://schemas.microsoft.com/office/drawing/2014/main" id="{319131A9-16CD-47B0-B24C-BFBC62726D88}"/>
              </a:ext>
            </a:extLst>
          </p:cNvPr>
          <p:cNvSpPr/>
          <p:nvPr/>
        </p:nvSpPr>
        <p:spPr>
          <a:xfrm>
            <a:off x="559864" y="5254547"/>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False</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823D939-1BA7-4F7E-BE17-E8D52F64B15E}"/>
                  </a:ext>
                </a:extLst>
              </p:cNvPr>
              <p:cNvSpPr txBox="1"/>
              <p:nvPr/>
            </p:nvSpPr>
            <p:spPr>
              <a:xfrm>
                <a:off x="-59743" y="1099877"/>
                <a:ext cx="8241222" cy="848246"/>
              </a:xfrm>
              <a:prstGeom prst="rect">
                <a:avLst/>
              </a:prstGeom>
              <a:noFill/>
            </p:spPr>
            <p:txBody>
              <a:bodyPr wrap="square">
                <a:spAutoFit/>
              </a:bodyPr>
              <a:lstStyle/>
              <a:p>
                <a:pPr marL="514350" marR="0">
                  <a:lnSpc>
                    <a:spcPct val="200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Angles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mOp</m:t>
                        </m:r>
                      </m:e>
                    </m:acc>
                    <m: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and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nOp</m:t>
                        </m:r>
                      </m:e>
                    </m:acc>
                  </m:oMath>
                </a14:m>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are adjacent.</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3823D939-1BA7-4F7E-BE17-E8D52F64B15E}"/>
                  </a:ext>
                </a:extLst>
              </p:cNvPr>
              <p:cNvSpPr txBox="1">
                <a:spLocks noRot="1" noChangeAspect="1" noMove="1" noResize="1" noEditPoints="1" noAdjustHandles="1" noChangeArrowheads="1" noChangeShapeType="1" noTextEdit="1"/>
              </p:cNvSpPr>
              <p:nvPr/>
            </p:nvSpPr>
            <p:spPr>
              <a:xfrm>
                <a:off x="-59743" y="1099877"/>
                <a:ext cx="8241222" cy="848246"/>
              </a:xfrm>
              <a:prstGeom prst="rect">
                <a:avLst/>
              </a:prstGeom>
              <a:blipFill>
                <a:blip r:embed="rId4"/>
                <a:stretch>
                  <a:fillRect b="-19286"/>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C45EDAFE-C955-4AA7-B41E-7C61C277BE7D}"/>
              </a:ext>
            </a:extLst>
          </p:cNvPr>
          <p:cNvPicPr>
            <a:picLocks noChangeAspect="1"/>
          </p:cNvPicPr>
          <p:nvPr/>
        </p:nvPicPr>
        <p:blipFill rotWithShape="1">
          <a:blip r:embed="rId5"/>
          <a:srcRect l="47504" t="7817" b="2451"/>
          <a:stretch/>
        </p:blipFill>
        <p:spPr>
          <a:xfrm>
            <a:off x="6270171" y="2046514"/>
            <a:ext cx="4523244" cy="4239185"/>
          </a:xfrm>
          <a:prstGeom prst="rect">
            <a:avLst/>
          </a:prstGeom>
        </p:spPr>
      </p:pic>
      <p:sp>
        <p:nvSpPr>
          <p:cNvPr id="7" name="Google Shape;222;p10">
            <a:extLst>
              <a:ext uri="{FF2B5EF4-FFF2-40B4-BE49-F238E27FC236}">
                <a16:creationId xmlns:a16="http://schemas.microsoft.com/office/drawing/2014/main" id="{619F5F8D-F742-4C37-9023-5CB18B80D4EA}"/>
              </a:ext>
            </a:extLst>
          </p:cNvPr>
          <p:cNvSpPr txBox="1"/>
          <p:nvPr/>
        </p:nvSpPr>
        <p:spPr>
          <a:xfrm>
            <a:off x="-22212"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Is the following statement true or false?</a:t>
            </a:r>
            <a:endParaRPr lang="en-GB" sz="3200" dirty="0">
              <a:sym typeface="Comic Sans MS"/>
            </a:endParaRPr>
          </a:p>
        </p:txBody>
      </p:sp>
    </p:spTree>
    <p:custDataLst>
      <p:tags r:id="rId1"/>
    </p:custDataLst>
    <p:extLst>
      <p:ext uri="{BB962C8B-B14F-4D97-AF65-F5344CB8AC3E}">
        <p14:creationId xmlns:p14="http://schemas.microsoft.com/office/powerpoint/2010/main" val="599744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55AB218-609C-4879-B26F-942EE7B32FBA}"/>
                  </a:ext>
                </a:extLst>
              </p:cNvPr>
              <p:cNvSpPr txBox="1"/>
              <p:nvPr/>
            </p:nvSpPr>
            <p:spPr>
              <a:xfrm>
                <a:off x="-72810" y="1121895"/>
                <a:ext cx="10495957" cy="848246"/>
              </a:xfrm>
              <a:prstGeom prst="rect">
                <a:avLst/>
              </a:prstGeom>
              <a:noFill/>
            </p:spPr>
            <p:txBody>
              <a:bodyPr wrap="square">
                <a:spAutoFit/>
              </a:bodyPr>
              <a:lstStyle/>
              <a:p>
                <a:pPr marL="514350" marR="0">
                  <a:lnSpc>
                    <a:spcPct val="200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[Op) is the bisector of angle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mOn</m:t>
                        </m:r>
                      </m:e>
                    </m:acc>
                    <m:r>
                      <a:rPr lang="en-US" sz="2800" b="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E55AB218-609C-4879-B26F-942EE7B32FBA}"/>
                  </a:ext>
                </a:extLst>
              </p:cNvPr>
              <p:cNvSpPr txBox="1">
                <a:spLocks noRot="1" noChangeAspect="1" noMove="1" noResize="1" noEditPoints="1" noAdjustHandles="1" noChangeArrowheads="1" noChangeShapeType="1" noTextEdit="1"/>
              </p:cNvSpPr>
              <p:nvPr/>
            </p:nvSpPr>
            <p:spPr>
              <a:xfrm>
                <a:off x="-72810" y="1121895"/>
                <a:ext cx="10495957" cy="848246"/>
              </a:xfrm>
              <a:prstGeom prst="rect">
                <a:avLst/>
              </a:prstGeom>
              <a:blipFill>
                <a:blip r:embed="rId4"/>
                <a:stretch>
                  <a:fillRect b="-20144"/>
                </a:stretch>
              </a:blipFill>
            </p:spPr>
            <p:txBody>
              <a:bodyPr/>
              <a:lstStyle/>
              <a:p>
                <a:r>
                  <a:rPr lang="en-US">
                    <a:noFill/>
                  </a:rPr>
                  <a:t> </a:t>
                </a:r>
              </a:p>
            </p:txBody>
          </p:sp>
        </mc:Fallback>
      </mc:AlternateContent>
      <p:sp>
        <p:nvSpPr>
          <p:cNvPr id="7" name="Rectangle: Rounded Corners 6">
            <a:extLst>
              <a:ext uri="{FF2B5EF4-FFF2-40B4-BE49-F238E27FC236}">
                <a16:creationId xmlns:a16="http://schemas.microsoft.com/office/drawing/2014/main" id="{9ADCC8DC-8D82-46E2-9C2A-DFE0415DCED1}"/>
              </a:ext>
            </a:extLst>
          </p:cNvPr>
          <p:cNvSpPr/>
          <p:nvPr/>
        </p:nvSpPr>
        <p:spPr>
          <a:xfrm>
            <a:off x="559864" y="2514600"/>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True</a:t>
            </a:r>
          </a:p>
        </p:txBody>
      </p:sp>
      <p:sp>
        <p:nvSpPr>
          <p:cNvPr id="11" name="Rectangle: Rounded Corners 10">
            <a:extLst>
              <a:ext uri="{FF2B5EF4-FFF2-40B4-BE49-F238E27FC236}">
                <a16:creationId xmlns:a16="http://schemas.microsoft.com/office/drawing/2014/main" id="{50BE613E-1E72-462F-8371-9D3DC14C67F5}"/>
              </a:ext>
            </a:extLst>
          </p:cNvPr>
          <p:cNvSpPr/>
          <p:nvPr/>
        </p:nvSpPr>
        <p:spPr>
          <a:xfrm>
            <a:off x="551522" y="5254547"/>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False</a:t>
            </a:r>
          </a:p>
        </p:txBody>
      </p:sp>
      <p:pic>
        <p:nvPicPr>
          <p:cNvPr id="9" name="Picture 8">
            <a:extLst>
              <a:ext uri="{FF2B5EF4-FFF2-40B4-BE49-F238E27FC236}">
                <a16:creationId xmlns:a16="http://schemas.microsoft.com/office/drawing/2014/main" id="{CCAE5BEF-A544-4AD6-A699-A96A8CF89B39}"/>
              </a:ext>
            </a:extLst>
          </p:cNvPr>
          <p:cNvPicPr>
            <a:picLocks noChangeAspect="1"/>
          </p:cNvPicPr>
          <p:nvPr/>
        </p:nvPicPr>
        <p:blipFill rotWithShape="1">
          <a:blip r:embed="rId5"/>
          <a:srcRect l="47504" t="7817" b="2451"/>
          <a:stretch/>
        </p:blipFill>
        <p:spPr>
          <a:xfrm>
            <a:off x="6270171" y="2046514"/>
            <a:ext cx="4523244" cy="4239185"/>
          </a:xfrm>
          <a:prstGeom prst="rect">
            <a:avLst/>
          </a:prstGeom>
        </p:spPr>
      </p:pic>
      <p:sp>
        <p:nvSpPr>
          <p:cNvPr id="8" name="Google Shape;222;p10">
            <a:extLst>
              <a:ext uri="{FF2B5EF4-FFF2-40B4-BE49-F238E27FC236}">
                <a16:creationId xmlns:a16="http://schemas.microsoft.com/office/drawing/2014/main" id="{C12596AA-6EA5-41EC-8D4D-7080C0ECD920}"/>
              </a:ext>
            </a:extLst>
          </p:cNvPr>
          <p:cNvSpPr txBox="1"/>
          <p:nvPr/>
        </p:nvSpPr>
        <p:spPr>
          <a:xfrm>
            <a:off x="-22212"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Is the following statement true or false?</a:t>
            </a:r>
            <a:endParaRPr lang="en-GB" sz="3200" dirty="0">
              <a:sym typeface="Comic Sans MS"/>
            </a:endParaRPr>
          </a:p>
        </p:txBody>
      </p:sp>
    </p:spTree>
    <p:custDataLst>
      <p:tags r:id="rId1"/>
    </p:custDataLst>
    <p:extLst>
      <p:ext uri="{BB962C8B-B14F-4D97-AF65-F5344CB8AC3E}">
        <p14:creationId xmlns:p14="http://schemas.microsoft.com/office/powerpoint/2010/main" val="1245919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9ADCC8DC-8D82-46E2-9C2A-DFE0415DCED1}"/>
              </a:ext>
            </a:extLst>
          </p:cNvPr>
          <p:cNvSpPr/>
          <p:nvPr/>
        </p:nvSpPr>
        <p:spPr>
          <a:xfrm>
            <a:off x="559864" y="2514600"/>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True</a:t>
            </a:r>
          </a:p>
        </p:txBody>
      </p:sp>
      <p:sp>
        <p:nvSpPr>
          <p:cNvPr id="9" name="Rectangle: Rounded Corners 8">
            <a:extLst>
              <a:ext uri="{FF2B5EF4-FFF2-40B4-BE49-F238E27FC236}">
                <a16:creationId xmlns:a16="http://schemas.microsoft.com/office/drawing/2014/main" id="{6C1FE5F9-51C9-4D6B-BF37-35EA5D63EBC1}"/>
              </a:ext>
            </a:extLst>
          </p:cNvPr>
          <p:cNvSpPr/>
          <p:nvPr/>
        </p:nvSpPr>
        <p:spPr>
          <a:xfrm>
            <a:off x="559864" y="5254547"/>
            <a:ext cx="1828800" cy="91440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False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B2A0D38-360D-4039-A4F5-2D72FB2F41A3}"/>
                  </a:ext>
                </a:extLst>
              </p:cNvPr>
              <p:cNvSpPr txBox="1"/>
              <p:nvPr/>
            </p:nvSpPr>
            <p:spPr>
              <a:xfrm>
                <a:off x="-72810" y="1121895"/>
                <a:ext cx="10495957" cy="848246"/>
              </a:xfrm>
              <a:prstGeom prst="rect">
                <a:avLst/>
              </a:prstGeom>
              <a:noFill/>
            </p:spPr>
            <p:txBody>
              <a:bodyPr wrap="square">
                <a:spAutoFit/>
              </a:bodyPr>
              <a:lstStyle/>
              <a:p>
                <a:pPr marL="514350" marR="0">
                  <a:lnSpc>
                    <a:spcPct val="200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Calibri" panose="020F0502020204030204" pitchFamily="34" charset="0"/>
                  </a:rPr>
                  <a:t>[Op) is the bisector of angle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mOn</m:t>
                        </m:r>
                      </m:e>
                    </m:acc>
                    <m:r>
                      <a:rPr lang="en-US" sz="2800" b="0" i="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9B2A0D38-360D-4039-A4F5-2D72FB2F41A3}"/>
                  </a:ext>
                </a:extLst>
              </p:cNvPr>
              <p:cNvSpPr txBox="1">
                <a:spLocks noRot="1" noChangeAspect="1" noMove="1" noResize="1" noEditPoints="1" noAdjustHandles="1" noChangeArrowheads="1" noChangeShapeType="1" noTextEdit="1"/>
              </p:cNvSpPr>
              <p:nvPr/>
            </p:nvSpPr>
            <p:spPr>
              <a:xfrm>
                <a:off x="-72810" y="1121895"/>
                <a:ext cx="10495957" cy="848246"/>
              </a:xfrm>
              <a:prstGeom prst="rect">
                <a:avLst/>
              </a:prstGeom>
              <a:blipFill>
                <a:blip r:embed="rId4"/>
                <a:stretch>
                  <a:fillRect b="-20144"/>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19951FB7-666E-4103-B779-5D4CD4B480B8}"/>
              </a:ext>
            </a:extLst>
          </p:cNvPr>
          <p:cNvPicPr>
            <a:picLocks noChangeAspect="1"/>
          </p:cNvPicPr>
          <p:nvPr/>
        </p:nvPicPr>
        <p:blipFill rotWithShape="1">
          <a:blip r:embed="rId5"/>
          <a:srcRect l="47504" t="7817" b="2451"/>
          <a:stretch/>
        </p:blipFill>
        <p:spPr>
          <a:xfrm>
            <a:off x="6270171" y="2046514"/>
            <a:ext cx="4523244" cy="4239185"/>
          </a:xfrm>
          <a:prstGeom prst="rect">
            <a:avLst/>
          </a:prstGeom>
        </p:spPr>
      </p:pic>
      <p:sp>
        <p:nvSpPr>
          <p:cNvPr id="8" name="Google Shape;222;p10">
            <a:extLst>
              <a:ext uri="{FF2B5EF4-FFF2-40B4-BE49-F238E27FC236}">
                <a16:creationId xmlns:a16="http://schemas.microsoft.com/office/drawing/2014/main" id="{CB30834A-6AD2-4004-8E1A-2FF9E20729F4}"/>
              </a:ext>
            </a:extLst>
          </p:cNvPr>
          <p:cNvSpPr txBox="1"/>
          <p:nvPr/>
        </p:nvSpPr>
        <p:spPr>
          <a:xfrm>
            <a:off x="-22212"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Is the following statement true or false?</a:t>
            </a:r>
            <a:endParaRPr lang="en-GB" sz="3200" dirty="0">
              <a:sym typeface="Comic Sans MS"/>
            </a:endParaRPr>
          </a:p>
        </p:txBody>
      </p:sp>
    </p:spTree>
    <p:custDataLst>
      <p:tags r:id="rId1"/>
    </p:custDataLst>
    <p:extLst>
      <p:ext uri="{BB962C8B-B14F-4D97-AF65-F5344CB8AC3E}">
        <p14:creationId xmlns:p14="http://schemas.microsoft.com/office/powerpoint/2010/main" val="4112943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55AB218-609C-4879-B26F-942EE7B32FBA}"/>
                  </a:ext>
                </a:extLst>
              </p:cNvPr>
              <p:cNvSpPr txBox="1"/>
              <p:nvPr/>
            </p:nvSpPr>
            <p:spPr>
              <a:xfrm>
                <a:off x="-70338" y="1115117"/>
                <a:ext cx="11570816" cy="848246"/>
              </a:xfrm>
              <a:prstGeom prst="rect">
                <a:avLst/>
              </a:prstGeom>
              <a:noFill/>
            </p:spPr>
            <p:txBody>
              <a:bodyPr wrap="square">
                <a:spAutoFit/>
              </a:bodyPr>
              <a:lstStyle/>
              <a:p>
                <a:pPr marL="514350">
                  <a:lnSpc>
                    <a:spcPct val="200000"/>
                  </a:lnSpc>
                  <a:spcAft>
                    <a:spcPts val="800"/>
                  </a:spcAft>
                </a:pPr>
                <a:r>
                  <a:rPr lang="en-US" sz="2800" dirty="0">
                    <a:solidFill>
                      <a:schemeClr val="tx1">
                        <a:lumMod val="65000"/>
                        <a:lumOff val="35000"/>
                      </a:schemeClr>
                    </a:solidFill>
                    <a:effectLst/>
                    <a:latin typeface="+mn-lt"/>
                    <a:ea typeface="Times New Roman" panose="02020603050405020304" pitchFamily="18" charset="0"/>
                    <a:cs typeface="Calibri" panose="020F0502020204030204" pitchFamily="34" charset="0"/>
                  </a:rPr>
                  <a:t>If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mO</m:t>
                        </m:r>
                        <m:r>
                          <m:rPr>
                            <m:sty m:val="p"/>
                          </m:rPr>
                          <a:rPr lang="en-US" sz="2800" b="0" i="0"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p</m:t>
                        </m:r>
                      </m:e>
                    </m:acc>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=90</m:t>
                    </m:r>
                    <m:r>
                      <a:rPr lang="en-US" sz="2800" b="0" i="1" smtClean="0">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r>
                      <a:rPr lang="en-US" sz="2800" b="0"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n-lt"/>
                    <a:ea typeface="Times New Roman" panose="02020603050405020304" pitchFamily="18" charset="0"/>
                    <a:cs typeface="Calibri" panose="020F0502020204030204" pitchFamily="34" charset="0"/>
                  </a:rPr>
                  <a:t>and,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nOp</m:t>
                        </m:r>
                      </m:e>
                    </m:acc>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=30</m:t>
                    </m:r>
                    <m:r>
                      <a:rPr lang="en-US" sz="2800" b="0" i="1" smtClean="0">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 </m:t>
                    </m:r>
                  </m:oMath>
                </a14:m>
                <a:r>
                  <a:rPr lang="en-US" sz="2800" dirty="0">
                    <a:solidFill>
                      <a:schemeClr val="tx1">
                        <a:lumMod val="65000"/>
                        <a:lumOff val="35000"/>
                      </a:schemeClr>
                    </a:solidFill>
                    <a:effectLst/>
                    <a:latin typeface="+mn-lt"/>
                    <a:ea typeface="Times New Roman" panose="02020603050405020304" pitchFamily="18" charset="0"/>
                    <a:cs typeface="Calibri" panose="020F0502020204030204" pitchFamily="34" charset="0"/>
                  </a:rPr>
                  <a:t>then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mOn</m:t>
                        </m:r>
                      </m:e>
                    </m:acc>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=120</m:t>
                    </m:r>
                    <m:r>
                      <a:rPr lang="en-US" sz="2800" b="0"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E55AB218-609C-4879-B26F-942EE7B32FBA}"/>
                  </a:ext>
                </a:extLst>
              </p:cNvPr>
              <p:cNvSpPr txBox="1">
                <a:spLocks noRot="1" noChangeAspect="1" noMove="1" noResize="1" noEditPoints="1" noAdjustHandles="1" noChangeArrowheads="1" noChangeShapeType="1" noTextEdit="1"/>
              </p:cNvSpPr>
              <p:nvPr/>
            </p:nvSpPr>
            <p:spPr>
              <a:xfrm>
                <a:off x="-70338" y="1115117"/>
                <a:ext cx="11570816" cy="848246"/>
              </a:xfrm>
              <a:prstGeom prst="rect">
                <a:avLst/>
              </a:prstGeom>
              <a:blipFill>
                <a:blip r:embed="rId4"/>
                <a:stretch>
                  <a:fillRect b="-20144"/>
                </a:stretch>
              </a:blipFill>
            </p:spPr>
            <p:txBody>
              <a:bodyPr/>
              <a:lstStyle/>
              <a:p>
                <a:r>
                  <a:rPr lang="en-US">
                    <a:noFill/>
                  </a:rPr>
                  <a:t> </a:t>
                </a:r>
              </a:p>
            </p:txBody>
          </p:sp>
        </mc:Fallback>
      </mc:AlternateContent>
      <p:sp>
        <p:nvSpPr>
          <p:cNvPr id="7" name="Rectangle: Rounded Corners 6">
            <a:extLst>
              <a:ext uri="{FF2B5EF4-FFF2-40B4-BE49-F238E27FC236}">
                <a16:creationId xmlns:a16="http://schemas.microsoft.com/office/drawing/2014/main" id="{9DB32667-DA3A-443C-AAA8-DFBD0ED1549C}"/>
              </a:ext>
            </a:extLst>
          </p:cNvPr>
          <p:cNvSpPr/>
          <p:nvPr/>
        </p:nvSpPr>
        <p:spPr>
          <a:xfrm>
            <a:off x="559864" y="2514600"/>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True</a:t>
            </a:r>
          </a:p>
        </p:txBody>
      </p:sp>
      <p:sp>
        <p:nvSpPr>
          <p:cNvPr id="11" name="Rectangle: Rounded Corners 10">
            <a:extLst>
              <a:ext uri="{FF2B5EF4-FFF2-40B4-BE49-F238E27FC236}">
                <a16:creationId xmlns:a16="http://schemas.microsoft.com/office/drawing/2014/main" id="{90E8FBEC-C266-4493-BBBD-6583076D653D}"/>
              </a:ext>
            </a:extLst>
          </p:cNvPr>
          <p:cNvSpPr/>
          <p:nvPr/>
        </p:nvSpPr>
        <p:spPr>
          <a:xfrm>
            <a:off x="551522" y="5254547"/>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False</a:t>
            </a:r>
          </a:p>
        </p:txBody>
      </p:sp>
      <p:pic>
        <p:nvPicPr>
          <p:cNvPr id="9" name="Picture 8">
            <a:extLst>
              <a:ext uri="{FF2B5EF4-FFF2-40B4-BE49-F238E27FC236}">
                <a16:creationId xmlns:a16="http://schemas.microsoft.com/office/drawing/2014/main" id="{44D8F7C8-4B91-4B01-B4CF-49826F3A9EB8}"/>
              </a:ext>
            </a:extLst>
          </p:cNvPr>
          <p:cNvPicPr>
            <a:picLocks noChangeAspect="1"/>
          </p:cNvPicPr>
          <p:nvPr/>
        </p:nvPicPr>
        <p:blipFill rotWithShape="1">
          <a:blip r:embed="rId5"/>
          <a:srcRect l="47504" t="7817" b="2451"/>
          <a:stretch/>
        </p:blipFill>
        <p:spPr>
          <a:xfrm>
            <a:off x="6270171" y="2046514"/>
            <a:ext cx="4523244" cy="4239185"/>
          </a:xfrm>
          <a:prstGeom prst="rect">
            <a:avLst/>
          </a:prstGeom>
        </p:spPr>
      </p:pic>
      <p:sp>
        <p:nvSpPr>
          <p:cNvPr id="8" name="Google Shape;222;p10">
            <a:extLst>
              <a:ext uri="{FF2B5EF4-FFF2-40B4-BE49-F238E27FC236}">
                <a16:creationId xmlns:a16="http://schemas.microsoft.com/office/drawing/2014/main" id="{CAF769E3-5149-46DE-9234-3A11A4A18A43}"/>
              </a:ext>
            </a:extLst>
          </p:cNvPr>
          <p:cNvSpPr txBox="1"/>
          <p:nvPr/>
        </p:nvSpPr>
        <p:spPr>
          <a:xfrm>
            <a:off x="-22212"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Is the following statement true or false?</a:t>
            </a:r>
            <a:endParaRPr lang="en-GB" sz="3200" dirty="0">
              <a:sym typeface="Comic Sans MS"/>
            </a:endParaRPr>
          </a:p>
        </p:txBody>
      </p:sp>
    </p:spTree>
    <p:custDataLst>
      <p:tags r:id="rId1"/>
    </p:custDataLst>
    <p:extLst>
      <p:ext uri="{BB962C8B-B14F-4D97-AF65-F5344CB8AC3E}">
        <p14:creationId xmlns:p14="http://schemas.microsoft.com/office/powerpoint/2010/main" val="18519428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90E8FBEC-C266-4493-BBBD-6583076D653D}"/>
              </a:ext>
            </a:extLst>
          </p:cNvPr>
          <p:cNvSpPr/>
          <p:nvPr/>
        </p:nvSpPr>
        <p:spPr>
          <a:xfrm>
            <a:off x="551522" y="5254547"/>
            <a:ext cx="1828800" cy="91440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tx1">
                    <a:lumMod val="65000"/>
                    <a:lumOff val="35000"/>
                  </a:schemeClr>
                </a:solidFill>
                <a:latin typeface="+mj-lt"/>
              </a:rPr>
              <a:t>False</a:t>
            </a:r>
          </a:p>
        </p:txBody>
      </p:sp>
      <p:sp>
        <p:nvSpPr>
          <p:cNvPr id="9" name="Rectangle: Rounded Corners 8">
            <a:extLst>
              <a:ext uri="{FF2B5EF4-FFF2-40B4-BE49-F238E27FC236}">
                <a16:creationId xmlns:a16="http://schemas.microsoft.com/office/drawing/2014/main" id="{D69DDD62-6BB9-45C1-B4BF-9D970CDA8CE0}"/>
              </a:ext>
            </a:extLst>
          </p:cNvPr>
          <p:cNvSpPr/>
          <p:nvPr/>
        </p:nvSpPr>
        <p:spPr>
          <a:xfrm>
            <a:off x="551522" y="2514600"/>
            <a:ext cx="1828800" cy="91440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True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A4F8237-9C2C-40C4-94D8-4EE713F6D6C6}"/>
                  </a:ext>
                </a:extLst>
              </p:cNvPr>
              <p:cNvSpPr txBox="1"/>
              <p:nvPr/>
            </p:nvSpPr>
            <p:spPr>
              <a:xfrm>
                <a:off x="-70338" y="1130357"/>
                <a:ext cx="11570816" cy="848246"/>
              </a:xfrm>
              <a:prstGeom prst="rect">
                <a:avLst/>
              </a:prstGeom>
              <a:noFill/>
            </p:spPr>
            <p:txBody>
              <a:bodyPr wrap="square">
                <a:spAutoFit/>
              </a:bodyPr>
              <a:lstStyle/>
              <a:p>
                <a:pPr marL="514350">
                  <a:lnSpc>
                    <a:spcPct val="200000"/>
                  </a:lnSpc>
                  <a:spcAft>
                    <a:spcPts val="800"/>
                  </a:spcAft>
                </a:pPr>
                <a:r>
                  <a:rPr lang="en-US" sz="2800" dirty="0">
                    <a:solidFill>
                      <a:schemeClr val="tx1">
                        <a:lumMod val="65000"/>
                        <a:lumOff val="35000"/>
                      </a:schemeClr>
                    </a:solidFill>
                    <a:effectLst/>
                    <a:latin typeface="+mn-lt"/>
                    <a:ea typeface="Times New Roman" panose="02020603050405020304" pitchFamily="18" charset="0"/>
                    <a:cs typeface="Calibri" panose="020F0502020204030204" pitchFamily="34" charset="0"/>
                  </a:rPr>
                  <a:t>If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mO</m:t>
                        </m:r>
                        <m:r>
                          <m:rPr>
                            <m:sty m:val="p"/>
                          </m:rPr>
                          <a:rPr lang="en-US" sz="2800" b="0" i="0"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p</m:t>
                        </m:r>
                      </m:e>
                    </m:acc>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90</m:t>
                    </m:r>
                    <m:r>
                      <a:rPr lang="en-US" sz="2800" b="0" i="1" smtClean="0">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r>
                      <a:rPr lang="en-US" sz="2800" b="0"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n-lt"/>
                    <a:ea typeface="Times New Roman" panose="02020603050405020304" pitchFamily="18" charset="0"/>
                    <a:cs typeface="Calibri" panose="020F0502020204030204" pitchFamily="34" charset="0"/>
                  </a:rPr>
                  <a:t>and, </a:t>
                </a:r>
                <a14:m>
                  <m:oMath xmlns:m="http://schemas.openxmlformats.org/officeDocument/2006/math">
                    <m:acc>
                      <m:accPr>
                        <m:chr m:val="̂"/>
                        <m:ctrlPr>
                          <a:rPr lang="en-US" sz="2800"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nOp</m:t>
                        </m:r>
                      </m:e>
                    </m:acc>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30</m:t>
                    </m:r>
                    <m:r>
                      <a:rPr lang="en-US" sz="2800" b="0" i="1" smtClean="0">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 </m:t>
                    </m:r>
                  </m:oMath>
                </a14:m>
                <a:r>
                  <a:rPr lang="en-US" sz="2800" dirty="0">
                    <a:solidFill>
                      <a:schemeClr val="tx1">
                        <a:lumMod val="65000"/>
                        <a:lumOff val="35000"/>
                      </a:schemeClr>
                    </a:solidFill>
                    <a:effectLst/>
                    <a:latin typeface="+mn-lt"/>
                    <a:ea typeface="Times New Roman" panose="02020603050405020304" pitchFamily="18" charset="0"/>
                    <a:cs typeface="Calibri" panose="020F0502020204030204" pitchFamily="34" charset="0"/>
                  </a:rPr>
                  <a:t>then </a:t>
                </a:r>
                <a14:m>
                  <m:oMath xmlns:m="http://schemas.openxmlformats.org/officeDocument/2006/math">
                    <m:acc>
                      <m:accPr>
                        <m:chr m:val="̂"/>
                        <m:ctrlPr>
                          <a:rPr lang="en-US" sz="280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m:rPr>
                            <m:sty m:val="p"/>
                          </m:rPr>
                          <a:rPr lang="en-US" sz="2800" b="0" i="0"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mOn</m:t>
                        </m:r>
                      </m:e>
                    </m:acc>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120</m:t>
                    </m:r>
                    <m:r>
                      <a:rPr lang="en-US" sz="2800" b="0"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0"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0"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6A4F8237-9C2C-40C4-94D8-4EE713F6D6C6}"/>
                  </a:ext>
                </a:extLst>
              </p:cNvPr>
              <p:cNvSpPr txBox="1">
                <a:spLocks noRot="1" noChangeAspect="1" noMove="1" noResize="1" noEditPoints="1" noAdjustHandles="1" noChangeArrowheads="1" noChangeShapeType="1" noTextEdit="1"/>
              </p:cNvSpPr>
              <p:nvPr/>
            </p:nvSpPr>
            <p:spPr>
              <a:xfrm>
                <a:off x="-70338" y="1130357"/>
                <a:ext cx="11570816" cy="848246"/>
              </a:xfrm>
              <a:prstGeom prst="rect">
                <a:avLst/>
              </a:prstGeom>
              <a:blipFill>
                <a:blip r:embed="rId4"/>
                <a:stretch>
                  <a:fillRect b="-1928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A998633D-488B-4A6E-9225-FF9143BABF86}"/>
              </a:ext>
            </a:extLst>
          </p:cNvPr>
          <p:cNvPicPr>
            <a:picLocks noChangeAspect="1"/>
          </p:cNvPicPr>
          <p:nvPr/>
        </p:nvPicPr>
        <p:blipFill rotWithShape="1">
          <a:blip r:embed="rId5"/>
          <a:srcRect l="47504" t="7817" b="2451"/>
          <a:stretch/>
        </p:blipFill>
        <p:spPr>
          <a:xfrm>
            <a:off x="6270171" y="2046514"/>
            <a:ext cx="4523244" cy="4239185"/>
          </a:xfrm>
          <a:prstGeom prst="rect">
            <a:avLst/>
          </a:prstGeom>
        </p:spPr>
      </p:pic>
      <p:sp>
        <p:nvSpPr>
          <p:cNvPr id="8" name="Google Shape;222;p10">
            <a:extLst>
              <a:ext uri="{FF2B5EF4-FFF2-40B4-BE49-F238E27FC236}">
                <a16:creationId xmlns:a16="http://schemas.microsoft.com/office/drawing/2014/main" id="{FD067632-B9FA-490B-BB49-CD462C81BA5F}"/>
              </a:ext>
            </a:extLst>
          </p:cNvPr>
          <p:cNvSpPr txBox="1"/>
          <p:nvPr/>
        </p:nvSpPr>
        <p:spPr>
          <a:xfrm>
            <a:off x="-22212"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Is the following statement true or false?</a:t>
            </a:r>
            <a:endParaRPr lang="en-GB" sz="3200" dirty="0">
              <a:sym typeface="Comic Sans MS"/>
            </a:endParaRPr>
          </a:p>
        </p:txBody>
      </p:sp>
    </p:spTree>
    <p:custDataLst>
      <p:tags r:id="rId1"/>
    </p:custDataLst>
    <p:extLst>
      <p:ext uri="{BB962C8B-B14F-4D97-AF65-F5344CB8AC3E}">
        <p14:creationId xmlns:p14="http://schemas.microsoft.com/office/powerpoint/2010/main" val="3797029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38643" y="4572000"/>
            <a:ext cx="10461628"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b="1" dirty="0">
                <a:solidFill>
                  <a:schemeClr val="accent1">
                    <a:lumMod val="50000"/>
                  </a:schemeClr>
                </a:solidFill>
                <a:latin typeface="Comic Sans MS"/>
              </a:rPr>
              <a:t>Summative assessment</a:t>
            </a:r>
            <a:endParaRPr lang="en-US" sz="5400" dirty="0">
              <a:solidFill>
                <a:schemeClr val="accent1">
                  <a:lumMod val="50000"/>
                </a:schemeClr>
              </a:solidFill>
            </a:endParaRPr>
          </a:p>
          <a:p>
            <a:pPr algn="ctr">
              <a:spcBef>
                <a:spcPts val="1200"/>
              </a:spcBef>
              <a:spcAft>
                <a:spcPts val="1200"/>
              </a:spcAft>
            </a:pPr>
            <a:endParaRPr lang="en-US" sz="5400" b="1" dirty="0">
              <a:solidFill>
                <a:schemeClr val="accent1">
                  <a:lumMod val="50000"/>
                </a:schemeClr>
              </a:solidFill>
              <a:latin typeface="Comic Sans MS" panose="030F0702030302020204" pitchFamily="66" charset="0"/>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212584" y="1028986"/>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49140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8CE03C6-1252-45EC-8039-5FE743FF714D}"/>
              </a:ext>
            </a:extLst>
          </p:cNvPr>
          <p:cNvSpPr txBox="1"/>
          <p:nvPr/>
        </p:nvSpPr>
        <p:spPr>
          <a:xfrm>
            <a:off x="9296649" y="154773"/>
            <a:ext cx="2895351"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dirty="0">
                <a:solidFill>
                  <a:schemeClr val="tx1">
                    <a:lumMod val="50000"/>
                    <a:lumOff val="50000"/>
                  </a:schemeClr>
                </a:solidFill>
                <a:latin typeface="Comic Sans MS"/>
              </a:rPr>
              <a:t>Test your knowledge</a:t>
            </a:r>
            <a:endParaRPr lang="en-US" dirty="0">
              <a:solidFill>
                <a:schemeClr val="tx1">
                  <a:lumMod val="50000"/>
                  <a:lumOff val="50000"/>
                </a:schemeClr>
              </a:solidFill>
            </a:endParaRPr>
          </a:p>
        </p:txBody>
      </p:sp>
      <mc:AlternateContent xmlns:mc="http://schemas.openxmlformats.org/markup-compatibility/2006">
        <mc:Choice xmlns:a14="http://schemas.microsoft.com/office/drawing/2010/main" Requires="a14">
          <p:sp>
            <p:nvSpPr>
              <p:cNvPr id="32" name="TextBox 31">
                <a:extLst>
                  <a:ext uri="{FF2B5EF4-FFF2-40B4-BE49-F238E27FC236}">
                    <a16:creationId xmlns:a16="http://schemas.microsoft.com/office/drawing/2014/main" id="{621F76F3-013D-49FA-8CEE-B27A60D5F373}"/>
                  </a:ext>
                </a:extLst>
              </p:cNvPr>
              <p:cNvSpPr txBox="1"/>
              <p:nvPr/>
            </p:nvSpPr>
            <p:spPr>
              <a:xfrm>
                <a:off x="473672" y="1414241"/>
                <a:ext cx="9648980" cy="1000467"/>
              </a:xfrm>
              <a:prstGeom prst="rect">
                <a:avLst/>
              </a:prstGeom>
              <a:noFill/>
            </p:spPr>
            <p:txBody>
              <a:bodyPr wrap="square">
                <a:spAutoFit/>
              </a:bodyPr>
              <a:lstStyle/>
              <a:p>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𝐛𝐀𝐝</m:t>
                        </m:r>
                      </m:e>
                    </m:acc>
                    <m:r>
                      <a:rPr lang="en-US" sz="2800" b="1" i="1">
                        <a:solidFill>
                          <a:schemeClr val="tx1">
                            <a:lumMod val="65000"/>
                            <a:lumOff val="35000"/>
                          </a:schemeClr>
                        </a:solidFill>
                        <a:latin typeface="Cambria Math" panose="02040503050406030204" pitchFamily="18"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cs typeface="Calibri" panose="020F0502020204030204" pitchFamily="34" charset="0"/>
                      </a:rPr>
                      <m:t>𝟏𝟐𝟎</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800" dirty="0">
                    <a:solidFill>
                      <a:schemeClr val="tx1">
                        <a:lumMod val="65000"/>
                        <a:lumOff val="35000"/>
                      </a:schemeClr>
                    </a:solidFill>
                    <a:latin typeface="+mj-lt"/>
                    <a:ea typeface="Calibri" panose="020F0502020204030204" pitchFamily="34" charset="0"/>
                  </a:rPr>
                  <a:t>, and</a:t>
                </a:r>
                <a:r>
                  <a:rPr lang="en-US" sz="2800" dirty="0">
                    <a:solidFill>
                      <a:schemeClr val="tx1">
                        <a:lumMod val="65000"/>
                        <a:lumOff val="35000"/>
                      </a:schemeClr>
                    </a:solidFill>
                    <a:ea typeface="Calibri" panose="020F0502020204030204" pitchFamily="34" charset="0"/>
                  </a:rPr>
                  <a:t> </a:t>
                </a:r>
                <a:r>
                  <a:rPr lang="en-US" sz="2800" dirty="0">
                    <a:solidFill>
                      <a:schemeClr val="tx1">
                        <a:lumMod val="65000"/>
                        <a:lumOff val="35000"/>
                      </a:schemeClr>
                    </a:solidFill>
                    <a:latin typeface="+mj-lt"/>
                    <a:ea typeface="Calibri" panose="020F0502020204030204" pitchFamily="34" charset="0"/>
                  </a:rPr>
                  <a:t>[Ac)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𝐛𝐀𝐝</m:t>
                        </m:r>
                      </m:e>
                    </m:acc>
                    <m:r>
                      <a:rPr lang="en-US" sz="2800" b="1" i="0" smtClean="0">
                        <a:solidFill>
                          <a:schemeClr val="tx1">
                            <a:lumMod val="65000"/>
                            <a:lumOff val="35000"/>
                          </a:schemeClr>
                        </a:solidFill>
                        <a:latin typeface="Cambria Math" panose="02040503050406030204" pitchFamily="18"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 </a:t>
                </a:r>
              </a:p>
              <a:p>
                <a:r>
                  <a:rPr lang="en-US" sz="2800" dirty="0">
                    <a:solidFill>
                      <a:schemeClr val="tx1">
                        <a:lumMod val="65000"/>
                        <a:lumOff val="35000"/>
                      </a:schemeClr>
                    </a:solidFill>
                    <a:latin typeface="+mj-lt"/>
                    <a:ea typeface="Calibri" panose="020F0502020204030204" pitchFamily="34" charset="0"/>
                  </a:rPr>
                  <a:t>What is the measure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𝐛𝐀𝐜</m:t>
                        </m:r>
                      </m:e>
                    </m:acc>
                    <m:r>
                      <a:rPr lang="en-US" sz="2800" b="1" i="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t>
                </a:r>
                <a:endPar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473672" y="1414241"/>
                <a:ext cx="9648980" cy="1000467"/>
              </a:xfrm>
              <a:prstGeom prst="rect">
                <a:avLst/>
              </a:prstGeom>
              <a:blipFill>
                <a:blip r:embed="rId4"/>
                <a:stretch>
                  <a:fillRect l="-1327" t="-5488" b="-164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Rounded Corners 20">
                <a:extLst>
                  <a:ext uri="{FF2B5EF4-FFF2-40B4-BE49-F238E27FC236}">
                    <a16:creationId xmlns:a16="http://schemas.microsoft.com/office/drawing/2014/main" id="{B3FE13A3-A859-41A5-9A3B-EFB49CC352AD}"/>
                  </a:ext>
                </a:extLst>
              </p:cNvPr>
              <p:cNvSpPr/>
              <p:nvPr/>
            </p:nvSpPr>
            <p:spPr>
              <a:xfrm>
                <a:off x="8806160" y="2527580"/>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𝟔𝟎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21" name="Rectangle: Rounded Corners 20">
                <a:extLst>
                  <a:ext uri="{FF2B5EF4-FFF2-40B4-BE49-F238E27FC236}">
                    <a16:creationId xmlns:a16="http://schemas.microsoft.com/office/drawing/2014/main" id="{B3FE13A3-A859-41A5-9A3B-EFB49CC352AD}"/>
                  </a:ext>
                </a:extLst>
              </p:cNvPr>
              <p:cNvSpPr>
                <a:spLocks noRot="1" noChangeAspect="1" noMove="1" noResize="1" noEditPoints="1" noAdjustHandles="1" noChangeArrowheads="1" noChangeShapeType="1" noTextEdit="1"/>
              </p:cNvSpPr>
              <p:nvPr/>
            </p:nvSpPr>
            <p:spPr>
              <a:xfrm>
                <a:off x="8806160" y="2527580"/>
                <a:ext cx="2743200" cy="73152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8C4A042A-F6A9-4022-BB19-EFF230E071F2}"/>
                  </a:ext>
                </a:extLst>
              </p:cNvPr>
              <p:cNvSpPr/>
              <p:nvPr/>
            </p:nvSpPr>
            <p:spPr>
              <a:xfrm>
                <a:off x="8823172" y="44713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𝟓𝟎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3" name="Rectangle: Rounded Corners 32">
                <a:extLst>
                  <a:ext uri="{FF2B5EF4-FFF2-40B4-BE49-F238E27FC236}">
                    <a16:creationId xmlns:a16="http://schemas.microsoft.com/office/drawing/2014/main" id="{8C4A042A-F6A9-4022-BB19-EFF230E071F2}"/>
                  </a:ext>
                </a:extLst>
              </p:cNvPr>
              <p:cNvSpPr>
                <a:spLocks noRot="1" noChangeAspect="1" noMove="1" noResize="1" noEditPoints="1" noAdjustHandles="1" noChangeArrowheads="1" noChangeShapeType="1" noTextEdit="1"/>
              </p:cNvSpPr>
              <p:nvPr/>
            </p:nvSpPr>
            <p:spPr>
              <a:xfrm>
                <a:off x="8823172" y="4471378"/>
                <a:ext cx="2743200" cy="73152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Rectangle: Rounded Corners 36">
                <a:extLst>
                  <a:ext uri="{FF2B5EF4-FFF2-40B4-BE49-F238E27FC236}">
                    <a16:creationId xmlns:a16="http://schemas.microsoft.com/office/drawing/2014/main" id="{F95307DE-FF92-4CC0-933C-946CCC729D5E}"/>
                  </a:ext>
                </a:extLst>
              </p:cNvPr>
              <p:cNvSpPr/>
              <p:nvPr/>
            </p:nvSpPr>
            <p:spPr>
              <a:xfrm>
                <a:off x="8813951" y="3501079"/>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𝟏𝟎𝟎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7" name="Rectangle: Rounded Corners 36">
                <a:extLst>
                  <a:ext uri="{FF2B5EF4-FFF2-40B4-BE49-F238E27FC236}">
                    <a16:creationId xmlns:a16="http://schemas.microsoft.com/office/drawing/2014/main" id="{F95307DE-FF92-4CC0-933C-946CCC729D5E}"/>
                  </a:ext>
                </a:extLst>
              </p:cNvPr>
              <p:cNvSpPr>
                <a:spLocks noRot="1" noChangeAspect="1" noMove="1" noResize="1" noEditPoints="1" noAdjustHandles="1" noChangeArrowheads="1" noChangeShapeType="1" noTextEdit="1"/>
              </p:cNvSpPr>
              <p:nvPr/>
            </p:nvSpPr>
            <p:spPr>
              <a:xfrm>
                <a:off x="8813951" y="3501079"/>
                <a:ext cx="2743200" cy="731520"/>
              </a:xfrm>
              <a:prstGeom prst="roundRect">
                <a:avLst>
                  <a:gd name="adj" fmla="val 50000"/>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Rectangle: Rounded Corners 39">
                <a:extLst>
                  <a:ext uri="{FF2B5EF4-FFF2-40B4-BE49-F238E27FC236}">
                    <a16:creationId xmlns:a16="http://schemas.microsoft.com/office/drawing/2014/main" id="{6F994A0C-A5B4-4E0D-8E04-CE89AF223E34}"/>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𝟑𝟎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40" name="Rectangle: Rounded Corners 39">
                <a:extLst>
                  <a:ext uri="{FF2B5EF4-FFF2-40B4-BE49-F238E27FC236}">
                    <a16:creationId xmlns:a16="http://schemas.microsoft.com/office/drawing/2014/main" id="{6F994A0C-A5B4-4E0D-8E04-CE89AF223E34}"/>
                  </a:ext>
                </a:extLst>
              </p:cNvPr>
              <p:cNvSpPr>
                <a:spLocks noRot="1" noChangeAspect="1" noMove="1" noResize="1" noEditPoints="1" noAdjustHandles="1" noChangeArrowheads="1" noChangeShapeType="1" noTextEdit="1"/>
              </p:cNvSpPr>
              <p:nvPr/>
            </p:nvSpPr>
            <p:spPr>
              <a:xfrm>
                <a:off x="8823172" y="5441678"/>
                <a:ext cx="2743200" cy="731520"/>
              </a:xfrm>
              <a:prstGeom prst="roundRect">
                <a:avLst>
                  <a:gd name="adj" fmla="val 50000"/>
                </a:avLst>
              </a:prstGeom>
              <a:blipFill>
                <a:blip r:embed="rId9"/>
                <a:stretch>
                  <a:fillRect/>
                </a:stretch>
              </a:blipFill>
              <a:ln w="12700">
                <a:solidFill>
                  <a:schemeClr val="tx1">
                    <a:lumMod val="65000"/>
                    <a:lumOff val="35000"/>
                  </a:schemeClr>
                </a:solidFill>
              </a:ln>
            </p:spPr>
            <p:txBody>
              <a:bodyPr/>
              <a:lstStyle/>
              <a:p>
                <a:r>
                  <a:rPr lang="en-US">
                    <a:noFill/>
                  </a:rPr>
                  <a:t> </a:t>
                </a:r>
              </a:p>
            </p:txBody>
          </p:sp>
        </mc:Fallback>
      </mc:AlternateContent>
      <p:sp>
        <p:nvSpPr>
          <p:cNvPr id="22" name="Google Shape;222;p10">
            <a:extLst>
              <a:ext uri="{FF2B5EF4-FFF2-40B4-BE49-F238E27FC236}">
                <a16:creationId xmlns:a16="http://schemas.microsoft.com/office/drawing/2014/main" id="{CE83FB9B-D60A-41FD-B72D-2723F5757BE4}"/>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answer</a:t>
            </a:r>
            <a:endParaRPr lang="en-GB" sz="3200" dirty="0">
              <a:sym typeface="Comic Sans MS"/>
            </a:endParaRPr>
          </a:p>
        </p:txBody>
      </p:sp>
      <p:grpSp>
        <p:nvGrpSpPr>
          <p:cNvPr id="2" name="Group 1">
            <a:extLst>
              <a:ext uri="{FF2B5EF4-FFF2-40B4-BE49-F238E27FC236}">
                <a16:creationId xmlns:a16="http://schemas.microsoft.com/office/drawing/2014/main" id="{3E7FBDA8-7DAC-D603-8197-A444B9674922}"/>
              </a:ext>
            </a:extLst>
          </p:cNvPr>
          <p:cNvGrpSpPr/>
          <p:nvPr/>
        </p:nvGrpSpPr>
        <p:grpSpPr>
          <a:xfrm>
            <a:off x="839284" y="2508982"/>
            <a:ext cx="6705603" cy="3825968"/>
            <a:chOff x="839284" y="2508982"/>
            <a:chExt cx="6705603" cy="3825968"/>
          </a:xfrm>
        </p:grpSpPr>
        <p:pic>
          <p:nvPicPr>
            <p:cNvPr id="3" name="Picture 2">
              <a:extLst>
                <a:ext uri="{FF2B5EF4-FFF2-40B4-BE49-F238E27FC236}">
                  <a16:creationId xmlns:a16="http://schemas.microsoft.com/office/drawing/2014/main" id="{87585D8B-3650-0B49-57A3-67FDE4507874}"/>
                </a:ext>
              </a:extLst>
            </p:cNvPr>
            <p:cNvPicPr/>
            <p:nvPr/>
          </p:nvPicPr>
          <p:blipFill rotWithShape="1">
            <a:blip r:embed="rId10">
              <a:extLst>
                <a:ext uri="{28A0092B-C50C-407E-A947-70E740481C1C}">
                  <a14:useLocalDpi xmlns:a14="http://schemas.microsoft.com/office/drawing/2010/main" val="0"/>
                </a:ext>
              </a:extLst>
            </a:blip>
            <a:srcRect b="6795"/>
            <a:stretch/>
          </p:blipFill>
          <p:spPr bwMode="auto">
            <a:xfrm>
              <a:off x="912567" y="2508982"/>
              <a:ext cx="6632320" cy="3810793"/>
            </a:xfrm>
            <a:prstGeom prst="rect">
              <a:avLst/>
            </a:prstGeom>
            <a:noFill/>
            <a:ln>
              <a:noFill/>
            </a:ln>
            <a:extLst>
              <a:ext uri="{53640926-AAD7-44D8-BBD7-CCE9431645EC}">
                <a14:shadowObscured xmlns:a14="http://schemas.microsoft.com/office/drawing/2010/main"/>
              </a:ext>
            </a:extLst>
          </p:spPr>
        </p:pic>
        <p:cxnSp>
          <p:nvCxnSpPr>
            <p:cNvPr id="4" name="Straight Connector 3">
              <a:extLst>
                <a:ext uri="{FF2B5EF4-FFF2-40B4-BE49-F238E27FC236}">
                  <a16:creationId xmlns:a16="http://schemas.microsoft.com/office/drawing/2014/main" id="{78B1F2D5-5D4A-D612-325D-FCE0E5DF44F6}"/>
                </a:ext>
              </a:extLst>
            </p:cNvPr>
            <p:cNvCxnSpPr/>
            <p:nvPr/>
          </p:nvCxnSpPr>
          <p:spPr>
            <a:xfrm>
              <a:off x="1371600" y="5827758"/>
              <a:ext cx="572008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34463B9-F60A-D956-B676-0BBADD905093}"/>
                </a:ext>
              </a:extLst>
            </p:cNvPr>
            <p:cNvCxnSpPr>
              <a:cxnSpLocks/>
            </p:cNvCxnSpPr>
            <p:nvPr/>
          </p:nvCxnSpPr>
          <p:spPr>
            <a:xfrm>
              <a:off x="2672080" y="3501079"/>
              <a:ext cx="1556647" cy="2326679"/>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F435098-FEAA-5F3A-42F1-71C5BF498ECB}"/>
                </a:ext>
              </a:extLst>
            </p:cNvPr>
            <p:cNvCxnSpPr>
              <a:cxnSpLocks/>
            </p:cNvCxnSpPr>
            <p:nvPr/>
          </p:nvCxnSpPr>
          <p:spPr>
            <a:xfrm flipH="1">
              <a:off x="4267200" y="3086100"/>
              <a:ext cx="678180" cy="2721338"/>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4A84A99-3F26-E87B-0C87-14395EA2C1AC}"/>
                </a:ext>
              </a:extLst>
            </p:cNvPr>
            <p:cNvSpPr txBox="1"/>
            <p:nvPr/>
          </p:nvSpPr>
          <p:spPr>
            <a:xfrm>
              <a:off x="2092044" y="3086100"/>
              <a:ext cx="518160" cy="461665"/>
            </a:xfrm>
            <a:prstGeom prst="rect">
              <a:avLst/>
            </a:prstGeom>
            <a:solidFill>
              <a:schemeClr val="bg1"/>
            </a:solidFill>
          </p:spPr>
          <p:txBody>
            <a:bodyPr wrap="square" rtlCol="0">
              <a:spAutoFit/>
            </a:bodyPr>
            <a:lstStyle/>
            <a:p>
              <a:pPr algn="r"/>
              <a:r>
                <a:rPr lang="en-US" sz="2400" dirty="0">
                  <a:latin typeface="+mj-lt"/>
                </a:rPr>
                <a:t>c</a:t>
              </a:r>
            </a:p>
          </p:txBody>
        </p:sp>
        <p:sp>
          <p:nvSpPr>
            <p:cNvPr id="8" name="TextBox 7">
              <a:extLst>
                <a:ext uri="{FF2B5EF4-FFF2-40B4-BE49-F238E27FC236}">
                  <a16:creationId xmlns:a16="http://schemas.microsoft.com/office/drawing/2014/main" id="{9BB2C745-5D89-C447-6621-798628301674}"/>
                </a:ext>
              </a:extLst>
            </p:cNvPr>
            <p:cNvSpPr txBox="1"/>
            <p:nvPr/>
          </p:nvSpPr>
          <p:spPr>
            <a:xfrm>
              <a:off x="4645660" y="2620936"/>
              <a:ext cx="518160" cy="461665"/>
            </a:xfrm>
            <a:prstGeom prst="rect">
              <a:avLst/>
            </a:prstGeom>
            <a:solidFill>
              <a:schemeClr val="bg1"/>
            </a:solidFill>
          </p:spPr>
          <p:txBody>
            <a:bodyPr wrap="square" rtlCol="0">
              <a:spAutoFit/>
            </a:bodyPr>
            <a:lstStyle/>
            <a:p>
              <a:pPr algn="r"/>
              <a:r>
                <a:rPr lang="en-US" sz="2400" dirty="0">
                  <a:latin typeface="+mj-lt"/>
                </a:rPr>
                <a:t>d</a:t>
              </a:r>
            </a:p>
          </p:txBody>
        </p:sp>
        <p:sp>
          <p:nvSpPr>
            <p:cNvPr id="10" name="TextBox 9">
              <a:extLst>
                <a:ext uri="{FF2B5EF4-FFF2-40B4-BE49-F238E27FC236}">
                  <a16:creationId xmlns:a16="http://schemas.microsoft.com/office/drawing/2014/main" id="{5B118903-94AF-B406-7D4C-8CAC4D59E41F}"/>
                </a:ext>
              </a:extLst>
            </p:cNvPr>
            <p:cNvSpPr txBox="1"/>
            <p:nvPr/>
          </p:nvSpPr>
          <p:spPr>
            <a:xfrm>
              <a:off x="6987542" y="5596925"/>
              <a:ext cx="518160" cy="461665"/>
            </a:xfrm>
            <a:prstGeom prst="rect">
              <a:avLst/>
            </a:prstGeom>
            <a:solidFill>
              <a:schemeClr val="bg1"/>
            </a:solidFill>
          </p:spPr>
          <p:txBody>
            <a:bodyPr wrap="square" rtlCol="0">
              <a:spAutoFit/>
            </a:bodyPr>
            <a:lstStyle/>
            <a:p>
              <a:pPr algn="r"/>
              <a:r>
                <a:rPr lang="en-US" sz="2400" dirty="0">
                  <a:latin typeface="+mj-lt"/>
                </a:rPr>
                <a:t>e</a:t>
              </a:r>
            </a:p>
          </p:txBody>
        </p:sp>
        <p:sp>
          <p:nvSpPr>
            <p:cNvPr id="11" name="TextBox 10">
              <a:extLst>
                <a:ext uri="{FF2B5EF4-FFF2-40B4-BE49-F238E27FC236}">
                  <a16:creationId xmlns:a16="http://schemas.microsoft.com/office/drawing/2014/main" id="{2EBF3F9C-E160-1BA7-DBD5-AB93130CAE2E}"/>
                </a:ext>
              </a:extLst>
            </p:cNvPr>
            <p:cNvSpPr txBox="1"/>
            <p:nvPr/>
          </p:nvSpPr>
          <p:spPr>
            <a:xfrm>
              <a:off x="839284" y="5576605"/>
              <a:ext cx="518160" cy="461665"/>
            </a:xfrm>
            <a:prstGeom prst="rect">
              <a:avLst/>
            </a:prstGeom>
            <a:solidFill>
              <a:schemeClr val="bg1"/>
            </a:solidFill>
          </p:spPr>
          <p:txBody>
            <a:bodyPr wrap="square" rtlCol="0">
              <a:spAutoFit/>
            </a:bodyPr>
            <a:lstStyle/>
            <a:p>
              <a:pPr algn="r"/>
              <a:r>
                <a:rPr lang="en-US" sz="2400" dirty="0">
                  <a:latin typeface="+mj-lt"/>
                </a:rPr>
                <a:t>b</a:t>
              </a:r>
            </a:p>
          </p:txBody>
        </p:sp>
        <p:sp>
          <p:nvSpPr>
            <p:cNvPr id="12" name="TextBox 11">
              <a:extLst>
                <a:ext uri="{FF2B5EF4-FFF2-40B4-BE49-F238E27FC236}">
                  <a16:creationId xmlns:a16="http://schemas.microsoft.com/office/drawing/2014/main" id="{27A9114F-FD90-FB1F-9589-4B9E5B3F9171}"/>
                </a:ext>
              </a:extLst>
            </p:cNvPr>
            <p:cNvSpPr txBox="1"/>
            <p:nvPr/>
          </p:nvSpPr>
          <p:spPr>
            <a:xfrm>
              <a:off x="3920491" y="5873285"/>
              <a:ext cx="518160" cy="461665"/>
            </a:xfrm>
            <a:prstGeom prst="rect">
              <a:avLst/>
            </a:prstGeom>
            <a:solidFill>
              <a:schemeClr val="bg1"/>
            </a:solidFill>
          </p:spPr>
          <p:txBody>
            <a:bodyPr wrap="square" rtlCol="0">
              <a:spAutoFit/>
            </a:bodyPr>
            <a:lstStyle/>
            <a:p>
              <a:pPr algn="r"/>
              <a:r>
                <a:rPr lang="en-US" sz="2400" dirty="0">
                  <a:latin typeface="+mj-lt"/>
                </a:rPr>
                <a:t>A</a:t>
              </a:r>
            </a:p>
          </p:txBody>
        </p:sp>
      </p:grpSp>
    </p:spTree>
    <p:custDataLst>
      <p:tags r:id="rId1"/>
    </p:custDataLst>
    <p:extLst>
      <p:ext uri="{BB962C8B-B14F-4D97-AF65-F5344CB8AC3E}">
        <p14:creationId xmlns:p14="http://schemas.microsoft.com/office/powerpoint/2010/main" val="22432439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C497AA48-888D-4D86-8A58-D9BA66A109D9}"/>
                  </a:ext>
                </a:extLst>
              </p:cNvPr>
              <p:cNvSpPr/>
              <p:nvPr/>
            </p:nvSpPr>
            <p:spPr>
              <a:xfrm>
                <a:off x="8806160" y="2527580"/>
                <a:ext cx="2743200" cy="731520"/>
              </a:xfrm>
              <a:prstGeom prst="roundRect">
                <a:avLst>
                  <a:gd name="adj" fmla="val 50000"/>
                </a:avLst>
              </a:prstGeom>
              <a:solidFill>
                <a:srgbClr val="72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bg1"/>
                          </a:solidFill>
                          <a:latin typeface="Cambria Math" panose="02040503050406030204" pitchFamily="18" charset="0"/>
                        </a:rPr>
                        <m:t>𝟔𝟎</m:t>
                      </m:r>
                      <m:r>
                        <a:rPr lang="en-US" sz="2800" b="1" i="1" smtClean="0">
                          <a:solidFill>
                            <a:schemeClr val="bg1"/>
                          </a:solidFill>
                          <a:latin typeface="Cambria Math" panose="02040503050406030204" pitchFamily="18" charset="0"/>
                          <a:ea typeface="Cambria Math" panose="02040503050406030204" pitchFamily="18" charset="0"/>
                        </a:rPr>
                        <m:t>°</m:t>
                      </m:r>
                    </m:oMath>
                  </m:oMathPara>
                </a14:m>
                <a:endParaRPr lang="en-US" sz="2800" dirty="0">
                  <a:solidFill>
                    <a:schemeClr val="bg1"/>
                  </a:solidFill>
                  <a:latin typeface="+mj-lt"/>
                </a:endParaRPr>
              </a:p>
            </p:txBody>
          </p:sp>
        </mc:Choice>
        <mc:Fallback xmlns="">
          <p:sp>
            <p:nvSpPr>
              <p:cNvPr id="23" name="Rectangle: Rounded Corners 22">
                <a:extLst>
                  <a:ext uri="{FF2B5EF4-FFF2-40B4-BE49-F238E27FC236}">
                    <a16:creationId xmlns:a16="http://schemas.microsoft.com/office/drawing/2014/main" id="{C497AA48-888D-4D86-8A58-D9BA66A109D9}"/>
                  </a:ext>
                </a:extLst>
              </p:cNvPr>
              <p:cNvSpPr>
                <a:spLocks noRot="1" noChangeAspect="1" noMove="1" noResize="1" noEditPoints="1" noAdjustHandles="1" noChangeArrowheads="1" noChangeShapeType="1" noTextEdit="1"/>
              </p:cNvSpPr>
              <p:nvPr/>
            </p:nvSpPr>
            <p:spPr>
              <a:xfrm>
                <a:off x="8806160" y="2527580"/>
                <a:ext cx="2743200" cy="731520"/>
              </a:xfrm>
              <a:prstGeom prst="roundRect">
                <a:avLst>
                  <a:gd name="adj" fmla="val 50000"/>
                </a:avLst>
              </a:prstGeom>
              <a:blipFill>
                <a:blip r:embed="rId5"/>
                <a:stretch>
                  <a:fillRect/>
                </a:stretch>
              </a:blipFill>
              <a:ln w="12700">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ctangle: Rounded Corners 27">
                <a:extLst>
                  <a:ext uri="{FF2B5EF4-FFF2-40B4-BE49-F238E27FC236}">
                    <a16:creationId xmlns:a16="http://schemas.microsoft.com/office/drawing/2014/main" id="{8527899A-E867-4A6E-B397-9283EA83F9EA}"/>
                  </a:ext>
                </a:extLst>
              </p:cNvPr>
              <p:cNvSpPr/>
              <p:nvPr/>
            </p:nvSpPr>
            <p:spPr>
              <a:xfrm>
                <a:off x="8823172" y="44713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𝟓𝟎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28" name="Rectangle: Rounded Corners 27">
                <a:extLst>
                  <a:ext uri="{FF2B5EF4-FFF2-40B4-BE49-F238E27FC236}">
                    <a16:creationId xmlns:a16="http://schemas.microsoft.com/office/drawing/2014/main" id="{8527899A-E867-4A6E-B397-9283EA83F9EA}"/>
                  </a:ext>
                </a:extLst>
              </p:cNvPr>
              <p:cNvSpPr>
                <a:spLocks noRot="1" noChangeAspect="1" noMove="1" noResize="1" noEditPoints="1" noAdjustHandles="1" noChangeArrowheads="1" noChangeShapeType="1" noTextEdit="1"/>
              </p:cNvSpPr>
              <p:nvPr/>
            </p:nvSpPr>
            <p:spPr>
              <a:xfrm>
                <a:off x="8823172" y="4471378"/>
                <a:ext cx="2743200" cy="73152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Rounded Corners 30">
                <a:extLst>
                  <a:ext uri="{FF2B5EF4-FFF2-40B4-BE49-F238E27FC236}">
                    <a16:creationId xmlns:a16="http://schemas.microsoft.com/office/drawing/2014/main" id="{1A0DCBE6-35B2-48FB-9BFC-13DBD7761B48}"/>
                  </a:ext>
                </a:extLst>
              </p:cNvPr>
              <p:cNvSpPr/>
              <p:nvPr/>
            </p:nvSpPr>
            <p:spPr>
              <a:xfrm>
                <a:off x="8813951" y="3501079"/>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𝟏𝟎𝟎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1" name="Rectangle: Rounded Corners 30">
                <a:extLst>
                  <a:ext uri="{FF2B5EF4-FFF2-40B4-BE49-F238E27FC236}">
                    <a16:creationId xmlns:a16="http://schemas.microsoft.com/office/drawing/2014/main" id="{1A0DCBE6-35B2-48FB-9BFC-13DBD7761B48}"/>
                  </a:ext>
                </a:extLst>
              </p:cNvPr>
              <p:cNvSpPr>
                <a:spLocks noRot="1" noChangeAspect="1" noMove="1" noResize="1" noEditPoints="1" noAdjustHandles="1" noChangeArrowheads="1" noChangeShapeType="1" noTextEdit="1"/>
              </p:cNvSpPr>
              <p:nvPr/>
            </p:nvSpPr>
            <p:spPr>
              <a:xfrm>
                <a:off x="8813951" y="3501079"/>
                <a:ext cx="2743200" cy="73152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Rectangle: Rounded Corners 42">
                <a:extLst>
                  <a:ext uri="{FF2B5EF4-FFF2-40B4-BE49-F238E27FC236}">
                    <a16:creationId xmlns:a16="http://schemas.microsoft.com/office/drawing/2014/main" id="{0FFFEF83-5A27-43E7-8AF4-6E76944C1AF2}"/>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𝟑𝟎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43" name="Rectangle: Rounded Corners 42">
                <a:extLst>
                  <a:ext uri="{FF2B5EF4-FFF2-40B4-BE49-F238E27FC236}">
                    <a16:creationId xmlns:a16="http://schemas.microsoft.com/office/drawing/2014/main" id="{0FFFEF83-5A27-43E7-8AF4-6E76944C1AF2}"/>
                  </a:ext>
                </a:extLst>
              </p:cNvPr>
              <p:cNvSpPr>
                <a:spLocks noRot="1" noChangeAspect="1" noMove="1" noResize="1" noEditPoints="1" noAdjustHandles="1" noChangeArrowheads="1" noChangeShapeType="1" noTextEdit="1"/>
              </p:cNvSpPr>
              <p:nvPr/>
            </p:nvSpPr>
            <p:spPr>
              <a:xfrm>
                <a:off x="8823172" y="5441678"/>
                <a:ext cx="2743200" cy="731520"/>
              </a:xfrm>
              <a:prstGeom prst="roundRect">
                <a:avLst>
                  <a:gd name="adj" fmla="val 50000"/>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7DB64286-9ED9-48AB-872C-C5E9CF71BAA7}"/>
                  </a:ext>
                </a:extLst>
              </p:cNvPr>
              <p:cNvSpPr txBox="1"/>
              <p:nvPr/>
            </p:nvSpPr>
            <p:spPr>
              <a:xfrm>
                <a:off x="473672" y="1414241"/>
                <a:ext cx="9648980" cy="1000467"/>
              </a:xfrm>
              <a:prstGeom prst="rect">
                <a:avLst/>
              </a:prstGeom>
              <a:noFill/>
            </p:spPr>
            <p:txBody>
              <a:bodyPr wrap="square">
                <a:spAutoFit/>
              </a:bodyPr>
              <a:lstStyle/>
              <a:p>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𝐛𝐀𝐝</m:t>
                        </m:r>
                      </m:e>
                    </m:acc>
                    <m:r>
                      <a:rPr lang="en-US" sz="2800" b="1" i="1">
                        <a:solidFill>
                          <a:schemeClr val="tx1">
                            <a:lumMod val="65000"/>
                            <a:lumOff val="35000"/>
                          </a:schemeClr>
                        </a:solidFill>
                        <a:latin typeface="Cambria Math" panose="02040503050406030204" pitchFamily="18"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cs typeface="Calibri" panose="020F0502020204030204" pitchFamily="34" charset="0"/>
                      </a:rPr>
                      <m:t>𝟏𝟐𝟎</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800" dirty="0">
                    <a:solidFill>
                      <a:schemeClr val="tx1">
                        <a:lumMod val="65000"/>
                        <a:lumOff val="35000"/>
                      </a:schemeClr>
                    </a:solidFill>
                    <a:latin typeface="+mj-lt"/>
                    <a:ea typeface="Calibri" panose="020F0502020204030204" pitchFamily="34" charset="0"/>
                  </a:rPr>
                  <a:t>, and</a:t>
                </a:r>
                <a:r>
                  <a:rPr lang="en-US" sz="2800" dirty="0">
                    <a:solidFill>
                      <a:schemeClr val="tx1">
                        <a:lumMod val="65000"/>
                        <a:lumOff val="35000"/>
                      </a:schemeClr>
                    </a:solidFill>
                    <a:ea typeface="Calibri" panose="020F0502020204030204" pitchFamily="34" charset="0"/>
                  </a:rPr>
                  <a:t> </a:t>
                </a:r>
                <a:r>
                  <a:rPr lang="en-US" sz="2800" dirty="0">
                    <a:solidFill>
                      <a:schemeClr val="tx1">
                        <a:lumMod val="65000"/>
                        <a:lumOff val="35000"/>
                      </a:schemeClr>
                    </a:solidFill>
                    <a:latin typeface="+mj-lt"/>
                    <a:ea typeface="Calibri" panose="020F0502020204030204" pitchFamily="34" charset="0"/>
                  </a:rPr>
                  <a:t>[Ac)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𝐛𝐀𝐝</m:t>
                        </m:r>
                      </m:e>
                    </m:acc>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 </a:t>
                </a:r>
              </a:p>
              <a:p>
                <a:r>
                  <a:rPr lang="en-US" sz="2800" dirty="0">
                    <a:solidFill>
                      <a:schemeClr val="tx1">
                        <a:lumMod val="65000"/>
                        <a:lumOff val="35000"/>
                      </a:schemeClr>
                    </a:solidFill>
                    <a:latin typeface="+mj-lt"/>
                    <a:ea typeface="Calibri" panose="020F0502020204030204" pitchFamily="34" charset="0"/>
                  </a:rPr>
                  <a:t>What is the measure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𝐛𝐀𝐜</m:t>
                        </m:r>
                      </m:e>
                    </m:acc>
                    <m:r>
                      <a:rPr lang="en-US" sz="2800" b="1" i="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t>
                </a:r>
                <a:endPar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p:sp>
            <p:nvSpPr>
              <p:cNvPr id="21" name="TextBox 20">
                <a:extLst>
                  <a:ext uri="{FF2B5EF4-FFF2-40B4-BE49-F238E27FC236}">
                    <a16:creationId xmlns:a16="http://schemas.microsoft.com/office/drawing/2014/main" id="{7DB64286-9ED9-48AB-872C-C5E9CF71BAA7}"/>
                  </a:ext>
                </a:extLst>
              </p:cNvPr>
              <p:cNvSpPr txBox="1">
                <a:spLocks noRot="1" noChangeAspect="1" noMove="1" noResize="1" noEditPoints="1" noAdjustHandles="1" noChangeArrowheads="1" noChangeShapeType="1" noTextEdit="1"/>
              </p:cNvSpPr>
              <p:nvPr/>
            </p:nvSpPr>
            <p:spPr>
              <a:xfrm>
                <a:off x="473672" y="1414241"/>
                <a:ext cx="9648980" cy="1000467"/>
              </a:xfrm>
              <a:prstGeom prst="rect">
                <a:avLst/>
              </a:prstGeom>
              <a:blipFill>
                <a:blip r:embed="rId9"/>
                <a:stretch>
                  <a:fillRect l="-1327" t="-4268" b="-16463"/>
                </a:stretch>
              </a:blipFill>
            </p:spPr>
            <p:txBody>
              <a:bodyPr/>
              <a:lstStyle/>
              <a:p>
                <a:r>
                  <a:rPr lang="en-US">
                    <a:noFill/>
                  </a:rPr>
                  <a:t> </a:t>
                </a:r>
              </a:p>
            </p:txBody>
          </p:sp>
        </mc:Fallback>
      </mc:AlternateContent>
      <p:grpSp>
        <p:nvGrpSpPr>
          <p:cNvPr id="2" name="Group 1">
            <a:extLst>
              <a:ext uri="{FF2B5EF4-FFF2-40B4-BE49-F238E27FC236}">
                <a16:creationId xmlns:a16="http://schemas.microsoft.com/office/drawing/2014/main" id="{406379B3-0C84-9A5A-A3D6-85110B4DF1E4}"/>
              </a:ext>
            </a:extLst>
          </p:cNvPr>
          <p:cNvGrpSpPr/>
          <p:nvPr/>
        </p:nvGrpSpPr>
        <p:grpSpPr>
          <a:xfrm>
            <a:off x="839284" y="2508982"/>
            <a:ext cx="6705603" cy="3825968"/>
            <a:chOff x="839284" y="2508982"/>
            <a:chExt cx="6705603" cy="3825968"/>
          </a:xfrm>
        </p:grpSpPr>
        <p:pic>
          <p:nvPicPr>
            <p:cNvPr id="3" name="Picture 2">
              <a:extLst>
                <a:ext uri="{FF2B5EF4-FFF2-40B4-BE49-F238E27FC236}">
                  <a16:creationId xmlns:a16="http://schemas.microsoft.com/office/drawing/2014/main" id="{8F3BB4F0-F24A-D558-A8C7-480D2DCABC08}"/>
                </a:ext>
              </a:extLst>
            </p:cNvPr>
            <p:cNvPicPr/>
            <p:nvPr/>
          </p:nvPicPr>
          <p:blipFill rotWithShape="1">
            <a:blip r:embed="rId10">
              <a:extLst>
                <a:ext uri="{28A0092B-C50C-407E-A947-70E740481C1C}">
                  <a14:useLocalDpi xmlns:a14="http://schemas.microsoft.com/office/drawing/2010/main" val="0"/>
                </a:ext>
              </a:extLst>
            </a:blip>
            <a:srcRect b="6795"/>
            <a:stretch/>
          </p:blipFill>
          <p:spPr bwMode="auto">
            <a:xfrm>
              <a:off x="912567" y="2508982"/>
              <a:ext cx="6632320" cy="3810793"/>
            </a:xfrm>
            <a:prstGeom prst="rect">
              <a:avLst/>
            </a:prstGeom>
            <a:noFill/>
            <a:ln>
              <a:noFill/>
            </a:ln>
            <a:extLst>
              <a:ext uri="{53640926-AAD7-44D8-BBD7-CCE9431645EC}">
                <a14:shadowObscured xmlns:a14="http://schemas.microsoft.com/office/drawing/2010/main"/>
              </a:ext>
            </a:extLst>
          </p:spPr>
        </p:pic>
        <p:cxnSp>
          <p:nvCxnSpPr>
            <p:cNvPr id="4" name="Straight Connector 3">
              <a:extLst>
                <a:ext uri="{FF2B5EF4-FFF2-40B4-BE49-F238E27FC236}">
                  <a16:creationId xmlns:a16="http://schemas.microsoft.com/office/drawing/2014/main" id="{E59B37B4-B776-3D45-78F8-C9A0A26E28B6}"/>
                </a:ext>
              </a:extLst>
            </p:cNvPr>
            <p:cNvCxnSpPr/>
            <p:nvPr/>
          </p:nvCxnSpPr>
          <p:spPr>
            <a:xfrm>
              <a:off x="1371600" y="5827758"/>
              <a:ext cx="572008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F4C643E-1CD0-02A9-F493-7683EED4ADD8}"/>
                </a:ext>
              </a:extLst>
            </p:cNvPr>
            <p:cNvCxnSpPr>
              <a:cxnSpLocks/>
            </p:cNvCxnSpPr>
            <p:nvPr/>
          </p:nvCxnSpPr>
          <p:spPr>
            <a:xfrm>
              <a:off x="2672080" y="3501079"/>
              <a:ext cx="1556647" cy="2326679"/>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BD05812-6F74-B2F0-69D0-B15ADCFEF25E}"/>
                </a:ext>
              </a:extLst>
            </p:cNvPr>
            <p:cNvCxnSpPr>
              <a:cxnSpLocks/>
            </p:cNvCxnSpPr>
            <p:nvPr/>
          </p:nvCxnSpPr>
          <p:spPr>
            <a:xfrm flipH="1">
              <a:off x="4267200" y="3086100"/>
              <a:ext cx="678180" cy="2721338"/>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0EB1F57-F85E-7E77-B19C-CC289C9C1DE4}"/>
                </a:ext>
              </a:extLst>
            </p:cNvPr>
            <p:cNvSpPr txBox="1"/>
            <p:nvPr/>
          </p:nvSpPr>
          <p:spPr>
            <a:xfrm>
              <a:off x="2092044" y="3086100"/>
              <a:ext cx="518160" cy="461665"/>
            </a:xfrm>
            <a:prstGeom prst="rect">
              <a:avLst/>
            </a:prstGeom>
            <a:solidFill>
              <a:schemeClr val="bg1"/>
            </a:solidFill>
          </p:spPr>
          <p:txBody>
            <a:bodyPr wrap="square" rtlCol="0">
              <a:spAutoFit/>
            </a:bodyPr>
            <a:lstStyle/>
            <a:p>
              <a:pPr algn="r"/>
              <a:r>
                <a:rPr lang="en-US" sz="2400" dirty="0">
                  <a:latin typeface="+mj-lt"/>
                </a:rPr>
                <a:t>c</a:t>
              </a:r>
            </a:p>
          </p:txBody>
        </p:sp>
        <p:sp>
          <p:nvSpPr>
            <p:cNvPr id="9" name="TextBox 8">
              <a:extLst>
                <a:ext uri="{FF2B5EF4-FFF2-40B4-BE49-F238E27FC236}">
                  <a16:creationId xmlns:a16="http://schemas.microsoft.com/office/drawing/2014/main" id="{8E385840-E71A-E0D8-6715-124DA0FAED8C}"/>
                </a:ext>
              </a:extLst>
            </p:cNvPr>
            <p:cNvSpPr txBox="1"/>
            <p:nvPr/>
          </p:nvSpPr>
          <p:spPr>
            <a:xfrm>
              <a:off x="4645660" y="2620936"/>
              <a:ext cx="518160" cy="461665"/>
            </a:xfrm>
            <a:prstGeom prst="rect">
              <a:avLst/>
            </a:prstGeom>
            <a:solidFill>
              <a:schemeClr val="bg1"/>
            </a:solidFill>
          </p:spPr>
          <p:txBody>
            <a:bodyPr wrap="square" rtlCol="0">
              <a:spAutoFit/>
            </a:bodyPr>
            <a:lstStyle/>
            <a:p>
              <a:pPr algn="r"/>
              <a:r>
                <a:rPr lang="en-US" sz="2400" dirty="0">
                  <a:latin typeface="+mj-lt"/>
                </a:rPr>
                <a:t>d</a:t>
              </a:r>
            </a:p>
          </p:txBody>
        </p:sp>
        <p:sp>
          <p:nvSpPr>
            <p:cNvPr id="10" name="TextBox 9">
              <a:extLst>
                <a:ext uri="{FF2B5EF4-FFF2-40B4-BE49-F238E27FC236}">
                  <a16:creationId xmlns:a16="http://schemas.microsoft.com/office/drawing/2014/main" id="{5F0F77B5-059C-0188-5219-0313E612B516}"/>
                </a:ext>
              </a:extLst>
            </p:cNvPr>
            <p:cNvSpPr txBox="1"/>
            <p:nvPr/>
          </p:nvSpPr>
          <p:spPr>
            <a:xfrm>
              <a:off x="6987542" y="5596925"/>
              <a:ext cx="518160" cy="461665"/>
            </a:xfrm>
            <a:prstGeom prst="rect">
              <a:avLst/>
            </a:prstGeom>
            <a:solidFill>
              <a:schemeClr val="bg1"/>
            </a:solidFill>
          </p:spPr>
          <p:txBody>
            <a:bodyPr wrap="square" rtlCol="0">
              <a:spAutoFit/>
            </a:bodyPr>
            <a:lstStyle/>
            <a:p>
              <a:pPr algn="r"/>
              <a:r>
                <a:rPr lang="en-US" sz="2400" dirty="0">
                  <a:latin typeface="+mj-lt"/>
                </a:rPr>
                <a:t>e</a:t>
              </a:r>
            </a:p>
          </p:txBody>
        </p:sp>
        <p:sp>
          <p:nvSpPr>
            <p:cNvPr id="11" name="TextBox 10">
              <a:extLst>
                <a:ext uri="{FF2B5EF4-FFF2-40B4-BE49-F238E27FC236}">
                  <a16:creationId xmlns:a16="http://schemas.microsoft.com/office/drawing/2014/main" id="{2C6BC50B-2328-1E11-2946-3C05FFC75F0A}"/>
                </a:ext>
              </a:extLst>
            </p:cNvPr>
            <p:cNvSpPr txBox="1"/>
            <p:nvPr/>
          </p:nvSpPr>
          <p:spPr>
            <a:xfrm>
              <a:off x="839284" y="5576605"/>
              <a:ext cx="518160" cy="461665"/>
            </a:xfrm>
            <a:prstGeom prst="rect">
              <a:avLst/>
            </a:prstGeom>
            <a:solidFill>
              <a:schemeClr val="bg1"/>
            </a:solidFill>
          </p:spPr>
          <p:txBody>
            <a:bodyPr wrap="square" rtlCol="0">
              <a:spAutoFit/>
            </a:bodyPr>
            <a:lstStyle/>
            <a:p>
              <a:pPr algn="r"/>
              <a:r>
                <a:rPr lang="en-US" sz="2400" dirty="0">
                  <a:latin typeface="+mj-lt"/>
                </a:rPr>
                <a:t>b</a:t>
              </a:r>
            </a:p>
          </p:txBody>
        </p:sp>
        <p:sp>
          <p:nvSpPr>
            <p:cNvPr id="12" name="TextBox 11">
              <a:extLst>
                <a:ext uri="{FF2B5EF4-FFF2-40B4-BE49-F238E27FC236}">
                  <a16:creationId xmlns:a16="http://schemas.microsoft.com/office/drawing/2014/main" id="{BC5B3968-40E0-B119-AA81-EE3E914B04CB}"/>
                </a:ext>
              </a:extLst>
            </p:cNvPr>
            <p:cNvSpPr txBox="1"/>
            <p:nvPr/>
          </p:nvSpPr>
          <p:spPr>
            <a:xfrm>
              <a:off x="3920491" y="5873285"/>
              <a:ext cx="518160" cy="461665"/>
            </a:xfrm>
            <a:prstGeom prst="rect">
              <a:avLst/>
            </a:prstGeom>
            <a:solidFill>
              <a:schemeClr val="bg1"/>
            </a:solidFill>
          </p:spPr>
          <p:txBody>
            <a:bodyPr wrap="square" rtlCol="0">
              <a:spAutoFit/>
            </a:bodyPr>
            <a:lstStyle/>
            <a:p>
              <a:pPr algn="r"/>
              <a:r>
                <a:rPr lang="en-US" sz="2400" dirty="0">
                  <a:latin typeface="+mj-lt"/>
                </a:rPr>
                <a:t>A</a:t>
              </a:r>
            </a:p>
          </p:txBody>
        </p:sp>
      </p:grpSp>
    </p:spTree>
    <p:custDataLst>
      <p:tags r:id="rId1"/>
    </p:custDataLst>
    <p:extLst>
      <p:ext uri="{BB962C8B-B14F-4D97-AF65-F5344CB8AC3E}">
        <p14:creationId xmlns:p14="http://schemas.microsoft.com/office/powerpoint/2010/main" val="1010341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450374" y="3016032"/>
            <a:ext cx="11132026" cy="1313501"/>
          </a:xfrm>
          <a:prstGeom prst="rect">
            <a:avLst/>
          </a:prstGeom>
          <a:noFill/>
        </p:spPr>
        <p:txBody>
          <a:bodyPr wrap="square" lIns="91440" tIns="45720" rIns="91440" bIns="45720" anchor="t">
            <a:spAutoFit/>
          </a:bodyPr>
          <a:lstStyle/>
          <a:p>
            <a:pPr algn="just">
              <a:lnSpc>
                <a:spcPct val="150000"/>
              </a:lnSpc>
            </a:pPr>
            <a:r>
              <a:rPr lang="en-US" sz="2800" dirty="0">
                <a:solidFill>
                  <a:schemeClr val="tx1">
                    <a:lumMod val="65000"/>
                    <a:lumOff val="35000"/>
                  </a:schemeClr>
                </a:solidFill>
                <a:latin typeface="+mj-lt"/>
              </a:rPr>
              <a:t>At the end of this session, you will be able to use the following property: the bisector of an angle divides it into two equal angles.</a:t>
            </a:r>
            <a:endParaRPr lang="en-GB" sz="2800" dirty="0">
              <a:solidFill>
                <a:schemeClr val="tx1">
                  <a:lumMod val="65000"/>
                  <a:lumOff val="35000"/>
                </a:schemeClr>
              </a:solidFill>
              <a:latin typeface="+mj-lt"/>
            </a:endParaRP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a:buSzPts val="6000"/>
              <a:buFont typeface="Comic Sans MS"/>
            </a:pPr>
            <a:r>
              <a:rPr lang="en-US" sz="3200" b="1" dirty="0">
                <a:solidFill>
                  <a:schemeClr val="bg1"/>
                </a:solidFill>
                <a:latin typeface="Comic Sans MS"/>
                <a:sym typeface="Comic Sans MS"/>
              </a:rPr>
              <a:t>Specific Learning Objective 4</a:t>
            </a:r>
            <a:endParaRPr lang="en-GB"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8BABCB05-F169-4EB2-996D-40DD2F14DD9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73190" y="2392991"/>
            <a:ext cx="7387187" cy="3933331"/>
          </a:xfrm>
          <a:prstGeom prst="rect">
            <a:avLst/>
          </a:prstGeom>
          <a:noFill/>
          <a:ln>
            <a:noFill/>
          </a:ln>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1F76F3-013D-49FA-8CEE-B27A60D5F373}"/>
                  </a:ext>
                </a:extLst>
              </p:cNvPr>
              <p:cNvSpPr txBox="1"/>
              <p:nvPr/>
            </p:nvSpPr>
            <p:spPr>
              <a:xfrm>
                <a:off x="497943" y="1410158"/>
                <a:ext cx="9516294" cy="982833"/>
              </a:xfrm>
              <a:prstGeom prst="rect">
                <a:avLst/>
              </a:prstGeom>
              <a:noFill/>
            </p:spPr>
            <p:txBody>
              <a:bodyPr wrap="square">
                <a:spAutoFit/>
              </a:bodyPr>
              <a:lstStyle/>
              <a:p>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𝐦𝐎𝐧</m:t>
                        </m:r>
                      </m:e>
                    </m:acc>
                    <m:r>
                      <a:rPr lang="en-US" sz="2800" b="1" i="1">
                        <a:solidFill>
                          <a:schemeClr val="tx1">
                            <a:lumMod val="65000"/>
                            <a:lumOff val="35000"/>
                          </a:schemeClr>
                        </a:solidFill>
                        <a:latin typeface="Cambria Math" panose="02040503050406030204" pitchFamily="18"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cs typeface="Calibri" panose="020F0502020204030204" pitchFamily="34" charset="0"/>
                      </a:rPr>
                      <m:t>𝟔𝟎</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800" dirty="0">
                    <a:solidFill>
                      <a:schemeClr val="tx1">
                        <a:lumMod val="65000"/>
                        <a:lumOff val="35000"/>
                      </a:schemeClr>
                    </a:solidFill>
                    <a:latin typeface="+mj-lt"/>
                    <a:ea typeface="Calibri" panose="020F0502020204030204" pitchFamily="34" charset="0"/>
                  </a:rPr>
                  <a:t> </a:t>
                </a:r>
                <a:r>
                  <a:rPr lang="en-US" sz="2800" dirty="0">
                    <a:solidFill>
                      <a:schemeClr val="tx1">
                        <a:lumMod val="65000"/>
                        <a:lumOff val="35000"/>
                      </a:schemeClr>
                    </a:solidFill>
                    <a:ea typeface="Calibri" panose="020F0502020204030204" pitchFamily="34" charset="0"/>
                  </a:rPr>
                  <a:t>and </a:t>
                </a:r>
                <a:r>
                  <a:rPr lang="en-US" sz="2800" dirty="0">
                    <a:solidFill>
                      <a:schemeClr val="tx1">
                        <a:lumMod val="65000"/>
                        <a:lumOff val="35000"/>
                      </a:schemeClr>
                    </a:solidFill>
                    <a:latin typeface="+mj-lt"/>
                    <a:ea typeface="Calibri" panose="020F0502020204030204" pitchFamily="34" charset="0"/>
                  </a:rPr>
                  <a:t>[On)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smtClean="0">
                            <a:solidFill>
                              <a:schemeClr val="tx1">
                                <a:lumMod val="65000"/>
                                <a:lumOff val="35000"/>
                              </a:schemeClr>
                            </a:solidFill>
                            <a:latin typeface="Cambria Math" panose="02040503050406030204" pitchFamily="18" charset="0"/>
                            <a:cs typeface="Calibri" panose="020F0502020204030204" pitchFamily="34" charset="0"/>
                          </a:rPr>
                          <m:t>𝐦𝐎𝐩</m:t>
                        </m:r>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m:t>
                        </m:r>
                      </m:e>
                    </m:acc>
                  </m:oMath>
                </a14:m>
                <a:endParaRPr lang="en-US" sz="2800" dirty="0">
                  <a:solidFill>
                    <a:schemeClr val="tx1">
                      <a:lumMod val="65000"/>
                      <a:lumOff val="35000"/>
                    </a:schemeClr>
                  </a:solidFill>
                  <a:latin typeface="+mj-lt"/>
                  <a:ea typeface="Calibri" panose="020F0502020204030204" pitchFamily="34" charset="0"/>
                </a:endParaRPr>
              </a:p>
              <a:p>
                <a:r>
                  <a:rPr lang="en-US" sz="2800" dirty="0">
                    <a:solidFill>
                      <a:schemeClr val="tx1">
                        <a:lumMod val="65000"/>
                        <a:lumOff val="35000"/>
                      </a:schemeClr>
                    </a:solidFill>
                    <a:latin typeface="+mj-lt"/>
                    <a:ea typeface="Calibri" panose="020F0502020204030204" pitchFamily="34" charset="0"/>
                  </a:rPr>
                  <a:t>What is the measure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smtClean="0">
                            <a:solidFill>
                              <a:schemeClr val="tx1">
                                <a:lumMod val="65000"/>
                                <a:lumOff val="35000"/>
                              </a:schemeClr>
                            </a:solidFill>
                            <a:latin typeface="Cambria Math" panose="02040503050406030204" pitchFamily="18" charset="0"/>
                            <a:cs typeface="Calibri" panose="020F0502020204030204" pitchFamily="34" charset="0"/>
                          </a:rPr>
                          <m:t>𝐦𝐎𝐩</m:t>
                        </m:r>
                      </m:e>
                    </m:acc>
                  </m:oMath>
                </a14:m>
                <a:r>
                  <a:rPr lang="en-US" sz="2800" dirty="0">
                    <a:solidFill>
                      <a:schemeClr val="tx1">
                        <a:lumMod val="65000"/>
                        <a:lumOff val="35000"/>
                      </a:schemeClr>
                    </a:solidFill>
                    <a:latin typeface="+mj-lt"/>
                    <a:ea typeface="Calibri" panose="020F0502020204030204" pitchFamily="34" charset="0"/>
                  </a:rPr>
                  <a:t>?</a:t>
                </a:r>
                <a:endPar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497943" y="1410158"/>
                <a:ext cx="9516294" cy="982833"/>
              </a:xfrm>
              <a:prstGeom prst="rect">
                <a:avLst/>
              </a:prstGeom>
              <a:blipFill>
                <a:blip r:embed="rId5"/>
                <a:stretch>
                  <a:fillRect l="-1345" t="-5556" b="-16049"/>
                </a:stretch>
              </a:blipFill>
            </p:spPr>
            <p:txBody>
              <a:bodyPr/>
              <a:lstStyle/>
              <a:p>
                <a:r>
                  <a:rPr lang="en-US">
                    <a:noFill/>
                  </a:rPr>
                  <a:t> </a:t>
                </a:r>
              </a:p>
            </p:txBody>
          </p:sp>
        </mc:Fallback>
      </mc:AlternateContent>
      <p:sp>
        <p:nvSpPr>
          <p:cNvPr id="18" name="Google Shape;222;p10">
            <a:extLst>
              <a:ext uri="{FF2B5EF4-FFF2-40B4-BE49-F238E27FC236}">
                <a16:creationId xmlns:a16="http://schemas.microsoft.com/office/drawing/2014/main" id="{F4B45E0E-ADA1-450F-B65C-D3D15016F0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answer</a:t>
            </a:r>
            <a:endParaRPr lang="en-GB" sz="3200" dirty="0">
              <a:sym typeface="Comic Sans MS"/>
            </a:endParaRPr>
          </a:p>
        </p:txBody>
      </p:sp>
      <mc:AlternateContent xmlns:mc="http://schemas.openxmlformats.org/markup-compatibility/2006" xmlns:a14="http://schemas.microsoft.com/office/drawing/2010/main">
        <mc:Choice Requires="a14">
          <p:sp>
            <p:nvSpPr>
              <p:cNvPr id="19" name="Rectangle: Rounded Corners 18">
                <a:extLst>
                  <a:ext uri="{FF2B5EF4-FFF2-40B4-BE49-F238E27FC236}">
                    <a16:creationId xmlns:a16="http://schemas.microsoft.com/office/drawing/2014/main" id="{80A2D40E-4002-400F-90D6-AE926D5D93E4}"/>
                  </a:ext>
                </a:extLst>
              </p:cNvPr>
              <p:cNvSpPr/>
              <p:nvPr/>
            </p:nvSpPr>
            <p:spPr>
              <a:xfrm>
                <a:off x="8806160" y="2527580"/>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𝟏𝟐𝟎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19" name="Rectangle: Rounded Corners 18">
                <a:extLst>
                  <a:ext uri="{FF2B5EF4-FFF2-40B4-BE49-F238E27FC236}">
                    <a16:creationId xmlns:a16="http://schemas.microsoft.com/office/drawing/2014/main" id="{80A2D40E-4002-400F-90D6-AE926D5D93E4}"/>
                  </a:ext>
                </a:extLst>
              </p:cNvPr>
              <p:cNvSpPr>
                <a:spLocks noRot="1" noChangeAspect="1" noMove="1" noResize="1" noEditPoints="1" noAdjustHandles="1" noChangeArrowheads="1" noChangeShapeType="1" noTextEdit="1"/>
              </p:cNvSpPr>
              <p:nvPr/>
            </p:nvSpPr>
            <p:spPr>
              <a:xfrm>
                <a:off x="8806160" y="2527580"/>
                <a:ext cx="2743200" cy="73152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2DB00B20-3BB4-4F99-92C3-7AFA867094A4}"/>
                  </a:ext>
                </a:extLst>
              </p:cNvPr>
              <p:cNvSpPr/>
              <p:nvPr/>
            </p:nvSpPr>
            <p:spPr>
              <a:xfrm>
                <a:off x="8823172" y="44713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𝟓𝟎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25" name="Rectangle: Rounded Corners 24">
                <a:extLst>
                  <a:ext uri="{FF2B5EF4-FFF2-40B4-BE49-F238E27FC236}">
                    <a16:creationId xmlns:a16="http://schemas.microsoft.com/office/drawing/2014/main" id="{2DB00B20-3BB4-4F99-92C3-7AFA867094A4}"/>
                  </a:ext>
                </a:extLst>
              </p:cNvPr>
              <p:cNvSpPr>
                <a:spLocks noRot="1" noChangeAspect="1" noMove="1" noResize="1" noEditPoints="1" noAdjustHandles="1" noChangeArrowheads="1" noChangeShapeType="1" noTextEdit="1"/>
              </p:cNvSpPr>
              <p:nvPr/>
            </p:nvSpPr>
            <p:spPr>
              <a:xfrm>
                <a:off x="8823172" y="4471378"/>
                <a:ext cx="2743200" cy="73152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Rectangle: Rounded Corners 29">
                <a:extLst>
                  <a:ext uri="{FF2B5EF4-FFF2-40B4-BE49-F238E27FC236}">
                    <a16:creationId xmlns:a16="http://schemas.microsoft.com/office/drawing/2014/main" id="{EE719D52-8B1E-4430-AE0C-E3EFB8F3E482}"/>
                  </a:ext>
                </a:extLst>
              </p:cNvPr>
              <p:cNvSpPr/>
              <p:nvPr/>
            </p:nvSpPr>
            <p:spPr>
              <a:xfrm>
                <a:off x="8813951" y="3501079"/>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0" smtClean="0">
                          <a:solidFill>
                            <a:schemeClr val="tx1">
                              <a:lumMod val="65000"/>
                              <a:lumOff val="35000"/>
                            </a:schemeClr>
                          </a:solidFill>
                          <a:latin typeface="Cambria Math" panose="02040503050406030204" pitchFamily="18" charset="0"/>
                        </a:rPr>
                        <m:t>𝟔</m:t>
                      </m:r>
                      <m:r>
                        <a:rPr lang="en-US" sz="2800" b="1" i="1" smtClean="0">
                          <a:solidFill>
                            <a:schemeClr val="tx1">
                              <a:lumMod val="65000"/>
                              <a:lumOff val="35000"/>
                            </a:schemeClr>
                          </a:solidFill>
                          <a:latin typeface="Cambria Math" panose="02040503050406030204" pitchFamily="18" charset="0"/>
                        </a:rPr>
                        <m:t>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0" name="Rectangle: Rounded Corners 29">
                <a:extLst>
                  <a:ext uri="{FF2B5EF4-FFF2-40B4-BE49-F238E27FC236}">
                    <a16:creationId xmlns:a16="http://schemas.microsoft.com/office/drawing/2014/main" id="{EE719D52-8B1E-4430-AE0C-E3EFB8F3E482}"/>
                  </a:ext>
                </a:extLst>
              </p:cNvPr>
              <p:cNvSpPr>
                <a:spLocks noRot="1" noChangeAspect="1" noMove="1" noResize="1" noEditPoints="1" noAdjustHandles="1" noChangeArrowheads="1" noChangeShapeType="1" noTextEdit="1"/>
              </p:cNvSpPr>
              <p:nvPr/>
            </p:nvSpPr>
            <p:spPr>
              <a:xfrm>
                <a:off x="8813951" y="3501079"/>
                <a:ext cx="2743200" cy="731520"/>
              </a:xfrm>
              <a:prstGeom prst="roundRect">
                <a:avLst>
                  <a:gd name="adj" fmla="val 50000"/>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Rectangle: Rounded Corners 41">
                <a:extLst>
                  <a:ext uri="{FF2B5EF4-FFF2-40B4-BE49-F238E27FC236}">
                    <a16:creationId xmlns:a16="http://schemas.microsoft.com/office/drawing/2014/main" id="{2873F2BD-6EB4-42FE-A8A4-2C8B8865B1B5}"/>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0" smtClean="0">
                          <a:solidFill>
                            <a:schemeClr val="tx1">
                              <a:lumMod val="65000"/>
                              <a:lumOff val="35000"/>
                            </a:schemeClr>
                          </a:solidFill>
                          <a:latin typeface="Cambria Math" panose="02040503050406030204" pitchFamily="18" charset="0"/>
                        </a:rPr>
                        <m:t>𝟕</m:t>
                      </m:r>
                      <m:r>
                        <a:rPr lang="en-US" sz="2800" b="1" i="1" smtClean="0">
                          <a:solidFill>
                            <a:schemeClr val="tx1">
                              <a:lumMod val="65000"/>
                              <a:lumOff val="35000"/>
                            </a:schemeClr>
                          </a:solidFill>
                          <a:latin typeface="Cambria Math" panose="02040503050406030204" pitchFamily="18" charset="0"/>
                        </a:rPr>
                        <m:t>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42" name="Rectangle: Rounded Corners 41">
                <a:extLst>
                  <a:ext uri="{FF2B5EF4-FFF2-40B4-BE49-F238E27FC236}">
                    <a16:creationId xmlns:a16="http://schemas.microsoft.com/office/drawing/2014/main" id="{2873F2BD-6EB4-42FE-A8A4-2C8B8865B1B5}"/>
                  </a:ext>
                </a:extLst>
              </p:cNvPr>
              <p:cNvSpPr>
                <a:spLocks noRot="1" noChangeAspect="1" noMove="1" noResize="1" noEditPoints="1" noAdjustHandles="1" noChangeArrowheads="1" noChangeShapeType="1" noTextEdit="1"/>
              </p:cNvSpPr>
              <p:nvPr/>
            </p:nvSpPr>
            <p:spPr>
              <a:xfrm>
                <a:off x="8823172" y="5441678"/>
                <a:ext cx="2743200" cy="731520"/>
              </a:xfrm>
              <a:prstGeom prst="roundRect">
                <a:avLst>
                  <a:gd name="adj" fmla="val 50000"/>
                </a:avLst>
              </a:prstGeom>
              <a:blipFill>
                <a:blip r:embed="rId9"/>
                <a:stretch>
                  <a:fillRect/>
                </a:stretch>
              </a:blipFill>
              <a:ln w="12700">
                <a:solidFill>
                  <a:schemeClr val="tx1">
                    <a:lumMod val="65000"/>
                    <a:lumOff val="3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0311964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222;p10">
            <a:extLst>
              <a:ext uri="{FF2B5EF4-FFF2-40B4-BE49-F238E27FC236}">
                <a16:creationId xmlns:a16="http://schemas.microsoft.com/office/drawing/2014/main" id="{811FB61B-445E-4AFF-9108-209FAD563240}"/>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7300D174-33B0-4245-8096-CC24EE1C6022}"/>
                  </a:ext>
                </a:extLst>
              </p:cNvPr>
              <p:cNvSpPr/>
              <p:nvPr/>
            </p:nvSpPr>
            <p:spPr>
              <a:xfrm>
                <a:off x="8806160" y="2527580"/>
                <a:ext cx="2743200" cy="731520"/>
              </a:xfrm>
              <a:prstGeom prst="roundRect">
                <a:avLst>
                  <a:gd name="adj" fmla="val 50000"/>
                </a:avLst>
              </a:prstGeom>
              <a:solidFill>
                <a:srgbClr val="74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2800" b="1" i="1" smtClean="0">
                          <a:solidFill>
                            <a:schemeClr val="bg1"/>
                          </a:solidFill>
                          <a:latin typeface="Cambria Math" panose="02040503050406030204" pitchFamily="18" charset="0"/>
                        </a:rPr>
                        <m:t>𝟏𝟐𝟎</m:t>
                      </m:r>
                      <m:r>
                        <a:rPr lang="en-US" sz="2800" b="1" i="1" smtClean="0">
                          <a:solidFill>
                            <a:schemeClr val="bg1"/>
                          </a:solidFill>
                          <a:latin typeface="Cambria Math" panose="02040503050406030204" pitchFamily="18" charset="0"/>
                          <a:ea typeface="Cambria Math" panose="02040503050406030204" pitchFamily="18" charset="0"/>
                        </a:rPr>
                        <m:t>°</m:t>
                      </m:r>
                    </m:oMath>
                  </m:oMathPara>
                </a14:m>
                <a:endParaRPr lang="en-US" sz="2800" dirty="0">
                  <a:solidFill>
                    <a:schemeClr val="bg1"/>
                  </a:solidFill>
                  <a:latin typeface="+mj-lt"/>
                </a:endParaRPr>
              </a:p>
            </p:txBody>
          </p:sp>
        </mc:Choice>
        <mc:Fallback xmlns="">
          <p:sp>
            <p:nvSpPr>
              <p:cNvPr id="23" name="Rectangle: Rounded Corners 22">
                <a:extLst>
                  <a:ext uri="{FF2B5EF4-FFF2-40B4-BE49-F238E27FC236}">
                    <a16:creationId xmlns:a16="http://schemas.microsoft.com/office/drawing/2014/main" id="{7300D174-33B0-4245-8096-CC24EE1C6022}"/>
                  </a:ext>
                </a:extLst>
              </p:cNvPr>
              <p:cNvSpPr>
                <a:spLocks noRot="1" noChangeAspect="1" noMove="1" noResize="1" noEditPoints="1" noAdjustHandles="1" noChangeArrowheads="1" noChangeShapeType="1" noTextEdit="1"/>
              </p:cNvSpPr>
              <p:nvPr/>
            </p:nvSpPr>
            <p:spPr>
              <a:xfrm>
                <a:off x="8806160" y="2527580"/>
                <a:ext cx="2743200" cy="731520"/>
              </a:xfrm>
              <a:prstGeom prst="roundRect">
                <a:avLst>
                  <a:gd name="adj" fmla="val 50000"/>
                </a:avLst>
              </a:prstGeom>
              <a:blipFill>
                <a:blip r:embed="rId4"/>
                <a:stretch>
                  <a:fillRect/>
                </a:stretch>
              </a:blipFill>
              <a:ln w="12700">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ctangle: Rounded Corners 27">
                <a:extLst>
                  <a:ext uri="{FF2B5EF4-FFF2-40B4-BE49-F238E27FC236}">
                    <a16:creationId xmlns:a16="http://schemas.microsoft.com/office/drawing/2014/main" id="{16D026B7-71D4-41F9-B1D2-75940261241A}"/>
                  </a:ext>
                </a:extLst>
              </p:cNvPr>
              <p:cNvSpPr/>
              <p:nvPr/>
            </p:nvSpPr>
            <p:spPr>
              <a:xfrm>
                <a:off x="8823172" y="44713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1" smtClean="0">
                          <a:solidFill>
                            <a:schemeClr val="tx1">
                              <a:lumMod val="65000"/>
                              <a:lumOff val="35000"/>
                            </a:schemeClr>
                          </a:solidFill>
                          <a:latin typeface="Cambria Math" panose="02040503050406030204" pitchFamily="18" charset="0"/>
                        </a:rPr>
                        <m:t>𝟓𝟎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28" name="Rectangle: Rounded Corners 27">
                <a:extLst>
                  <a:ext uri="{FF2B5EF4-FFF2-40B4-BE49-F238E27FC236}">
                    <a16:creationId xmlns:a16="http://schemas.microsoft.com/office/drawing/2014/main" id="{16D026B7-71D4-41F9-B1D2-75940261241A}"/>
                  </a:ext>
                </a:extLst>
              </p:cNvPr>
              <p:cNvSpPr>
                <a:spLocks noRot="1" noChangeAspect="1" noMove="1" noResize="1" noEditPoints="1" noAdjustHandles="1" noChangeArrowheads="1" noChangeShapeType="1" noTextEdit="1"/>
              </p:cNvSpPr>
              <p:nvPr/>
            </p:nvSpPr>
            <p:spPr>
              <a:xfrm>
                <a:off x="8823172" y="4471378"/>
                <a:ext cx="2743200" cy="731520"/>
              </a:xfrm>
              <a:prstGeom prst="roundRect">
                <a:avLst>
                  <a:gd name="adj" fmla="val 50000"/>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Rounded Corners 30">
                <a:extLst>
                  <a:ext uri="{FF2B5EF4-FFF2-40B4-BE49-F238E27FC236}">
                    <a16:creationId xmlns:a16="http://schemas.microsoft.com/office/drawing/2014/main" id="{A286E164-06A8-4DF2-A85C-DEBBFBA645ED}"/>
                  </a:ext>
                </a:extLst>
              </p:cNvPr>
              <p:cNvSpPr/>
              <p:nvPr/>
            </p:nvSpPr>
            <p:spPr>
              <a:xfrm>
                <a:off x="8813951" y="3501079"/>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0" smtClean="0">
                          <a:solidFill>
                            <a:schemeClr val="tx1">
                              <a:lumMod val="65000"/>
                              <a:lumOff val="35000"/>
                            </a:schemeClr>
                          </a:solidFill>
                          <a:latin typeface="Cambria Math" panose="02040503050406030204" pitchFamily="18" charset="0"/>
                        </a:rPr>
                        <m:t>𝟔</m:t>
                      </m:r>
                      <m:r>
                        <a:rPr lang="en-US" sz="2800" b="1" i="1" smtClean="0">
                          <a:solidFill>
                            <a:schemeClr val="tx1">
                              <a:lumMod val="65000"/>
                              <a:lumOff val="35000"/>
                            </a:schemeClr>
                          </a:solidFill>
                          <a:latin typeface="Cambria Math" panose="02040503050406030204" pitchFamily="18" charset="0"/>
                        </a:rPr>
                        <m:t>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1" name="Rectangle: Rounded Corners 30">
                <a:extLst>
                  <a:ext uri="{FF2B5EF4-FFF2-40B4-BE49-F238E27FC236}">
                    <a16:creationId xmlns:a16="http://schemas.microsoft.com/office/drawing/2014/main" id="{A286E164-06A8-4DF2-A85C-DEBBFBA645ED}"/>
                  </a:ext>
                </a:extLst>
              </p:cNvPr>
              <p:cNvSpPr>
                <a:spLocks noRot="1" noChangeAspect="1" noMove="1" noResize="1" noEditPoints="1" noAdjustHandles="1" noChangeArrowheads="1" noChangeShapeType="1" noTextEdit="1"/>
              </p:cNvSpPr>
              <p:nvPr/>
            </p:nvSpPr>
            <p:spPr>
              <a:xfrm>
                <a:off x="8813951" y="3501079"/>
                <a:ext cx="2743200" cy="73152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Rectangle: Rounded Corners 42">
                <a:extLst>
                  <a:ext uri="{FF2B5EF4-FFF2-40B4-BE49-F238E27FC236}">
                    <a16:creationId xmlns:a16="http://schemas.microsoft.com/office/drawing/2014/main" id="{A63A2C3A-FF17-4F2B-88A3-2834B6D46C32}"/>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b="1" i="0" smtClean="0">
                          <a:solidFill>
                            <a:schemeClr val="tx1">
                              <a:lumMod val="65000"/>
                              <a:lumOff val="35000"/>
                            </a:schemeClr>
                          </a:solidFill>
                          <a:latin typeface="Cambria Math" panose="02040503050406030204" pitchFamily="18" charset="0"/>
                        </a:rPr>
                        <m:t>𝟕</m:t>
                      </m:r>
                      <m:r>
                        <a:rPr lang="en-US" sz="2800" b="1" i="1" smtClean="0">
                          <a:solidFill>
                            <a:schemeClr val="tx1">
                              <a:lumMod val="65000"/>
                              <a:lumOff val="35000"/>
                            </a:schemeClr>
                          </a:solidFill>
                          <a:latin typeface="Cambria Math" panose="02040503050406030204" pitchFamily="18" charset="0"/>
                        </a:rPr>
                        <m:t>𝟎</m:t>
                      </m:r>
                      <m:r>
                        <a:rPr lang="en-US" sz="2800" b="1" i="1"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43" name="Rectangle: Rounded Corners 42">
                <a:extLst>
                  <a:ext uri="{FF2B5EF4-FFF2-40B4-BE49-F238E27FC236}">
                    <a16:creationId xmlns:a16="http://schemas.microsoft.com/office/drawing/2014/main" id="{A63A2C3A-FF17-4F2B-88A3-2834B6D46C32}"/>
                  </a:ext>
                </a:extLst>
              </p:cNvPr>
              <p:cNvSpPr>
                <a:spLocks noRot="1" noChangeAspect="1" noMove="1" noResize="1" noEditPoints="1" noAdjustHandles="1" noChangeArrowheads="1" noChangeShapeType="1" noTextEdit="1"/>
              </p:cNvSpPr>
              <p:nvPr/>
            </p:nvSpPr>
            <p:spPr>
              <a:xfrm>
                <a:off x="8823172" y="5441678"/>
                <a:ext cx="2743200" cy="73152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p:pic>
        <p:nvPicPr>
          <p:cNvPr id="20" name="Picture 19">
            <a:extLst>
              <a:ext uri="{FF2B5EF4-FFF2-40B4-BE49-F238E27FC236}">
                <a16:creationId xmlns:a16="http://schemas.microsoft.com/office/drawing/2014/main" id="{4771DE7E-E42E-48A3-8F35-CD7A29F4FD9A}"/>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573190" y="2392991"/>
            <a:ext cx="7387187" cy="3933331"/>
          </a:xfrm>
          <a:prstGeom prst="rect">
            <a:avLst/>
          </a:prstGeom>
          <a:noFill/>
          <a:ln>
            <a:noFill/>
          </a:ln>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5D0227F-250D-4C5E-AA71-6AA7CEB217FD}"/>
                  </a:ext>
                </a:extLst>
              </p:cNvPr>
              <p:cNvSpPr txBox="1"/>
              <p:nvPr/>
            </p:nvSpPr>
            <p:spPr>
              <a:xfrm>
                <a:off x="497943" y="1410158"/>
                <a:ext cx="9516294" cy="982833"/>
              </a:xfrm>
              <a:prstGeom prst="rect">
                <a:avLst/>
              </a:prstGeom>
              <a:noFill/>
            </p:spPr>
            <p:txBody>
              <a:bodyPr wrap="square">
                <a:spAutoFit/>
              </a:bodyPr>
              <a:lstStyle/>
              <a:p>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𝐦𝐎𝐧</m:t>
                        </m:r>
                      </m:e>
                    </m:acc>
                    <m:r>
                      <a:rPr lang="en-US" sz="2800" b="1" i="1">
                        <a:solidFill>
                          <a:schemeClr val="tx1">
                            <a:lumMod val="65000"/>
                            <a:lumOff val="35000"/>
                          </a:schemeClr>
                        </a:solidFill>
                        <a:latin typeface="Cambria Math" panose="02040503050406030204" pitchFamily="18" charset="0"/>
                        <a:cs typeface="Calibri" panose="020F0502020204030204" pitchFamily="34" charset="0"/>
                      </a:rPr>
                      <m:t>=</m:t>
                    </m:r>
                    <m:r>
                      <a:rPr lang="en-US" sz="2800" b="1" i="1">
                        <a:solidFill>
                          <a:schemeClr val="tx1">
                            <a:lumMod val="65000"/>
                            <a:lumOff val="35000"/>
                          </a:schemeClr>
                        </a:solidFill>
                        <a:latin typeface="Cambria Math" panose="02040503050406030204" pitchFamily="18" charset="0"/>
                        <a:cs typeface="Calibri" panose="020F0502020204030204" pitchFamily="34" charset="0"/>
                      </a:rPr>
                      <m:t>𝟔𝟎</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800" dirty="0">
                    <a:solidFill>
                      <a:schemeClr val="tx1">
                        <a:lumMod val="65000"/>
                        <a:lumOff val="35000"/>
                      </a:schemeClr>
                    </a:solidFill>
                    <a:latin typeface="+mj-lt"/>
                    <a:ea typeface="Calibri" panose="020F0502020204030204" pitchFamily="34" charset="0"/>
                  </a:rPr>
                  <a:t> </a:t>
                </a:r>
                <a:r>
                  <a:rPr lang="en-US" sz="2800" dirty="0">
                    <a:solidFill>
                      <a:schemeClr val="tx1">
                        <a:lumMod val="65000"/>
                        <a:lumOff val="35000"/>
                      </a:schemeClr>
                    </a:solidFill>
                    <a:ea typeface="Calibri" panose="020F0502020204030204" pitchFamily="34" charset="0"/>
                  </a:rPr>
                  <a:t>and </a:t>
                </a:r>
                <a:r>
                  <a:rPr lang="en-US" sz="2800" dirty="0">
                    <a:solidFill>
                      <a:schemeClr val="tx1">
                        <a:lumMod val="65000"/>
                        <a:lumOff val="35000"/>
                      </a:schemeClr>
                    </a:solidFill>
                    <a:latin typeface="+mj-lt"/>
                    <a:ea typeface="Calibri" panose="020F0502020204030204" pitchFamily="34" charset="0"/>
                  </a:rPr>
                  <a:t>[On)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smtClean="0">
                            <a:solidFill>
                              <a:schemeClr val="tx1">
                                <a:lumMod val="65000"/>
                                <a:lumOff val="35000"/>
                              </a:schemeClr>
                            </a:solidFill>
                            <a:latin typeface="Cambria Math" panose="02040503050406030204" pitchFamily="18" charset="0"/>
                            <a:cs typeface="Calibri" panose="020F0502020204030204" pitchFamily="34" charset="0"/>
                          </a:rPr>
                          <m:t>𝐦𝐎𝐩</m:t>
                        </m:r>
                        <m:r>
                          <a:rPr lang="en-US" sz="2800" b="1" i="0" smtClean="0">
                            <a:solidFill>
                              <a:schemeClr val="tx1">
                                <a:lumMod val="65000"/>
                                <a:lumOff val="35000"/>
                              </a:schemeClr>
                            </a:solidFill>
                            <a:latin typeface="Cambria Math" panose="02040503050406030204" pitchFamily="18" charset="0"/>
                            <a:cs typeface="Calibri" panose="020F0502020204030204" pitchFamily="34" charset="0"/>
                          </a:rPr>
                          <m:t>.</m:t>
                        </m:r>
                      </m:e>
                    </m:acc>
                  </m:oMath>
                </a14:m>
                <a:endParaRPr lang="en-US" sz="2800" dirty="0">
                  <a:solidFill>
                    <a:schemeClr val="tx1">
                      <a:lumMod val="65000"/>
                      <a:lumOff val="35000"/>
                    </a:schemeClr>
                  </a:solidFill>
                  <a:latin typeface="+mj-lt"/>
                  <a:ea typeface="Calibri" panose="020F0502020204030204" pitchFamily="34" charset="0"/>
                </a:endParaRPr>
              </a:p>
              <a:p>
                <a:r>
                  <a:rPr lang="en-US" sz="2800" dirty="0">
                    <a:solidFill>
                      <a:schemeClr val="tx1">
                        <a:lumMod val="65000"/>
                        <a:lumOff val="35000"/>
                      </a:schemeClr>
                    </a:solidFill>
                    <a:latin typeface="+mj-lt"/>
                    <a:ea typeface="Calibri" panose="020F0502020204030204" pitchFamily="34" charset="0"/>
                  </a:rPr>
                  <a:t>What is the measure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smtClean="0">
                            <a:solidFill>
                              <a:schemeClr val="tx1">
                                <a:lumMod val="65000"/>
                                <a:lumOff val="35000"/>
                              </a:schemeClr>
                            </a:solidFill>
                            <a:latin typeface="Cambria Math" panose="02040503050406030204" pitchFamily="18" charset="0"/>
                            <a:cs typeface="Calibri" panose="020F0502020204030204" pitchFamily="34" charset="0"/>
                          </a:rPr>
                          <m:t>𝐦𝐎𝐩</m:t>
                        </m:r>
                      </m:e>
                    </m:acc>
                  </m:oMath>
                </a14:m>
                <a:r>
                  <a:rPr lang="en-US" sz="2800" dirty="0">
                    <a:solidFill>
                      <a:schemeClr val="tx1">
                        <a:lumMod val="65000"/>
                        <a:lumOff val="35000"/>
                      </a:schemeClr>
                    </a:solidFill>
                    <a:latin typeface="+mj-lt"/>
                    <a:ea typeface="Calibri" panose="020F0502020204030204" pitchFamily="34" charset="0"/>
                  </a:rPr>
                  <a:t>?</a:t>
                </a:r>
                <a:endPar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xmlns="">
          <p:sp>
            <p:nvSpPr>
              <p:cNvPr id="22" name="TextBox 21">
                <a:extLst>
                  <a:ext uri="{FF2B5EF4-FFF2-40B4-BE49-F238E27FC236}">
                    <a16:creationId xmlns:a16="http://schemas.microsoft.com/office/drawing/2014/main" id="{F5D0227F-250D-4C5E-AA71-6AA7CEB217FD}"/>
                  </a:ext>
                </a:extLst>
              </p:cNvPr>
              <p:cNvSpPr txBox="1">
                <a:spLocks noRot="1" noChangeAspect="1" noMove="1" noResize="1" noEditPoints="1" noAdjustHandles="1" noChangeArrowheads="1" noChangeShapeType="1" noTextEdit="1"/>
              </p:cNvSpPr>
              <p:nvPr/>
            </p:nvSpPr>
            <p:spPr>
              <a:xfrm>
                <a:off x="497943" y="1410158"/>
                <a:ext cx="9516294" cy="982833"/>
              </a:xfrm>
              <a:prstGeom prst="rect">
                <a:avLst/>
              </a:prstGeom>
              <a:blipFill>
                <a:blip r:embed="rId9"/>
                <a:stretch>
                  <a:fillRect l="-1345" t="-5556" b="-16049"/>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844449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1F76F3-013D-49FA-8CEE-B27A60D5F373}"/>
                  </a:ext>
                </a:extLst>
              </p:cNvPr>
              <p:cNvSpPr txBox="1"/>
              <p:nvPr/>
            </p:nvSpPr>
            <p:spPr>
              <a:xfrm>
                <a:off x="470791" y="1431066"/>
                <a:ext cx="11276919" cy="979755"/>
              </a:xfrm>
              <a:prstGeom prst="rect">
                <a:avLst/>
              </a:prstGeom>
              <a:noFill/>
            </p:spPr>
            <p:txBody>
              <a:bodyPr wrap="square">
                <a:spAutoFit/>
              </a:bodyPr>
              <a:lstStyle/>
              <a:p>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𝐄𝐀𝐁</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and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𝐄𝐀𝐍</m:t>
                        </m:r>
                      </m:e>
                    </m:acc>
                  </m:oMath>
                </a14:m>
                <a:r>
                  <a:rPr lang="en-US" sz="2800" dirty="0">
                    <a:solidFill>
                      <a:schemeClr val="tx1">
                        <a:lumMod val="65000"/>
                        <a:lumOff val="35000"/>
                      </a:schemeClr>
                    </a:solidFill>
                    <a:latin typeface="+mj-lt"/>
                    <a:ea typeface="Calibri" panose="020F0502020204030204" pitchFamily="34" charset="0"/>
                  </a:rPr>
                  <a:t>  are adjacent and equal angles.</a:t>
                </a:r>
              </a:p>
              <a:p>
                <a:r>
                  <a:rPr lang="en-US" sz="2800" dirty="0">
                    <a:solidFill>
                      <a:schemeClr val="tx1">
                        <a:lumMod val="65000"/>
                        <a:lumOff val="35000"/>
                      </a:schemeClr>
                    </a:solidFill>
                    <a:latin typeface="+mj-lt"/>
                    <a:ea typeface="Calibri" panose="020F0502020204030204" pitchFamily="34" charset="0"/>
                  </a:rPr>
                  <a:t>Which semi straight line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𝐁𝐀𝐍</m:t>
                        </m:r>
                      </m:e>
                    </m:acc>
                  </m:oMath>
                </a14:m>
                <a:r>
                  <a:rPr lang="en-US" sz="2800" dirty="0">
                    <a:solidFill>
                      <a:schemeClr val="tx1">
                        <a:lumMod val="65000"/>
                        <a:lumOff val="35000"/>
                      </a:schemeClr>
                    </a:solidFill>
                    <a:latin typeface="+mj-lt"/>
                    <a:ea typeface="Calibri" panose="020F0502020204030204" pitchFamily="34" charset="0"/>
                  </a:rPr>
                  <a:t>?</a:t>
                </a:r>
                <a:endPar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470791" y="1431066"/>
                <a:ext cx="11276919" cy="979755"/>
              </a:xfrm>
              <a:prstGeom prst="rect">
                <a:avLst/>
              </a:prstGeom>
              <a:blipFill>
                <a:blip r:embed="rId4"/>
                <a:stretch>
                  <a:fillRect l="-1081" t="-5000" b="-17500"/>
                </a:stretch>
              </a:blipFill>
            </p:spPr>
            <p:txBody>
              <a:bodyPr/>
              <a:lstStyle/>
              <a:p>
                <a:r>
                  <a:rPr lang="en-US">
                    <a:noFill/>
                  </a:rPr>
                  <a:t> </a:t>
                </a:r>
              </a:p>
            </p:txBody>
          </p:sp>
        </mc:Fallback>
      </mc:AlternateContent>
      <p:sp>
        <p:nvSpPr>
          <p:cNvPr id="17" name="Google Shape;222;p10">
            <a:extLst>
              <a:ext uri="{FF2B5EF4-FFF2-40B4-BE49-F238E27FC236}">
                <a16:creationId xmlns:a16="http://schemas.microsoft.com/office/drawing/2014/main" id="{E891705E-4CAA-453E-B3C8-0BA400AB2B68}"/>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answer</a:t>
            </a:r>
            <a:endParaRPr lang="en-GB" sz="3200" dirty="0">
              <a:sym typeface="Comic Sans MS"/>
            </a:endParaRPr>
          </a:p>
        </p:txBody>
      </p:sp>
      <p:sp>
        <p:nvSpPr>
          <p:cNvPr id="18" name="Rectangle: Rounded Corners 17">
            <a:extLst>
              <a:ext uri="{FF2B5EF4-FFF2-40B4-BE49-F238E27FC236}">
                <a16:creationId xmlns:a16="http://schemas.microsoft.com/office/drawing/2014/main" id="{3D1949AD-EE7C-4EC6-B000-6F768D60813D}"/>
              </a:ext>
            </a:extLst>
          </p:cNvPr>
          <p:cNvSpPr/>
          <p:nvPr/>
        </p:nvSpPr>
        <p:spPr>
          <a:xfrm>
            <a:off x="8806160" y="2527580"/>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[AB)</a:t>
            </a:r>
          </a:p>
        </p:txBody>
      </p:sp>
      <p:sp>
        <p:nvSpPr>
          <p:cNvPr id="23" name="Rectangle: Rounded Corners 22">
            <a:extLst>
              <a:ext uri="{FF2B5EF4-FFF2-40B4-BE49-F238E27FC236}">
                <a16:creationId xmlns:a16="http://schemas.microsoft.com/office/drawing/2014/main" id="{C6E4DDDA-5293-43F6-A55A-37373A8CDC16}"/>
              </a:ext>
            </a:extLst>
          </p:cNvPr>
          <p:cNvSpPr/>
          <p:nvPr/>
        </p:nvSpPr>
        <p:spPr>
          <a:xfrm>
            <a:off x="8823172" y="44713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[AN)</a:t>
            </a:r>
          </a:p>
        </p:txBody>
      </p:sp>
      <p:sp>
        <p:nvSpPr>
          <p:cNvPr id="28" name="Rectangle: Rounded Corners 27">
            <a:extLst>
              <a:ext uri="{FF2B5EF4-FFF2-40B4-BE49-F238E27FC236}">
                <a16:creationId xmlns:a16="http://schemas.microsoft.com/office/drawing/2014/main" id="{E26E616E-5721-49F1-BCDC-859A4CA099E4}"/>
              </a:ext>
            </a:extLst>
          </p:cNvPr>
          <p:cNvSpPr/>
          <p:nvPr/>
        </p:nvSpPr>
        <p:spPr>
          <a:xfrm>
            <a:off x="8813951" y="3501079"/>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[AE)</a:t>
            </a:r>
          </a:p>
        </p:txBody>
      </p:sp>
      <p:sp>
        <p:nvSpPr>
          <p:cNvPr id="31" name="Rectangle: Rounded Corners 30">
            <a:extLst>
              <a:ext uri="{FF2B5EF4-FFF2-40B4-BE49-F238E27FC236}">
                <a16:creationId xmlns:a16="http://schemas.microsoft.com/office/drawing/2014/main" id="{754A8BA2-6979-4189-BB26-44A9B95DC553}"/>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[BN)</a:t>
            </a:r>
          </a:p>
        </p:txBody>
      </p:sp>
      <p:grpSp>
        <p:nvGrpSpPr>
          <p:cNvPr id="5" name="Group 4">
            <a:extLst>
              <a:ext uri="{FF2B5EF4-FFF2-40B4-BE49-F238E27FC236}">
                <a16:creationId xmlns:a16="http://schemas.microsoft.com/office/drawing/2014/main" id="{CA2E0993-2A36-43AC-8A95-C795DC97ECCB}"/>
              </a:ext>
            </a:extLst>
          </p:cNvPr>
          <p:cNvGrpSpPr/>
          <p:nvPr/>
        </p:nvGrpSpPr>
        <p:grpSpPr>
          <a:xfrm>
            <a:off x="517683" y="2673229"/>
            <a:ext cx="4924604" cy="3973715"/>
            <a:chOff x="517683" y="2673229"/>
            <a:chExt cx="4924604" cy="3973715"/>
          </a:xfrm>
        </p:grpSpPr>
        <p:pic>
          <p:nvPicPr>
            <p:cNvPr id="20" name="Picture 19">
              <a:extLst>
                <a:ext uri="{FF2B5EF4-FFF2-40B4-BE49-F238E27FC236}">
                  <a16:creationId xmlns:a16="http://schemas.microsoft.com/office/drawing/2014/main" id="{5CE78B20-E9B9-4321-BB43-5C59C725BE10}"/>
                </a:ext>
              </a:extLst>
            </p:cNvPr>
            <p:cNvPicPr>
              <a:picLocks noChangeAspect="1"/>
            </p:cNvPicPr>
            <p:nvPr/>
          </p:nvPicPr>
          <p:blipFill>
            <a:blip r:embed="rId5"/>
            <a:stretch>
              <a:fillRect/>
            </a:stretch>
          </p:blipFill>
          <p:spPr>
            <a:xfrm>
              <a:off x="517683" y="2673229"/>
              <a:ext cx="4924604" cy="3973715"/>
            </a:xfrm>
            <a:prstGeom prst="rect">
              <a:avLst/>
            </a:prstGeom>
          </p:spPr>
        </p:pic>
        <p:cxnSp>
          <p:nvCxnSpPr>
            <p:cNvPr id="3" name="Straight Connector 2">
              <a:extLst>
                <a:ext uri="{FF2B5EF4-FFF2-40B4-BE49-F238E27FC236}">
                  <a16:creationId xmlns:a16="http://schemas.microsoft.com/office/drawing/2014/main" id="{5AC788FA-9A8F-4E80-B8B6-A2AA70BBEACC}"/>
                </a:ext>
              </a:extLst>
            </p:cNvPr>
            <p:cNvCxnSpPr>
              <a:cxnSpLocks/>
            </p:cNvCxnSpPr>
            <p:nvPr/>
          </p:nvCxnSpPr>
          <p:spPr>
            <a:xfrm flipV="1">
              <a:off x="1371600" y="2673230"/>
              <a:ext cx="932688" cy="323227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905503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222;p10">
            <a:extLst>
              <a:ext uri="{FF2B5EF4-FFF2-40B4-BE49-F238E27FC236}">
                <a16:creationId xmlns:a16="http://schemas.microsoft.com/office/drawing/2014/main" id="{6B095B4F-836E-447B-8461-DEAFC9AE9412}"/>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p:sp>
        <p:nvSpPr>
          <p:cNvPr id="22" name="Rectangle: Rounded Corners 21">
            <a:extLst>
              <a:ext uri="{FF2B5EF4-FFF2-40B4-BE49-F238E27FC236}">
                <a16:creationId xmlns:a16="http://schemas.microsoft.com/office/drawing/2014/main" id="{D00DABF4-2F87-4F1F-838A-B105FBE6D07E}"/>
              </a:ext>
            </a:extLst>
          </p:cNvPr>
          <p:cNvSpPr/>
          <p:nvPr/>
        </p:nvSpPr>
        <p:spPr>
          <a:xfrm>
            <a:off x="8806160" y="2527580"/>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[AB)</a:t>
            </a:r>
          </a:p>
        </p:txBody>
      </p:sp>
      <p:sp>
        <p:nvSpPr>
          <p:cNvPr id="25" name="Rectangle: Rounded Corners 24">
            <a:extLst>
              <a:ext uri="{FF2B5EF4-FFF2-40B4-BE49-F238E27FC236}">
                <a16:creationId xmlns:a16="http://schemas.microsoft.com/office/drawing/2014/main" id="{2372976E-FA10-4FB7-A3F5-B632F5C4D126}"/>
              </a:ext>
            </a:extLst>
          </p:cNvPr>
          <p:cNvSpPr/>
          <p:nvPr/>
        </p:nvSpPr>
        <p:spPr>
          <a:xfrm>
            <a:off x="8823172" y="44713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[AN)</a:t>
            </a:r>
          </a:p>
        </p:txBody>
      </p:sp>
      <p:sp>
        <p:nvSpPr>
          <p:cNvPr id="30" name="Rectangle: Rounded Corners 29">
            <a:extLst>
              <a:ext uri="{FF2B5EF4-FFF2-40B4-BE49-F238E27FC236}">
                <a16:creationId xmlns:a16="http://schemas.microsoft.com/office/drawing/2014/main" id="{28C235A3-C81D-445F-80FC-18BD194E3D0A}"/>
              </a:ext>
            </a:extLst>
          </p:cNvPr>
          <p:cNvSpPr/>
          <p:nvPr/>
        </p:nvSpPr>
        <p:spPr>
          <a:xfrm>
            <a:off x="8813951" y="3501079"/>
            <a:ext cx="2743200" cy="731520"/>
          </a:xfrm>
          <a:prstGeom prst="roundRect">
            <a:avLst>
              <a:gd name="adj" fmla="val 50000"/>
            </a:avLst>
          </a:prstGeom>
          <a:solidFill>
            <a:srgbClr val="74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[AE)</a:t>
            </a:r>
          </a:p>
        </p:txBody>
      </p:sp>
      <p:sp>
        <p:nvSpPr>
          <p:cNvPr id="42" name="Rectangle: Rounded Corners 41">
            <a:extLst>
              <a:ext uri="{FF2B5EF4-FFF2-40B4-BE49-F238E27FC236}">
                <a16:creationId xmlns:a16="http://schemas.microsoft.com/office/drawing/2014/main" id="{F3F1CB14-D7D0-408E-9A39-34C6DF76C67B}"/>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[BN)</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AC8ED9FD-60F1-409E-9367-F537282CFDD7}"/>
                  </a:ext>
                </a:extLst>
              </p:cNvPr>
              <p:cNvSpPr txBox="1"/>
              <p:nvPr/>
            </p:nvSpPr>
            <p:spPr>
              <a:xfrm>
                <a:off x="470791" y="1431066"/>
                <a:ext cx="11276919" cy="979755"/>
              </a:xfrm>
              <a:prstGeom prst="rect">
                <a:avLst/>
              </a:prstGeom>
              <a:noFill/>
            </p:spPr>
            <p:txBody>
              <a:bodyPr wrap="square">
                <a:spAutoFit/>
              </a:bodyPr>
              <a:lstStyle/>
              <a:p>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𝐄𝐀𝐁</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and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𝐄𝐀𝐍</m:t>
                        </m:r>
                      </m:e>
                    </m:acc>
                  </m:oMath>
                </a14:m>
                <a:r>
                  <a:rPr lang="en-US" sz="2800" dirty="0">
                    <a:solidFill>
                      <a:schemeClr val="tx1">
                        <a:lumMod val="65000"/>
                        <a:lumOff val="35000"/>
                      </a:schemeClr>
                    </a:solidFill>
                    <a:latin typeface="+mj-lt"/>
                    <a:ea typeface="Calibri" panose="020F0502020204030204" pitchFamily="34" charset="0"/>
                  </a:rPr>
                  <a:t>  are adjacent and equal angles.</a:t>
                </a:r>
              </a:p>
              <a:p>
                <a:r>
                  <a:rPr lang="en-US" sz="2800" dirty="0">
                    <a:solidFill>
                      <a:schemeClr val="tx1">
                        <a:lumMod val="65000"/>
                        <a:lumOff val="35000"/>
                      </a:schemeClr>
                    </a:solidFill>
                    <a:latin typeface="+mj-lt"/>
                    <a:ea typeface="Calibri" panose="020F0502020204030204" pitchFamily="34" charset="0"/>
                  </a:rPr>
                  <a:t>Which semi straight line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𝐁𝐀𝐍</m:t>
                        </m:r>
                      </m:e>
                    </m:acc>
                  </m:oMath>
                </a14:m>
                <a:r>
                  <a:rPr lang="en-US" sz="2800" dirty="0">
                    <a:solidFill>
                      <a:schemeClr val="tx1">
                        <a:lumMod val="65000"/>
                        <a:lumOff val="35000"/>
                      </a:schemeClr>
                    </a:solidFill>
                    <a:latin typeface="+mj-lt"/>
                    <a:ea typeface="Calibri" panose="020F0502020204030204" pitchFamily="34" charset="0"/>
                  </a:rPr>
                  <a:t>?</a:t>
                </a:r>
                <a:endPar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xmlns="">
          <p:sp>
            <p:nvSpPr>
              <p:cNvPr id="20" name="TextBox 19">
                <a:extLst>
                  <a:ext uri="{FF2B5EF4-FFF2-40B4-BE49-F238E27FC236}">
                    <a16:creationId xmlns:a16="http://schemas.microsoft.com/office/drawing/2014/main" id="{AC8ED9FD-60F1-409E-9367-F537282CFDD7}"/>
                  </a:ext>
                </a:extLst>
              </p:cNvPr>
              <p:cNvSpPr txBox="1">
                <a:spLocks noRot="1" noChangeAspect="1" noMove="1" noResize="1" noEditPoints="1" noAdjustHandles="1" noChangeArrowheads="1" noChangeShapeType="1" noTextEdit="1"/>
              </p:cNvSpPr>
              <p:nvPr/>
            </p:nvSpPr>
            <p:spPr>
              <a:xfrm>
                <a:off x="470791" y="1431066"/>
                <a:ext cx="11276919" cy="979755"/>
              </a:xfrm>
              <a:prstGeom prst="rect">
                <a:avLst/>
              </a:prstGeom>
              <a:blipFill>
                <a:blip r:embed="rId5"/>
                <a:stretch>
                  <a:fillRect l="-1081" t="-5000" b="-17500"/>
                </a:stretch>
              </a:blipFill>
            </p:spPr>
            <p:txBody>
              <a:bodyPr/>
              <a:lstStyle/>
              <a:p>
                <a:r>
                  <a:rPr lang="en-US">
                    <a:noFill/>
                  </a:rPr>
                  <a:t> </a:t>
                </a:r>
              </a:p>
            </p:txBody>
          </p:sp>
        </mc:Fallback>
      </mc:AlternateContent>
      <p:grpSp>
        <p:nvGrpSpPr>
          <p:cNvPr id="2" name="Group 1">
            <a:extLst>
              <a:ext uri="{FF2B5EF4-FFF2-40B4-BE49-F238E27FC236}">
                <a16:creationId xmlns:a16="http://schemas.microsoft.com/office/drawing/2014/main" id="{482C0BBF-EC8C-4C0E-B07D-3CA7A57B892B}"/>
              </a:ext>
            </a:extLst>
          </p:cNvPr>
          <p:cNvGrpSpPr/>
          <p:nvPr/>
        </p:nvGrpSpPr>
        <p:grpSpPr>
          <a:xfrm>
            <a:off x="517683" y="2673229"/>
            <a:ext cx="4924604" cy="3973715"/>
            <a:chOff x="517683" y="2673229"/>
            <a:chExt cx="4924604" cy="3973715"/>
          </a:xfrm>
        </p:grpSpPr>
        <p:pic>
          <p:nvPicPr>
            <p:cNvPr id="17" name="Picture 16">
              <a:extLst>
                <a:ext uri="{FF2B5EF4-FFF2-40B4-BE49-F238E27FC236}">
                  <a16:creationId xmlns:a16="http://schemas.microsoft.com/office/drawing/2014/main" id="{084433A7-55E5-4E0C-A466-DEA77B499ACD}"/>
                </a:ext>
              </a:extLst>
            </p:cNvPr>
            <p:cNvPicPr>
              <a:picLocks noChangeAspect="1"/>
            </p:cNvPicPr>
            <p:nvPr/>
          </p:nvPicPr>
          <p:blipFill>
            <a:blip r:embed="rId6"/>
            <a:stretch>
              <a:fillRect/>
            </a:stretch>
          </p:blipFill>
          <p:spPr>
            <a:xfrm>
              <a:off x="517683" y="2673229"/>
              <a:ext cx="4924604" cy="3973715"/>
            </a:xfrm>
            <a:prstGeom prst="rect">
              <a:avLst/>
            </a:prstGeom>
          </p:spPr>
        </p:pic>
        <p:cxnSp>
          <p:nvCxnSpPr>
            <p:cNvPr id="9" name="Straight Connector 8">
              <a:extLst>
                <a:ext uri="{FF2B5EF4-FFF2-40B4-BE49-F238E27FC236}">
                  <a16:creationId xmlns:a16="http://schemas.microsoft.com/office/drawing/2014/main" id="{E09729B3-3726-4525-B5DF-6A246F0E10AE}"/>
                </a:ext>
              </a:extLst>
            </p:cNvPr>
            <p:cNvCxnSpPr>
              <a:cxnSpLocks/>
            </p:cNvCxnSpPr>
            <p:nvPr/>
          </p:nvCxnSpPr>
          <p:spPr>
            <a:xfrm flipV="1">
              <a:off x="1371600" y="2673230"/>
              <a:ext cx="932688" cy="323227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7793722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1F76F3-013D-49FA-8CEE-B27A60D5F373}"/>
                  </a:ext>
                </a:extLst>
              </p:cNvPr>
              <p:cNvSpPr txBox="1"/>
              <p:nvPr/>
            </p:nvSpPr>
            <p:spPr>
              <a:xfrm>
                <a:off x="454087" y="1420007"/>
                <a:ext cx="11069995" cy="968470"/>
              </a:xfrm>
              <a:prstGeom prst="rect">
                <a:avLst/>
              </a:prstGeom>
              <a:noFill/>
            </p:spPr>
            <p:txBody>
              <a:bodyPr wrap="square">
                <a:spAutoFit/>
              </a:bodyPr>
              <a:lstStyle/>
              <a:p>
                <a:r>
                  <a:rPr lang="en-US" sz="2800" dirty="0">
                    <a:solidFill>
                      <a:schemeClr val="tx1">
                        <a:lumMod val="65000"/>
                        <a:lumOff val="35000"/>
                      </a:schemeClr>
                    </a:solidFill>
                    <a:latin typeface="+mj-lt"/>
                    <a:ea typeface="Calibri" panose="020F0502020204030204" pitchFamily="34" charset="0"/>
                  </a:rPr>
                  <a:t>[Oy) is the bisector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𝐦𝐎𝐩</m:t>
                        </m:r>
                      </m:e>
                    </m:acc>
                  </m:oMath>
                </a14:m>
                <a:r>
                  <a:rPr lang="en-US" sz="2800" dirty="0">
                    <a:solidFill>
                      <a:schemeClr val="tx1">
                        <a:lumMod val="65000"/>
                        <a:lumOff val="35000"/>
                      </a:schemeClr>
                    </a:solidFill>
                    <a:latin typeface="+mj-lt"/>
                    <a:ea typeface="Calibri" panose="020F0502020204030204" pitchFamily="34" charset="0"/>
                  </a:rPr>
                  <a:t>.</a:t>
                </a:r>
              </a:p>
              <a:p>
                <a:r>
                  <a:rPr lang="en-US" sz="2800" dirty="0">
                    <a:solidFill>
                      <a:schemeClr val="tx1">
                        <a:lumMod val="65000"/>
                        <a:lumOff val="35000"/>
                      </a:schemeClr>
                    </a:solidFill>
                    <a:latin typeface="+mj-lt"/>
                    <a:ea typeface="Calibri" panose="020F0502020204030204" pitchFamily="34" charset="0"/>
                  </a:rPr>
                  <a:t>Which statement is true?</a:t>
                </a:r>
              </a:p>
            </p:txBody>
          </p:sp>
        </mc:Choice>
        <mc:Fallback xmlns="">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454087" y="1420007"/>
                <a:ext cx="11069995" cy="968470"/>
              </a:xfrm>
              <a:prstGeom prst="rect">
                <a:avLst/>
              </a:prstGeom>
              <a:blipFill>
                <a:blip r:embed="rId4"/>
                <a:stretch>
                  <a:fillRect l="-1101" t="-5031" b="-16981"/>
                </a:stretch>
              </a:blipFill>
            </p:spPr>
            <p:txBody>
              <a:bodyPr/>
              <a:lstStyle/>
              <a:p>
                <a:r>
                  <a:rPr lang="en-US">
                    <a:noFill/>
                  </a:rPr>
                  <a:t> </a:t>
                </a:r>
              </a:p>
            </p:txBody>
          </p:sp>
        </mc:Fallback>
      </mc:AlternateContent>
      <p:sp>
        <p:nvSpPr>
          <p:cNvPr id="20" name="Google Shape;222;p10">
            <a:extLst>
              <a:ext uri="{FF2B5EF4-FFF2-40B4-BE49-F238E27FC236}">
                <a16:creationId xmlns:a16="http://schemas.microsoft.com/office/drawing/2014/main" id="{D44A8AFB-6588-4D1D-AFCD-E46DD08A8AA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answer</a:t>
            </a:r>
            <a:endParaRPr lang="en-GB" sz="3200" dirty="0">
              <a:sym typeface="Comic Sans MS"/>
            </a:endParaRPr>
          </a:p>
        </p:txBody>
      </p:sp>
      <mc:AlternateContent xmlns:mc="http://schemas.openxmlformats.org/markup-compatibility/2006" xmlns:a14="http://schemas.microsoft.com/office/drawing/2010/main">
        <mc:Choice Requires="a14">
          <p:sp>
            <p:nvSpPr>
              <p:cNvPr id="21" name="Rectangle: Rounded Corners 20">
                <a:extLst>
                  <a:ext uri="{FF2B5EF4-FFF2-40B4-BE49-F238E27FC236}">
                    <a16:creationId xmlns:a16="http://schemas.microsoft.com/office/drawing/2014/main" id="{C4040568-9372-4BE9-AA3F-404FEDC7805D}"/>
                  </a:ext>
                </a:extLst>
              </p:cNvPr>
              <p:cNvSpPr/>
              <p:nvPr/>
            </p:nvSpPr>
            <p:spPr>
              <a:xfrm>
                <a:off x="6993686" y="2527580"/>
                <a:ext cx="45720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𝐦𝐎𝐩</m:t>
                        </m:r>
                      </m:e>
                    </m:acc>
                    <m:r>
                      <a:rPr lang="en-US" sz="2800" b="1" i="0">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𝐦𝐎𝐲</m:t>
                        </m:r>
                      </m:e>
                    </m:acc>
                    <m:r>
                      <a:rPr lang="en-US" sz="2800" b="1" i="1">
                        <a:solidFill>
                          <a:schemeClr val="tx1">
                            <a:lumMod val="65000"/>
                            <a:lumOff val="35000"/>
                          </a:schemeClr>
                        </a:solidFill>
                        <a:latin typeface="Cambria Math" panose="02040503050406030204" pitchFamily="18" charset="0"/>
                      </a:rPr>
                      <m:t>÷</m:t>
                    </m:r>
                    <m:r>
                      <a:rPr lang="en-US" sz="2800" b="1" i="1">
                        <a:solidFill>
                          <a:schemeClr val="tx1">
                            <a:lumMod val="65000"/>
                            <a:lumOff val="35000"/>
                          </a:schemeClr>
                        </a:solidFill>
                        <a:latin typeface="Cambria Math" panose="02040503050406030204" pitchFamily="18" charset="0"/>
                      </a:rPr>
                      <m:t>𝟐</m:t>
                    </m:r>
                  </m:oMath>
                </a14:m>
                <a:r>
                  <a:rPr lang="en-US" sz="2800" dirty="0">
                    <a:solidFill>
                      <a:schemeClr val="tx1">
                        <a:lumMod val="65000"/>
                        <a:lumOff val="35000"/>
                      </a:schemeClr>
                    </a:solidFill>
                    <a:latin typeface="+mj-lt"/>
                  </a:rPr>
                  <a:t> </a:t>
                </a:r>
              </a:p>
            </p:txBody>
          </p:sp>
        </mc:Choice>
        <mc:Fallback xmlns="">
          <p:sp>
            <p:nvSpPr>
              <p:cNvPr id="21" name="Rectangle: Rounded Corners 20">
                <a:extLst>
                  <a:ext uri="{FF2B5EF4-FFF2-40B4-BE49-F238E27FC236}">
                    <a16:creationId xmlns:a16="http://schemas.microsoft.com/office/drawing/2014/main" id="{C4040568-9372-4BE9-AA3F-404FEDC7805D}"/>
                  </a:ext>
                </a:extLst>
              </p:cNvPr>
              <p:cNvSpPr>
                <a:spLocks noRot="1" noChangeAspect="1" noMove="1" noResize="1" noEditPoints="1" noAdjustHandles="1" noChangeArrowheads="1" noChangeShapeType="1" noTextEdit="1"/>
              </p:cNvSpPr>
              <p:nvPr/>
            </p:nvSpPr>
            <p:spPr>
              <a:xfrm>
                <a:off x="6993686" y="2527580"/>
                <a:ext cx="4572000" cy="731520"/>
              </a:xfrm>
              <a:prstGeom prst="roundRect">
                <a:avLst>
                  <a:gd name="adj" fmla="val 50000"/>
                </a:avLst>
              </a:prstGeom>
              <a:blipFill>
                <a:blip r:embed="rId5"/>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C019A4AA-F1CC-4FD5-B0A9-84482705DA25}"/>
                  </a:ext>
                </a:extLst>
              </p:cNvPr>
              <p:cNvSpPr/>
              <p:nvPr/>
            </p:nvSpPr>
            <p:spPr>
              <a:xfrm>
                <a:off x="7010698" y="4471378"/>
                <a:ext cx="45720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𝐩𝐎𝐲</m:t>
                          </m:r>
                        </m:e>
                      </m:acc>
                      <m:r>
                        <a:rPr lang="en-US" sz="2800" b="1" i="0">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𝐦𝐎𝐩</m:t>
                          </m:r>
                        </m:e>
                      </m:acc>
                    </m:oMath>
                  </m:oMathPara>
                </a14:m>
                <a:endParaRPr lang="en-US" sz="2800" dirty="0">
                  <a:solidFill>
                    <a:schemeClr val="tx1">
                      <a:lumMod val="65000"/>
                      <a:lumOff val="35000"/>
                    </a:schemeClr>
                  </a:solidFill>
                  <a:latin typeface="+mj-lt"/>
                </a:endParaRPr>
              </a:p>
            </p:txBody>
          </p:sp>
        </mc:Choice>
        <mc:Fallback xmlns="">
          <p:sp>
            <p:nvSpPr>
              <p:cNvPr id="33" name="Rectangle: Rounded Corners 32">
                <a:extLst>
                  <a:ext uri="{FF2B5EF4-FFF2-40B4-BE49-F238E27FC236}">
                    <a16:creationId xmlns:a16="http://schemas.microsoft.com/office/drawing/2014/main" id="{C019A4AA-F1CC-4FD5-B0A9-84482705DA25}"/>
                  </a:ext>
                </a:extLst>
              </p:cNvPr>
              <p:cNvSpPr>
                <a:spLocks noRot="1" noChangeAspect="1" noMove="1" noResize="1" noEditPoints="1" noAdjustHandles="1" noChangeArrowheads="1" noChangeShapeType="1" noTextEdit="1"/>
              </p:cNvSpPr>
              <p:nvPr/>
            </p:nvSpPr>
            <p:spPr>
              <a:xfrm>
                <a:off x="7010698" y="4471378"/>
                <a:ext cx="4572000" cy="73152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Rectangle: Rounded Corners 36">
                <a:extLst>
                  <a:ext uri="{FF2B5EF4-FFF2-40B4-BE49-F238E27FC236}">
                    <a16:creationId xmlns:a16="http://schemas.microsoft.com/office/drawing/2014/main" id="{C1948FC9-79FF-4305-B57E-652005FCDF2B}"/>
                  </a:ext>
                </a:extLst>
              </p:cNvPr>
              <p:cNvSpPr/>
              <p:nvPr/>
            </p:nvSpPr>
            <p:spPr>
              <a:xfrm>
                <a:off x="7001477" y="3501079"/>
                <a:ext cx="45720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𝐦𝐎𝐲</m:t>
                        </m:r>
                      </m:e>
                    </m:acc>
                    <m:r>
                      <a:rPr lang="en-US" sz="2800" b="1" i="0">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𝐩𝐎𝐲</m:t>
                        </m:r>
                      </m:e>
                    </m:acc>
                  </m:oMath>
                </a14:m>
                <a:r>
                  <a:rPr lang="en-US" sz="2800" dirty="0">
                    <a:solidFill>
                      <a:schemeClr val="tx1">
                        <a:lumMod val="65000"/>
                        <a:lumOff val="35000"/>
                      </a:schemeClr>
                    </a:solidFill>
                    <a:latin typeface="+mj-lt"/>
                  </a:rPr>
                  <a:t> </a:t>
                </a:r>
              </a:p>
            </p:txBody>
          </p:sp>
        </mc:Choice>
        <mc:Fallback xmlns="">
          <p:sp>
            <p:nvSpPr>
              <p:cNvPr id="37" name="Rectangle: Rounded Corners 36">
                <a:extLst>
                  <a:ext uri="{FF2B5EF4-FFF2-40B4-BE49-F238E27FC236}">
                    <a16:creationId xmlns:a16="http://schemas.microsoft.com/office/drawing/2014/main" id="{C1948FC9-79FF-4305-B57E-652005FCDF2B}"/>
                  </a:ext>
                </a:extLst>
              </p:cNvPr>
              <p:cNvSpPr>
                <a:spLocks noRot="1" noChangeAspect="1" noMove="1" noResize="1" noEditPoints="1" noAdjustHandles="1" noChangeArrowheads="1" noChangeShapeType="1" noTextEdit="1"/>
              </p:cNvSpPr>
              <p:nvPr/>
            </p:nvSpPr>
            <p:spPr>
              <a:xfrm>
                <a:off x="7001477" y="3501079"/>
                <a:ext cx="4572000" cy="73152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Rectangle: Rounded Corners 39">
                <a:extLst>
                  <a:ext uri="{FF2B5EF4-FFF2-40B4-BE49-F238E27FC236}">
                    <a16:creationId xmlns:a16="http://schemas.microsoft.com/office/drawing/2014/main" id="{2E0D128F-FD4A-48B7-9048-F58D83E5FE27}"/>
                  </a:ext>
                </a:extLst>
              </p:cNvPr>
              <p:cNvSpPr/>
              <p:nvPr/>
            </p:nvSpPr>
            <p:spPr>
              <a:xfrm>
                <a:off x="7010698" y="5441678"/>
                <a:ext cx="45720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𝐦𝐎𝐲</m:t>
                          </m:r>
                        </m:e>
                      </m:acc>
                      <m:r>
                        <a:rPr lang="en-US" sz="2800" b="1" i="0">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𝐦𝐎𝐩</m:t>
                          </m:r>
                        </m:e>
                      </m:acc>
                      <m:r>
                        <a:rPr lang="en-US" sz="2800" b="1" i="1">
                          <a:solidFill>
                            <a:schemeClr val="tx1">
                              <a:lumMod val="65000"/>
                              <a:lumOff val="35000"/>
                            </a:schemeClr>
                          </a:solidFill>
                          <a:latin typeface="Cambria Math" panose="02040503050406030204" pitchFamily="18" charset="0"/>
                        </a:rPr>
                        <m:t>×</m:t>
                      </m:r>
                      <m:r>
                        <a:rPr lang="en-US" sz="2800" b="1" i="1">
                          <a:solidFill>
                            <a:schemeClr val="tx1">
                              <a:lumMod val="65000"/>
                              <a:lumOff val="35000"/>
                            </a:schemeClr>
                          </a:solidFill>
                          <a:latin typeface="Cambria Math" panose="02040503050406030204" pitchFamily="18" charset="0"/>
                        </a:rPr>
                        <m:t>𝟐</m:t>
                      </m:r>
                    </m:oMath>
                  </m:oMathPara>
                </a14:m>
                <a:endParaRPr lang="en-US" sz="2800" dirty="0">
                  <a:solidFill>
                    <a:schemeClr val="tx1">
                      <a:lumMod val="65000"/>
                      <a:lumOff val="35000"/>
                    </a:schemeClr>
                  </a:solidFill>
                  <a:latin typeface="+mj-lt"/>
                </a:endParaRPr>
              </a:p>
            </p:txBody>
          </p:sp>
        </mc:Choice>
        <mc:Fallback xmlns="">
          <p:sp>
            <p:nvSpPr>
              <p:cNvPr id="40" name="Rectangle: Rounded Corners 39">
                <a:extLst>
                  <a:ext uri="{FF2B5EF4-FFF2-40B4-BE49-F238E27FC236}">
                    <a16:creationId xmlns:a16="http://schemas.microsoft.com/office/drawing/2014/main" id="{2E0D128F-FD4A-48B7-9048-F58D83E5FE27}"/>
                  </a:ext>
                </a:extLst>
              </p:cNvPr>
              <p:cNvSpPr>
                <a:spLocks noRot="1" noChangeAspect="1" noMove="1" noResize="1" noEditPoints="1" noAdjustHandles="1" noChangeArrowheads="1" noChangeShapeType="1" noTextEdit="1"/>
              </p:cNvSpPr>
              <p:nvPr/>
            </p:nvSpPr>
            <p:spPr>
              <a:xfrm>
                <a:off x="7010698" y="5441678"/>
                <a:ext cx="4572000" cy="731520"/>
              </a:xfrm>
              <a:prstGeom prst="roundRect">
                <a:avLst>
                  <a:gd name="adj" fmla="val 50000"/>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p:pic>
        <p:nvPicPr>
          <p:cNvPr id="12" name="Picture 11">
            <a:extLst>
              <a:ext uri="{FF2B5EF4-FFF2-40B4-BE49-F238E27FC236}">
                <a16:creationId xmlns:a16="http://schemas.microsoft.com/office/drawing/2014/main" id="{3BDF86F3-5EA7-4C33-8F70-0F7D3C8DB628}"/>
              </a:ext>
            </a:extLst>
          </p:cNvPr>
          <p:cNvPicPr>
            <a:picLocks noChangeAspect="1"/>
          </p:cNvPicPr>
          <p:nvPr/>
        </p:nvPicPr>
        <p:blipFill>
          <a:blip r:embed="rId9"/>
          <a:stretch>
            <a:fillRect/>
          </a:stretch>
        </p:blipFill>
        <p:spPr>
          <a:xfrm>
            <a:off x="1028700" y="2343979"/>
            <a:ext cx="4069600" cy="4154032"/>
          </a:xfrm>
          <a:prstGeom prst="rect">
            <a:avLst/>
          </a:prstGeom>
        </p:spPr>
      </p:pic>
    </p:spTree>
    <p:custDataLst>
      <p:tags r:id="rId1"/>
    </p:custDataLst>
    <p:extLst>
      <p:ext uri="{BB962C8B-B14F-4D97-AF65-F5344CB8AC3E}">
        <p14:creationId xmlns:p14="http://schemas.microsoft.com/office/powerpoint/2010/main" val="18421948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1246E8-0C36-4735-81AA-E4BCBEF4526F}"/>
              </a:ext>
            </a:extLst>
          </p:cNvPr>
          <p:cNvPicPr>
            <a:picLocks noChangeAspect="1"/>
          </p:cNvPicPr>
          <p:nvPr/>
        </p:nvPicPr>
        <p:blipFill>
          <a:blip r:embed="rId4"/>
          <a:stretch>
            <a:fillRect/>
          </a:stretch>
        </p:blipFill>
        <p:spPr>
          <a:xfrm rot="21410625">
            <a:off x="1451954" y="1828800"/>
            <a:ext cx="4069600" cy="4154032"/>
          </a:xfrm>
          <a:prstGeom prst="rect">
            <a:avLst/>
          </a:prstGeom>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1F76F3-013D-49FA-8CEE-B27A60D5F373}"/>
                  </a:ext>
                </a:extLst>
              </p:cNvPr>
              <p:cNvSpPr txBox="1"/>
              <p:nvPr/>
            </p:nvSpPr>
            <p:spPr>
              <a:xfrm>
                <a:off x="451380" y="1433231"/>
                <a:ext cx="6075997" cy="537583"/>
              </a:xfrm>
              <a:prstGeom prst="rect">
                <a:avLst/>
              </a:prstGeom>
              <a:noFill/>
            </p:spPr>
            <p:txBody>
              <a:bodyPr wrap="square">
                <a:spAutoFit/>
              </a:bodyPr>
              <a:lstStyle/>
              <a:p>
                <a:r>
                  <a:rPr lang="en-US" sz="2800" dirty="0">
                    <a:solidFill>
                      <a:schemeClr val="tx1">
                        <a:lumMod val="65000"/>
                        <a:lumOff val="35000"/>
                      </a:schemeClr>
                    </a:solidFill>
                    <a:latin typeface="+mj-lt"/>
                    <a:ea typeface="Calibri" panose="020F0502020204030204" pitchFamily="34" charset="0"/>
                  </a:rPr>
                  <a:t>[Oy) is the bisector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0">
                            <a:solidFill>
                              <a:schemeClr val="tx1">
                                <a:lumMod val="65000"/>
                                <a:lumOff val="35000"/>
                              </a:schemeClr>
                            </a:solidFill>
                            <a:latin typeface="Cambria Math" panose="02040503050406030204" pitchFamily="18" charset="0"/>
                            <a:cs typeface="Calibri" panose="020F0502020204030204" pitchFamily="34" charset="0"/>
                          </a:rPr>
                          <m:t>𝐦𝐎𝐩</m:t>
                        </m:r>
                      </m:e>
                    </m:acc>
                  </m:oMath>
                </a14:m>
                <a:endParaRPr lang="en-US" sz="2800" dirty="0">
                  <a:solidFill>
                    <a:schemeClr val="tx1">
                      <a:lumMod val="65000"/>
                      <a:lumOff val="35000"/>
                    </a:schemeClr>
                  </a:solidFill>
                  <a:latin typeface="+mj-lt"/>
                  <a:ea typeface="Calibri" panose="020F0502020204030204" pitchFamily="34" charset="0"/>
                </a:endParaRPr>
              </a:p>
            </p:txBody>
          </p:sp>
        </mc:Choice>
        <mc:Fallback xmlns="">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451380" y="1433231"/>
                <a:ext cx="6075997" cy="537583"/>
              </a:xfrm>
              <a:prstGeom prst="rect">
                <a:avLst/>
              </a:prstGeom>
              <a:blipFill>
                <a:blip r:embed="rId5"/>
                <a:stretch>
                  <a:fillRect l="-2006" t="-7955" b="-31818"/>
                </a:stretch>
              </a:blipFill>
            </p:spPr>
            <p:txBody>
              <a:bodyPr/>
              <a:lstStyle/>
              <a:p>
                <a:r>
                  <a:rPr lang="en-US">
                    <a:noFill/>
                  </a:rPr>
                  <a:t> </a:t>
                </a:r>
              </a:p>
            </p:txBody>
          </p:sp>
        </mc:Fallback>
      </mc:AlternateContent>
      <p:sp>
        <p:nvSpPr>
          <p:cNvPr id="26" name="Google Shape;222;p10">
            <a:extLst>
              <a:ext uri="{FF2B5EF4-FFF2-40B4-BE49-F238E27FC236}">
                <a16:creationId xmlns:a16="http://schemas.microsoft.com/office/drawing/2014/main" id="{E8D94D3A-A6AF-4912-B51C-935DD2D13A94}"/>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mc:AlternateContent xmlns:mc="http://schemas.openxmlformats.org/markup-compatibility/2006" xmlns:a14="http://schemas.microsoft.com/office/drawing/2010/main">
        <mc:Choice Requires="a14">
          <p:sp>
            <p:nvSpPr>
              <p:cNvPr id="21" name="Rectangle: Rounded Corners 20">
                <a:extLst>
                  <a:ext uri="{FF2B5EF4-FFF2-40B4-BE49-F238E27FC236}">
                    <a16:creationId xmlns:a16="http://schemas.microsoft.com/office/drawing/2014/main" id="{462A9548-808F-4D94-85F6-4D2EE6D1B235}"/>
                  </a:ext>
                </a:extLst>
              </p:cNvPr>
              <p:cNvSpPr/>
              <p:nvPr/>
            </p:nvSpPr>
            <p:spPr>
              <a:xfrm>
                <a:off x="6993686" y="2527580"/>
                <a:ext cx="45720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𝐦𝐎𝐩</m:t>
                        </m:r>
                      </m:e>
                    </m:acc>
                    <m:r>
                      <a:rPr lang="en-US" sz="2800" b="1" i="0">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𝐦𝐎𝐲</m:t>
                        </m:r>
                      </m:e>
                    </m:acc>
                    <m:r>
                      <a:rPr lang="en-US" sz="2800" b="1" i="1">
                        <a:solidFill>
                          <a:schemeClr val="tx1">
                            <a:lumMod val="65000"/>
                            <a:lumOff val="35000"/>
                          </a:schemeClr>
                        </a:solidFill>
                        <a:latin typeface="Cambria Math" panose="02040503050406030204" pitchFamily="18" charset="0"/>
                      </a:rPr>
                      <m:t>÷</m:t>
                    </m:r>
                    <m:r>
                      <a:rPr lang="en-US" sz="2800" b="1" i="1">
                        <a:solidFill>
                          <a:schemeClr val="tx1">
                            <a:lumMod val="65000"/>
                            <a:lumOff val="35000"/>
                          </a:schemeClr>
                        </a:solidFill>
                        <a:latin typeface="Cambria Math" panose="02040503050406030204" pitchFamily="18" charset="0"/>
                      </a:rPr>
                      <m:t>𝟐</m:t>
                    </m:r>
                  </m:oMath>
                </a14:m>
                <a:r>
                  <a:rPr lang="en-US" sz="2800" dirty="0">
                    <a:solidFill>
                      <a:schemeClr val="tx1">
                        <a:lumMod val="65000"/>
                        <a:lumOff val="35000"/>
                      </a:schemeClr>
                    </a:solidFill>
                    <a:latin typeface="+mj-lt"/>
                  </a:rPr>
                  <a:t> </a:t>
                </a:r>
              </a:p>
            </p:txBody>
          </p:sp>
        </mc:Choice>
        <mc:Fallback xmlns="">
          <p:sp>
            <p:nvSpPr>
              <p:cNvPr id="21" name="Rectangle: Rounded Corners 20">
                <a:extLst>
                  <a:ext uri="{FF2B5EF4-FFF2-40B4-BE49-F238E27FC236}">
                    <a16:creationId xmlns:a16="http://schemas.microsoft.com/office/drawing/2014/main" id="{462A9548-808F-4D94-85F6-4D2EE6D1B235}"/>
                  </a:ext>
                </a:extLst>
              </p:cNvPr>
              <p:cNvSpPr>
                <a:spLocks noRot="1" noChangeAspect="1" noMove="1" noResize="1" noEditPoints="1" noAdjustHandles="1" noChangeArrowheads="1" noChangeShapeType="1" noTextEdit="1"/>
              </p:cNvSpPr>
              <p:nvPr/>
            </p:nvSpPr>
            <p:spPr>
              <a:xfrm>
                <a:off x="6993686" y="2527580"/>
                <a:ext cx="4572000" cy="731520"/>
              </a:xfrm>
              <a:prstGeom prst="roundRect">
                <a:avLst>
                  <a:gd name="adj" fmla="val 50000"/>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1186CB2A-47E7-4FAD-A607-F6AD72753F6F}"/>
                  </a:ext>
                </a:extLst>
              </p:cNvPr>
              <p:cNvSpPr/>
              <p:nvPr/>
            </p:nvSpPr>
            <p:spPr>
              <a:xfrm>
                <a:off x="7010698" y="4471378"/>
                <a:ext cx="45720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𝐩𝐎𝐲</m:t>
                          </m:r>
                        </m:e>
                      </m:acc>
                      <m:r>
                        <a:rPr lang="en-US" sz="2800" b="1" i="0">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𝐦𝐎𝐩</m:t>
                          </m:r>
                        </m:e>
                      </m:acc>
                    </m:oMath>
                  </m:oMathPara>
                </a14:m>
                <a:endParaRPr lang="en-US" sz="2800" dirty="0">
                  <a:solidFill>
                    <a:schemeClr val="tx1">
                      <a:lumMod val="65000"/>
                      <a:lumOff val="35000"/>
                    </a:schemeClr>
                  </a:solidFill>
                  <a:latin typeface="+mj-lt"/>
                </a:endParaRPr>
              </a:p>
            </p:txBody>
          </p:sp>
        </mc:Choice>
        <mc:Fallback xmlns="">
          <p:sp>
            <p:nvSpPr>
              <p:cNvPr id="33" name="Rectangle: Rounded Corners 32">
                <a:extLst>
                  <a:ext uri="{FF2B5EF4-FFF2-40B4-BE49-F238E27FC236}">
                    <a16:creationId xmlns:a16="http://schemas.microsoft.com/office/drawing/2014/main" id="{1186CB2A-47E7-4FAD-A607-F6AD72753F6F}"/>
                  </a:ext>
                </a:extLst>
              </p:cNvPr>
              <p:cNvSpPr>
                <a:spLocks noRot="1" noChangeAspect="1" noMove="1" noResize="1" noEditPoints="1" noAdjustHandles="1" noChangeArrowheads="1" noChangeShapeType="1" noTextEdit="1"/>
              </p:cNvSpPr>
              <p:nvPr/>
            </p:nvSpPr>
            <p:spPr>
              <a:xfrm>
                <a:off x="7010698" y="4471378"/>
                <a:ext cx="4572000" cy="731520"/>
              </a:xfrm>
              <a:prstGeom prst="roundRect">
                <a:avLst>
                  <a:gd name="adj" fmla="val 50000"/>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Rounded Corners 35">
                <a:extLst>
                  <a:ext uri="{FF2B5EF4-FFF2-40B4-BE49-F238E27FC236}">
                    <a16:creationId xmlns:a16="http://schemas.microsoft.com/office/drawing/2014/main" id="{707637FC-7A3F-4A1A-80EB-FBC114CDC58C}"/>
                  </a:ext>
                </a:extLst>
              </p:cNvPr>
              <p:cNvSpPr/>
              <p:nvPr/>
            </p:nvSpPr>
            <p:spPr>
              <a:xfrm>
                <a:off x="7001477" y="3501079"/>
                <a:ext cx="4572000" cy="731520"/>
              </a:xfrm>
              <a:prstGeom prst="roundRect">
                <a:avLst>
                  <a:gd name="adj" fmla="val 50000"/>
                </a:avLst>
              </a:prstGeom>
              <a:solidFill>
                <a:srgbClr val="74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acc>
                      <m:accPr>
                        <m:chr m:val="̂"/>
                        <m:ctrlPr>
                          <a:rPr lang="en-US" sz="2800" b="1" i="1" smtClean="0">
                            <a:solidFill>
                              <a:schemeClr val="bg1"/>
                            </a:solidFill>
                            <a:latin typeface="Cambria Math" panose="02040503050406030204" pitchFamily="18" charset="0"/>
                          </a:rPr>
                        </m:ctrlPr>
                      </m:accPr>
                      <m:e>
                        <m:r>
                          <a:rPr lang="en-US" sz="2800" b="1" i="0">
                            <a:solidFill>
                              <a:schemeClr val="bg1"/>
                            </a:solidFill>
                            <a:latin typeface="Cambria Math" panose="02040503050406030204" pitchFamily="18" charset="0"/>
                          </a:rPr>
                          <m:t>𝐦𝐎𝐲</m:t>
                        </m:r>
                      </m:e>
                    </m:acc>
                    <m:r>
                      <a:rPr lang="en-US" sz="2800" b="1" i="0">
                        <a:solidFill>
                          <a:schemeClr val="bg1"/>
                        </a:solidFill>
                        <a:latin typeface="Cambria Math" panose="02040503050406030204" pitchFamily="18" charset="0"/>
                      </a:rPr>
                      <m:t>=</m:t>
                    </m:r>
                    <m:acc>
                      <m:accPr>
                        <m:chr m:val="̂"/>
                        <m:ctrlPr>
                          <a:rPr lang="en-US" sz="2800" b="1" i="1">
                            <a:solidFill>
                              <a:schemeClr val="bg1"/>
                            </a:solidFill>
                            <a:latin typeface="Cambria Math" panose="02040503050406030204" pitchFamily="18" charset="0"/>
                          </a:rPr>
                        </m:ctrlPr>
                      </m:accPr>
                      <m:e>
                        <m:r>
                          <a:rPr lang="en-US" sz="2800" b="1" i="0">
                            <a:solidFill>
                              <a:schemeClr val="bg1"/>
                            </a:solidFill>
                            <a:latin typeface="Cambria Math" panose="02040503050406030204" pitchFamily="18" charset="0"/>
                          </a:rPr>
                          <m:t>𝐩𝐎𝐲</m:t>
                        </m:r>
                      </m:e>
                    </m:acc>
                  </m:oMath>
                </a14:m>
                <a:r>
                  <a:rPr lang="en-US" sz="2800" dirty="0">
                    <a:solidFill>
                      <a:schemeClr val="bg1"/>
                    </a:solidFill>
                    <a:latin typeface="+mj-lt"/>
                  </a:rPr>
                  <a:t> </a:t>
                </a:r>
              </a:p>
            </p:txBody>
          </p:sp>
        </mc:Choice>
        <mc:Fallback xmlns="">
          <p:sp>
            <p:nvSpPr>
              <p:cNvPr id="36" name="Rectangle: Rounded Corners 35">
                <a:extLst>
                  <a:ext uri="{FF2B5EF4-FFF2-40B4-BE49-F238E27FC236}">
                    <a16:creationId xmlns:a16="http://schemas.microsoft.com/office/drawing/2014/main" id="{707637FC-7A3F-4A1A-80EB-FBC114CDC58C}"/>
                  </a:ext>
                </a:extLst>
              </p:cNvPr>
              <p:cNvSpPr>
                <a:spLocks noRot="1" noChangeAspect="1" noMove="1" noResize="1" noEditPoints="1" noAdjustHandles="1" noChangeArrowheads="1" noChangeShapeType="1" noTextEdit="1"/>
              </p:cNvSpPr>
              <p:nvPr/>
            </p:nvSpPr>
            <p:spPr>
              <a:xfrm>
                <a:off x="7001477" y="3501079"/>
                <a:ext cx="4572000" cy="731520"/>
              </a:xfrm>
              <a:prstGeom prst="roundRect">
                <a:avLst>
                  <a:gd name="adj" fmla="val 50000"/>
                </a:avLst>
              </a:prstGeom>
              <a:blipFill>
                <a:blip r:embed="rId8"/>
                <a:stretch>
                  <a:fillRect/>
                </a:stretch>
              </a:blipFill>
              <a:ln w="12700">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Rectangle: Rounded Corners 37">
                <a:extLst>
                  <a:ext uri="{FF2B5EF4-FFF2-40B4-BE49-F238E27FC236}">
                    <a16:creationId xmlns:a16="http://schemas.microsoft.com/office/drawing/2014/main" id="{7E95F525-A357-489D-B1AF-0F3AB10A8E1D}"/>
                  </a:ext>
                </a:extLst>
              </p:cNvPr>
              <p:cNvSpPr/>
              <p:nvPr/>
            </p:nvSpPr>
            <p:spPr>
              <a:xfrm>
                <a:off x="7010698" y="5441678"/>
                <a:ext cx="45720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𝐦𝐎𝐲</m:t>
                          </m:r>
                        </m:e>
                      </m:acc>
                      <m:r>
                        <a:rPr lang="en-US" sz="2800" b="1" i="0">
                          <a:solidFill>
                            <a:schemeClr val="tx1">
                              <a:lumMod val="65000"/>
                              <a:lumOff val="35000"/>
                            </a:schemeClr>
                          </a:solidFill>
                          <a:latin typeface="Cambria Math" panose="02040503050406030204" pitchFamily="18" charset="0"/>
                        </a:rPr>
                        <m:t>=</m:t>
                      </m:r>
                      <m:acc>
                        <m:accPr>
                          <m:chr m:val="̂"/>
                          <m:ctrlPr>
                            <a:rPr lang="en-US" sz="2800" b="1" i="1">
                              <a:solidFill>
                                <a:schemeClr val="tx1">
                                  <a:lumMod val="65000"/>
                                  <a:lumOff val="35000"/>
                                </a:schemeClr>
                              </a:solidFill>
                              <a:latin typeface="Cambria Math" panose="02040503050406030204" pitchFamily="18" charset="0"/>
                            </a:rPr>
                          </m:ctrlPr>
                        </m:accPr>
                        <m:e>
                          <m:r>
                            <a:rPr lang="en-US" sz="2800" b="1" i="0">
                              <a:solidFill>
                                <a:schemeClr val="tx1">
                                  <a:lumMod val="65000"/>
                                  <a:lumOff val="35000"/>
                                </a:schemeClr>
                              </a:solidFill>
                              <a:latin typeface="Cambria Math" panose="02040503050406030204" pitchFamily="18" charset="0"/>
                            </a:rPr>
                            <m:t>𝐦𝐎𝐩</m:t>
                          </m:r>
                        </m:e>
                      </m:acc>
                      <m:r>
                        <a:rPr lang="en-US" sz="2800" b="1" i="1">
                          <a:solidFill>
                            <a:schemeClr val="tx1">
                              <a:lumMod val="65000"/>
                              <a:lumOff val="35000"/>
                            </a:schemeClr>
                          </a:solidFill>
                          <a:latin typeface="Cambria Math" panose="02040503050406030204" pitchFamily="18" charset="0"/>
                        </a:rPr>
                        <m:t>×</m:t>
                      </m:r>
                      <m:r>
                        <a:rPr lang="en-US" sz="2800" b="1" i="1">
                          <a:solidFill>
                            <a:schemeClr val="tx1">
                              <a:lumMod val="65000"/>
                              <a:lumOff val="35000"/>
                            </a:schemeClr>
                          </a:solidFill>
                          <a:latin typeface="Cambria Math" panose="02040503050406030204" pitchFamily="18" charset="0"/>
                        </a:rPr>
                        <m:t>𝟐</m:t>
                      </m:r>
                    </m:oMath>
                  </m:oMathPara>
                </a14:m>
                <a:endParaRPr lang="en-US" sz="2800" dirty="0">
                  <a:solidFill>
                    <a:schemeClr val="tx1">
                      <a:lumMod val="65000"/>
                      <a:lumOff val="35000"/>
                    </a:schemeClr>
                  </a:solidFill>
                  <a:latin typeface="+mj-lt"/>
                </a:endParaRPr>
              </a:p>
            </p:txBody>
          </p:sp>
        </mc:Choice>
        <mc:Fallback xmlns="">
          <p:sp>
            <p:nvSpPr>
              <p:cNvPr id="38" name="Rectangle: Rounded Corners 37">
                <a:extLst>
                  <a:ext uri="{FF2B5EF4-FFF2-40B4-BE49-F238E27FC236}">
                    <a16:creationId xmlns:a16="http://schemas.microsoft.com/office/drawing/2014/main" id="{7E95F525-A357-489D-B1AF-0F3AB10A8E1D}"/>
                  </a:ext>
                </a:extLst>
              </p:cNvPr>
              <p:cNvSpPr>
                <a:spLocks noRot="1" noChangeAspect="1" noMove="1" noResize="1" noEditPoints="1" noAdjustHandles="1" noChangeArrowheads="1" noChangeShapeType="1" noTextEdit="1"/>
              </p:cNvSpPr>
              <p:nvPr/>
            </p:nvSpPr>
            <p:spPr>
              <a:xfrm>
                <a:off x="7010698" y="5441678"/>
                <a:ext cx="4572000" cy="731520"/>
              </a:xfrm>
              <a:prstGeom prst="roundRect">
                <a:avLst>
                  <a:gd name="adj" fmla="val 50000"/>
                </a:avLst>
              </a:prstGeom>
              <a:blipFill>
                <a:blip r:embed="rId9"/>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10A68CF-FE3D-4964-9A82-518A6BD1C7C2}"/>
                  </a:ext>
                </a:extLst>
              </p:cNvPr>
              <p:cNvSpPr txBox="1"/>
              <p:nvPr/>
            </p:nvSpPr>
            <p:spPr>
              <a:xfrm>
                <a:off x="1441827" y="5681915"/>
                <a:ext cx="4791334" cy="537583"/>
              </a:xfrm>
              <a:prstGeom prst="rect">
                <a:avLst/>
              </a:prstGeom>
              <a:noFill/>
            </p:spPr>
            <p:txBody>
              <a:bodyPr wrap="square">
                <a:spAutoFit/>
              </a:bodyPr>
              <a:lstStyle/>
              <a:p>
                <a14:m>
                  <m:oMath xmlns:m="http://schemas.openxmlformats.org/officeDocument/2006/math">
                    <m:acc>
                      <m:accPr>
                        <m:chr m:val="̂"/>
                        <m:ctrlPr>
                          <a:rPr lang="en-US" sz="28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0">
                            <a:solidFill>
                              <a:srgbClr val="74C274"/>
                            </a:solidFill>
                            <a:latin typeface="Cambria Math" panose="02040503050406030204" pitchFamily="18" charset="0"/>
                            <a:ea typeface="Calibri" panose="020F0502020204030204" pitchFamily="34" charset="0"/>
                            <a:cs typeface="Calibri" panose="020F0502020204030204" pitchFamily="34" charset="0"/>
                          </a:rPr>
                          <m:t>𝐦𝐎𝐲</m:t>
                        </m:r>
                      </m:e>
                    </m:acc>
                  </m:oMath>
                </a14:m>
                <a:r>
                  <a:rPr lang="en-US" sz="2800" dirty="0">
                    <a:solidFill>
                      <a:srgbClr val="74C274"/>
                    </a:solidFill>
                    <a:ea typeface="Calibri" panose="020F0502020204030204" pitchFamily="34" charset="0"/>
                    <a:cs typeface="Times New Roman" panose="02020603050405020304" pitchFamily="18" charset="0"/>
                  </a:rPr>
                  <a:t> = </a:t>
                </a:r>
                <a14:m>
                  <m:oMath xmlns:m="http://schemas.openxmlformats.org/officeDocument/2006/math">
                    <m:acc>
                      <m:accPr>
                        <m:chr m:val="̂"/>
                        <m:ctrlP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0">
                            <a:solidFill>
                              <a:srgbClr val="74C274"/>
                            </a:solidFill>
                            <a:latin typeface="Cambria Math" panose="02040503050406030204" pitchFamily="18" charset="0"/>
                            <a:ea typeface="Calibri" panose="020F0502020204030204" pitchFamily="34" charset="0"/>
                            <a:cs typeface="Calibri" panose="020F0502020204030204" pitchFamily="34" charset="0"/>
                          </a:rPr>
                          <m:t>𝐩𝐎𝐲</m:t>
                        </m:r>
                      </m:e>
                    </m:acc>
                  </m:oMath>
                </a14:m>
                <a:r>
                  <a:rPr lang="en-US" sz="2800" b="1" dirty="0">
                    <a:solidFill>
                      <a:srgbClr val="74C274"/>
                    </a:solidFill>
                    <a:ea typeface="Times New Roman" panose="02020603050405020304" pitchFamily="18" charset="0"/>
                    <a:cs typeface="Times New Roman" panose="02020603050405020304" pitchFamily="18" charset="0"/>
                  </a:rPr>
                  <a:t> = </a:t>
                </a:r>
                <a14:m>
                  <m:oMath xmlns:m="http://schemas.openxmlformats.org/officeDocument/2006/math">
                    <m:acc>
                      <m:accPr>
                        <m:chr m:val="̂"/>
                        <m:ctrlP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0">
                            <a:solidFill>
                              <a:srgbClr val="74C274"/>
                            </a:solidFill>
                            <a:latin typeface="Cambria Math" panose="02040503050406030204" pitchFamily="18" charset="0"/>
                            <a:ea typeface="Calibri" panose="020F0502020204030204" pitchFamily="34" charset="0"/>
                            <a:cs typeface="Calibri" panose="020F0502020204030204" pitchFamily="34" charset="0"/>
                          </a:rPr>
                          <m:t>𝐦𝐎𝐩</m:t>
                        </m:r>
                      </m:e>
                    </m:acc>
                  </m:oMath>
                </a14:m>
                <a:r>
                  <a:rPr lang="en-US" sz="2800" b="1" dirty="0">
                    <a:solidFill>
                      <a:srgbClr val="74C274"/>
                    </a:solidFill>
                    <a:ea typeface="Times New Roman" panose="02020603050405020304" pitchFamily="18" charset="0"/>
                    <a:cs typeface="Times New Roman" panose="02020603050405020304" pitchFamily="18" charset="0"/>
                  </a:rPr>
                  <a:t> ÷ 2</a:t>
                </a:r>
                <a:endParaRPr lang="en-US" sz="2800" dirty="0">
                  <a:solidFill>
                    <a:srgbClr val="74C274"/>
                  </a:solidFill>
                  <a:latin typeface="+mj-lt"/>
                  <a:ea typeface="Calibri" panose="020F0502020204030204" pitchFamily="34" charset="0"/>
                </a:endParaRPr>
              </a:p>
            </p:txBody>
          </p:sp>
        </mc:Choice>
        <mc:Fallback xmlns="">
          <p:sp>
            <p:nvSpPr>
              <p:cNvPr id="13" name="TextBox 12">
                <a:extLst>
                  <a:ext uri="{FF2B5EF4-FFF2-40B4-BE49-F238E27FC236}">
                    <a16:creationId xmlns:a16="http://schemas.microsoft.com/office/drawing/2014/main" id="{F10A68CF-FE3D-4964-9A82-518A6BD1C7C2}"/>
                  </a:ext>
                </a:extLst>
              </p:cNvPr>
              <p:cNvSpPr txBox="1">
                <a:spLocks noRot="1" noChangeAspect="1" noMove="1" noResize="1" noEditPoints="1" noAdjustHandles="1" noChangeArrowheads="1" noChangeShapeType="1" noTextEdit="1"/>
              </p:cNvSpPr>
              <p:nvPr/>
            </p:nvSpPr>
            <p:spPr>
              <a:xfrm>
                <a:off x="1441827" y="5681915"/>
                <a:ext cx="4791334" cy="537583"/>
              </a:xfrm>
              <a:prstGeom prst="rect">
                <a:avLst/>
              </a:prstGeom>
              <a:blipFill>
                <a:blip r:embed="rId10"/>
                <a:stretch>
                  <a:fillRect t="-10227" b="-3068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716391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A69E5EE-3334-4EE9-AF19-6DD80EF7610C}"/>
              </a:ext>
            </a:extLst>
          </p:cNvPr>
          <p:cNvPicPr/>
          <p:nvPr/>
        </p:nvPicPr>
        <p:blipFill rotWithShape="1">
          <a:blip r:embed="rId4">
            <a:extLst>
              <a:ext uri="{28A0092B-C50C-407E-A947-70E740481C1C}">
                <a14:useLocalDpi xmlns:a14="http://schemas.microsoft.com/office/drawing/2010/main" val="0"/>
              </a:ext>
            </a:extLst>
          </a:blip>
          <a:srcRect l="4596" r="5693"/>
          <a:stretch/>
        </p:blipFill>
        <p:spPr bwMode="auto">
          <a:xfrm>
            <a:off x="1028700" y="2272077"/>
            <a:ext cx="6298075" cy="4013622"/>
          </a:xfrm>
          <a:prstGeom prst="rect">
            <a:avLst/>
          </a:prstGeom>
          <a:noFill/>
          <a:ln>
            <a:no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1F76F3-013D-49FA-8CEE-B27A60D5F373}"/>
                  </a:ext>
                </a:extLst>
              </p:cNvPr>
              <p:cNvSpPr txBox="1"/>
              <p:nvPr/>
            </p:nvSpPr>
            <p:spPr>
              <a:xfrm>
                <a:off x="514546" y="1422114"/>
                <a:ext cx="9516294" cy="1126527"/>
              </a:xfrm>
              <a:prstGeom prst="rect">
                <a:avLst/>
              </a:prstGeom>
              <a:noFill/>
            </p:spPr>
            <p:txBody>
              <a:bodyPr wrap="square">
                <a:spAutoFit/>
              </a:bodyPr>
              <a:lstStyle/>
              <a:p>
                <a:r>
                  <a:rPr lang="en-US" sz="2800" dirty="0">
                    <a:solidFill>
                      <a:schemeClr val="tx1">
                        <a:lumMod val="65000"/>
                        <a:lumOff val="35000"/>
                      </a:schemeClr>
                    </a:solidFill>
                    <a:latin typeface="+mj-lt"/>
                    <a:ea typeface="Calibri" panose="020F0502020204030204" pitchFamily="34" charset="0"/>
                  </a:rPr>
                  <a:t>[</a:t>
                </a:r>
                <a:r>
                  <a:rPr lang="en-US" sz="2800" dirty="0" err="1">
                    <a:solidFill>
                      <a:schemeClr val="tx1">
                        <a:lumMod val="65000"/>
                        <a:lumOff val="35000"/>
                      </a:schemeClr>
                    </a:solidFill>
                    <a:latin typeface="+mj-lt"/>
                    <a:ea typeface="Calibri" panose="020F0502020204030204" pitchFamily="34" charset="0"/>
                  </a:rPr>
                  <a:t>Ov</a:t>
                </a:r>
                <a:r>
                  <a:rPr lang="en-US" sz="2800" dirty="0">
                    <a:solidFill>
                      <a:schemeClr val="tx1">
                        <a:lumMod val="65000"/>
                        <a:lumOff val="35000"/>
                      </a:schemeClr>
                    </a:solidFill>
                    <a:latin typeface="+mj-lt"/>
                    <a:ea typeface="Calibri" panose="020F0502020204030204" pitchFamily="34" charset="0"/>
                  </a:rPr>
                  <a:t>)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𝒖𝑶𝒚</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t>
                </a:r>
              </a:p>
              <a:p>
                <a:pPr>
                  <a:lnSpc>
                    <a:spcPct val="150000"/>
                  </a:lnSpc>
                </a:pPr>
                <a:r>
                  <a:rPr lang="en-US" sz="2800" dirty="0">
                    <a:solidFill>
                      <a:schemeClr val="tx1">
                        <a:lumMod val="65000"/>
                        <a:lumOff val="35000"/>
                      </a:schemeClr>
                    </a:solidFill>
                    <a:latin typeface="+mj-lt"/>
                    <a:ea typeface="Calibri" panose="020F0502020204030204" pitchFamily="34" charset="0"/>
                  </a:rPr>
                  <a:t>What is the measure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𝒚𝑶𝒗</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t>
                </a:r>
                <a:endPar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514546" y="1422114"/>
                <a:ext cx="9516294" cy="1126527"/>
              </a:xfrm>
              <a:prstGeom prst="rect">
                <a:avLst/>
              </a:prstGeom>
              <a:blipFill>
                <a:blip r:embed="rId5"/>
                <a:stretch>
                  <a:fillRect l="-1281" t="-3784" b="-14595"/>
                </a:stretch>
              </a:blipFill>
            </p:spPr>
            <p:txBody>
              <a:bodyPr/>
              <a:lstStyle/>
              <a:p>
                <a:r>
                  <a:rPr lang="en-US">
                    <a:noFill/>
                  </a:rPr>
                  <a:t> </a:t>
                </a:r>
              </a:p>
            </p:txBody>
          </p:sp>
        </mc:Fallback>
      </mc:AlternateContent>
      <p:sp>
        <p:nvSpPr>
          <p:cNvPr id="19" name="Google Shape;222;p10">
            <a:extLst>
              <a:ext uri="{FF2B5EF4-FFF2-40B4-BE49-F238E27FC236}">
                <a16:creationId xmlns:a16="http://schemas.microsoft.com/office/drawing/2014/main" id="{7ED0D501-CF35-46C1-ABB8-C2B1DFDD02E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Choose the correct answer</a:t>
            </a:r>
            <a:endParaRPr lang="en-GB" sz="3200" dirty="0">
              <a:sym typeface="Comic Sans MS"/>
            </a:endParaRPr>
          </a:p>
        </p:txBody>
      </p:sp>
      <p:sp>
        <p:nvSpPr>
          <p:cNvPr id="45" name="Rectangle: Rounded Corners 44">
            <a:extLst>
              <a:ext uri="{FF2B5EF4-FFF2-40B4-BE49-F238E27FC236}">
                <a16:creationId xmlns:a16="http://schemas.microsoft.com/office/drawing/2014/main" id="{A47C8AB6-B27B-4D12-AA18-685AFECC03A7}"/>
              </a:ext>
            </a:extLst>
          </p:cNvPr>
          <p:cNvSpPr/>
          <p:nvPr/>
        </p:nvSpPr>
        <p:spPr>
          <a:xfrm>
            <a:off x="8806160" y="2527580"/>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150°</a:t>
            </a:r>
          </a:p>
        </p:txBody>
      </p:sp>
      <p:sp>
        <p:nvSpPr>
          <p:cNvPr id="48" name="Rectangle: Rounded Corners 47">
            <a:extLst>
              <a:ext uri="{FF2B5EF4-FFF2-40B4-BE49-F238E27FC236}">
                <a16:creationId xmlns:a16="http://schemas.microsoft.com/office/drawing/2014/main" id="{A71DB6A9-6D28-4934-B295-8E898D0F2E65}"/>
              </a:ext>
            </a:extLst>
          </p:cNvPr>
          <p:cNvSpPr/>
          <p:nvPr/>
        </p:nvSpPr>
        <p:spPr>
          <a:xfrm>
            <a:off x="8823172" y="44713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75°</a:t>
            </a:r>
          </a:p>
        </p:txBody>
      </p:sp>
      <p:sp>
        <p:nvSpPr>
          <p:cNvPr id="51" name="Rectangle: Rounded Corners 50">
            <a:extLst>
              <a:ext uri="{FF2B5EF4-FFF2-40B4-BE49-F238E27FC236}">
                <a16:creationId xmlns:a16="http://schemas.microsoft.com/office/drawing/2014/main" id="{160DF6BE-0AE7-4D5F-B8C5-2D43B9E0D9E1}"/>
              </a:ext>
            </a:extLst>
          </p:cNvPr>
          <p:cNvSpPr/>
          <p:nvPr/>
        </p:nvSpPr>
        <p:spPr>
          <a:xfrm>
            <a:off x="8813951" y="3501079"/>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105°</a:t>
            </a:r>
          </a:p>
        </p:txBody>
      </p:sp>
      <p:sp>
        <p:nvSpPr>
          <p:cNvPr id="54" name="Rectangle: Rounded Corners 53">
            <a:extLst>
              <a:ext uri="{FF2B5EF4-FFF2-40B4-BE49-F238E27FC236}">
                <a16:creationId xmlns:a16="http://schemas.microsoft.com/office/drawing/2014/main" id="{A7A720B8-941E-42C1-BFCD-C3EFDA8F354A}"/>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110°</a:t>
            </a:r>
          </a:p>
        </p:txBody>
      </p:sp>
    </p:spTree>
    <p:custDataLst>
      <p:tags r:id="rId1"/>
    </p:custDataLst>
    <p:extLst>
      <p:ext uri="{BB962C8B-B14F-4D97-AF65-F5344CB8AC3E}">
        <p14:creationId xmlns:p14="http://schemas.microsoft.com/office/powerpoint/2010/main" val="4513648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94773599-573D-46D9-9158-A1E7E5569EC6}"/>
              </a:ext>
            </a:extLst>
          </p:cNvPr>
          <p:cNvPicPr/>
          <p:nvPr/>
        </p:nvPicPr>
        <p:blipFill rotWithShape="1">
          <a:blip r:embed="rId4">
            <a:extLst>
              <a:ext uri="{28A0092B-C50C-407E-A947-70E740481C1C}">
                <a14:useLocalDpi xmlns:a14="http://schemas.microsoft.com/office/drawing/2010/main" val="0"/>
              </a:ext>
            </a:extLst>
          </a:blip>
          <a:srcRect l="4596" r="5693"/>
          <a:stretch/>
        </p:blipFill>
        <p:spPr bwMode="auto">
          <a:xfrm>
            <a:off x="899728" y="1855643"/>
            <a:ext cx="5923720" cy="3775054"/>
          </a:xfrm>
          <a:prstGeom prst="rect">
            <a:avLst/>
          </a:prstGeom>
          <a:noFill/>
          <a:ln>
            <a:noFill/>
          </a:ln>
          <a:extLst>
            <a:ext uri="{53640926-AAD7-44D8-BBD7-CCE9431645EC}">
              <a14:shadowObscured xmlns:a14="http://schemas.microsoft.com/office/drawing/2010/main"/>
            </a:ext>
          </a:extLst>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1F76F3-013D-49FA-8CEE-B27A60D5F373}"/>
                  </a:ext>
                </a:extLst>
              </p:cNvPr>
              <p:cNvSpPr txBox="1"/>
              <p:nvPr/>
            </p:nvSpPr>
            <p:spPr>
              <a:xfrm>
                <a:off x="526891" y="1428262"/>
                <a:ext cx="9516294" cy="537583"/>
              </a:xfrm>
              <a:prstGeom prst="rect">
                <a:avLst/>
              </a:prstGeom>
              <a:noFill/>
            </p:spPr>
            <p:txBody>
              <a:bodyPr wrap="square">
                <a:spAutoFit/>
              </a:bodyPr>
              <a:lstStyle/>
              <a:p>
                <a:r>
                  <a:rPr lang="en-US" sz="2800" dirty="0">
                    <a:solidFill>
                      <a:schemeClr val="tx1">
                        <a:lumMod val="65000"/>
                        <a:lumOff val="35000"/>
                      </a:schemeClr>
                    </a:solidFill>
                    <a:latin typeface="+mj-lt"/>
                    <a:ea typeface="Calibri" panose="020F0502020204030204" pitchFamily="34" charset="0"/>
                  </a:rPr>
                  <a:t>[</a:t>
                </a:r>
                <a:r>
                  <a:rPr lang="en-US" sz="2800" dirty="0" err="1">
                    <a:solidFill>
                      <a:schemeClr val="tx1">
                        <a:lumMod val="65000"/>
                        <a:lumOff val="35000"/>
                      </a:schemeClr>
                    </a:solidFill>
                    <a:latin typeface="+mj-lt"/>
                    <a:ea typeface="Calibri" panose="020F0502020204030204" pitchFamily="34" charset="0"/>
                  </a:rPr>
                  <a:t>Ov</a:t>
                </a:r>
                <a:r>
                  <a:rPr lang="en-US" sz="2800" dirty="0">
                    <a:solidFill>
                      <a:schemeClr val="tx1">
                        <a:lumMod val="65000"/>
                        <a:lumOff val="35000"/>
                      </a:schemeClr>
                    </a:solidFill>
                    <a:latin typeface="+mj-lt"/>
                    <a:ea typeface="Calibri" panose="020F0502020204030204" pitchFamily="34" charset="0"/>
                  </a:rPr>
                  <a:t>)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𝒖𝑶𝒚</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endParaRPr lang="en-US" sz="2800" dirty="0">
                  <a:solidFill>
                    <a:schemeClr val="tx1">
                      <a:lumMod val="65000"/>
                      <a:lumOff val="35000"/>
                    </a:schemeClr>
                  </a:solidFill>
                  <a:latin typeface="+mj-lt"/>
                  <a:ea typeface="Calibri" panose="020F0502020204030204" pitchFamily="34" charset="0"/>
                </a:endParaRPr>
              </a:p>
            </p:txBody>
          </p:sp>
        </mc:Choice>
        <mc:Fallback xmlns="">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526891" y="1428262"/>
                <a:ext cx="9516294" cy="537583"/>
              </a:xfrm>
              <a:prstGeom prst="rect">
                <a:avLst/>
              </a:prstGeom>
              <a:blipFill>
                <a:blip r:embed="rId5"/>
                <a:stretch>
                  <a:fillRect l="-1280" t="-7955" b="-31818"/>
                </a:stretch>
              </a:blipFill>
            </p:spPr>
            <p:txBody>
              <a:bodyPr/>
              <a:lstStyle/>
              <a:p>
                <a:r>
                  <a:rPr lang="en-US">
                    <a:noFill/>
                  </a:rPr>
                  <a:t> </a:t>
                </a:r>
              </a:p>
            </p:txBody>
          </p:sp>
        </mc:Fallback>
      </mc:AlternateContent>
      <p:sp>
        <p:nvSpPr>
          <p:cNvPr id="22" name="Google Shape;222;p10">
            <a:extLst>
              <a:ext uri="{FF2B5EF4-FFF2-40B4-BE49-F238E27FC236}">
                <a16:creationId xmlns:a16="http://schemas.microsoft.com/office/drawing/2014/main" id="{FFB891A2-73DA-4AC8-9727-AF60EFE8B0C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p:sp>
        <p:nvSpPr>
          <p:cNvPr id="19" name="Rectangle: Rounded Corners 18">
            <a:extLst>
              <a:ext uri="{FF2B5EF4-FFF2-40B4-BE49-F238E27FC236}">
                <a16:creationId xmlns:a16="http://schemas.microsoft.com/office/drawing/2014/main" id="{ACCAADDB-728C-4CC2-9998-AB9E30E063FF}"/>
              </a:ext>
            </a:extLst>
          </p:cNvPr>
          <p:cNvSpPr/>
          <p:nvPr/>
        </p:nvSpPr>
        <p:spPr>
          <a:xfrm>
            <a:off x="8806160" y="2527580"/>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150°</a:t>
            </a:r>
          </a:p>
        </p:txBody>
      </p:sp>
      <p:sp>
        <p:nvSpPr>
          <p:cNvPr id="25" name="Rectangle: Rounded Corners 24">
            <a:extLst>
              <a:ext uri="{FF2B5EF4-FFF2-40B4-BE49-F238E27FC236}">
                <a16:creationId xmlns:a16="http://schemas.microsoft.com/office/drawing/2014/main" id="{BC9E0662-71B2-4117-B284-E2DD202FA124}"/>
              </a:ext>
            </a:extLst>
          </p:cNvPr>
          <p:cNvSpPr/>
          <p:nvPr/>
        </p:nvSpPr>
        <p:spPr>
          <a:xfrm>
            <a:off x="8823172" y="4471378"/>
            <a:ext cx="2743200" cy="731520"/>
          </a:xfrm>
          <a:prstGeom prst="roundRect">
            <a:avLst>
              <a:gd name="adj" fmla="val 50000"/>
            </a:avLst>
          </a:prstGeom>
          <a:solidFill>
            <a:srgbClr val="74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75°</a:t>
            </a:r>
          </a:p>
        </p:txBody>
      </p:sp>
      <p:sp>
        <p:nvSpPr>
          <p:cNvPr id="30" name="Rectangle: Rounded Corners 29">
            <a:extLst>
              <a:ext uri="{FF2B5EF4-FFF2-40B4-BE49-F238E27FC236}">
                <a16:creationId xmlns:a16="http://schemas.microsoft.com/office/drawing/2014/main" id="{7D023B37-48DE-4528-ADBB-A76EED408B39}"/>
              </a:ext>
            </a:extLst>
          </p:cNvPr>
          <p:cNvSpPr/>
          <p:nvPr/>
        </p:nvSpPr>
        <p:spPr>
          <a:xfrm>
            <a:off x="8813951" y="3501079"/>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105°</a:t>
            </a:r>
          </a:p>
        </p:txBody>
      </p:sp>
      <p:sp>
        <p:nvSpPr>
          <p:cNvPr id="42" name="Rectangle: Rounded Corners 41">
            <a:extLst>
              <a:ext uri="{FF2B5EF4-FFF2-40B4-BE49-F238E27FC236}">
                <a16:creationId xmlns:a16="http://schemas.microsoft.com/office/drawing/2014/main" id="{246F66A0-1743-4A09-AB43-DE67DD6E9248}"/>
              </a:ext>
            </a:extLst>
          </p:cNvPr>
          <p:cNvSpPr/>
          <p:nvPr/>
        </p:nvSpPr>
        <p:spPr>
          <a:xfrm>
            <a:off x="8823172" y="5441678"/>
            <a:ext cx="2743200" cy="731520"/>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latin typeface="+mj-lt"/>
              </a:rPr>
              <a:t>110°</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BCDCC64-6AFC-45FF-8A9F-6B0116461BBC}"/>
                  </a:ext>
                </a:extLst>
              </p:cNvPr>
              <p:cNvSpPr txBox="1"/>
              <p:nvPr/>
            </p:nvSpPr>
            <p:spPr>
              <a:xfrm>
                <a:off x="2523672" y="5752743"/>
                <a:ext cx="3277082" cy="537583"/>
              </a:xfrm>
              <a:prstGeom prst="rect">
                <a:avLst/>
              </a:prstGeom>
              <a:noFill/>
            </p:spPr>
            <p:txBody>
              <a:bodyPr wrap="square">
                <a:spAutoFit/>
              </a:bodyPr>
              <a:lstStyle/>
              <a:p>
                <a14:m>
                  <m:oMath xmlns:m="http://schemas.openxmlformats.org/officeDocument/2006/math">
                    <m:acc>
                      <m:accPr>
                        <m:chr m:val="̂"/>
                        <m:ctrlPr>
                          <a:rPr lang="en-US" sz="28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t>𝒚𝑶𝒗</m:t>
                        </m:r>
                      </m:e>
                    </m:acc>
                  </m:oMath>
                </a14:m>
                <a:r>
                  <a:rPr lang="en-US" sz="2800" dirty="0">
                    <a:solidFill>
                      <a:srgbClr val="74C274"/>
                    </a:solidFill>
                    <a:ea typeface="Calibri" panose="020F0502020204030204" pitchFamily="34" charset="0"/>
                    <a:cs typeface="Arial" panose="020B0604020202020204" pitchFamily="34" charset="0"/>
                  </a:rPr>
                  <a:t> = </a:t>
                </a:r>
                <a14:m>
                  <m:oMath xmlns:m="http://schemas.openxmlformats.org/officeDocument/2006/math">
                    <m:acc>
                      <m:accPr>
                        <m:chr m:val="̂"/>
                        <m:ctrlP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t>𝒖𝑶𝒗</m:t>
                        </m:r>
                      </m:e>
                    </m:acc>
                  </m:oMath>
                </a14:m>
                <a:r>
                  <a:rPr lang="en-US" sz="2800" b="1" dirty="0">
                    <a:solidFill>
                      <a:srgbClr val="74C274"/>
                    </a:solidFill>
                    <a:ea typeface="Times New Roman" panose="02020603050405020304" pitchFamily="18" charset="0"/>
                    <a:cs typeface="Arial" panose="020B0604020202020204" pitchFamily="34" charset="0"/>
                  </a:rPr>
                  <a:t> </a:t>
                </a:r>
                <a14:m>
                  <m:oMath xmlns:m="http://schemas.openxmlformats.org/officeDocument/2006/math">
                    <m: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t>𝟕𝟓</m:t>
                    </m:r>
                    <m:r>
                      <a:rPr lang="en-US" sz="2800" b="1" i="1">
                        <a:solidFill>
                          <a:srgbClr val="74C274"/>
                        </a:solidFill>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rgbClr val="74C274"/>
                  </a:solidFill>
                  <a:latin typeface="+mj-lt"/>
                  <a:ea typeface="Calibri" panose="020F0502020204030204" pitchFamily="34" charset="0"/>
                </a:endParaRPr>
              </a:p>
            </p:txBody>
          </p:sp>
        </mc:Choice>
        <mc:Fallback xmlns="">
          <p:sp>
            <p:nvSpPr>
              <p:cNvPr id="18" name="TextBox 17">
                <a:extLst>
                  <a:ext uri="{FF2B5EF4-FFF2-40B4-BE49-F238E27FC236}">
                    <a16:creationId xmlns:a16="http://schemas.microsoft.com/office/drawing/2014/main" id="{DBCDCC64-6AFC-45FF-8A9F-6B0116461BBC}"/>
                  </a:ext>
                </a:extLst>
              </p:cNvPr>
              <p:cNvSpPr txBox="1">
                <a:spLocks noRot="1" noChangeAspect="1" noMove="1" noResize="1" noEditPoints="1" noAdjustHandles="1" noChangeArrowheads="1" noChangeShapeType="1" noTextEdit="1"/>
              </p:cNvSpPr>
              <p:nvPr/>
            </p:nvSpPr>
            <p:spPr>
              <a:xfrm>
                <a:off x="2523672" y="5752743"/>
                <a:ext cx="3277082" cy="537583"/>
              </a:xfrm>
              <a:prstGeom prst="rect">
                <a:avLst/>
              </a:prstGeom>
              <a:blipFill>
                <a:blip r:embed="rId6"/>
                <a:stretch>
                  <a:fillRect t="-11364" b="-29545"/>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7945515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DA8192-A928-4EB3-A435-20FC32CC93E0}"/>
              </a:ext>
            </a:extLst>
          </p:cNvPr>
          <p:cNvPicPr>
            <a:picLocks noChangeAspect="1"/>
          </p:cNvPicPr>
          <p:nvPr/>
        </p:nvPicPr>
        <p:blipFill>
          <a:blip r:embed="rId4"/>
          <a:stretch>
            <a:fillRect/>
          </a:stretch>
        </p:blipFill>
        <p:spPr>
          <a:xfrm>
            <a:off x="6759615" y="1157036"/>
            <a:ext cx="5069179" cy="5410115"/>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F734979-ADD7-4881-9414-2DED5621C058}"/>
                  </a:ext>
                </a:extLst>
              </p:cNvPr>
              <p:cNvSpPr txBox="1"/>
              <p:nvPr/>
            </p:nvSpPr>
            <p:spPr>
              <a:xfrm>
                <a:off x="-42030" y="2096527"/>
                <a:ext cx="7011348" cy="537711"/>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𝒙𝑶𝒚</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 20</a:t>
                </a:r>
                <a:r>
                  <a:rPr lang="en-US" sz="2800" baseline="30000" dirty="0">
                    <a:solidFill>
                      <a:schemeClr val="tx1">
                        <a:lumMod val="65000"/>
                        <a:lumOff val="35000"/>
                      </a:schemeClr>
                    </a:solidFill>
                    <a:effectLst/>
                    <a:latin typeface="+mj-lt"/>
                    <a:ea typeface="Calibri" panose="020F0502020204030204" pitchFamily="34" charset="0"/>
                  </a:rPr>
                  <a:t>o</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2" name="TextBox 21">
                <a:extLst>
                  <a:ext uri="{FF2B5EF4-FFF2-40B4-BE49-F238E27FC236}">
                    <a16:creationId xmlns:a16="http://schemas.microsoft.com/office/drawing/2014/main" id="{0F734979-ADD7-4881-9414-2DED5621C058}"/>
                  </a:ext>
                </a:extLst>
              </p:cNvPr>
              <p:cNvSpPr txBox="1">
                <a:spLocks noRot="1" noChangeAspect="1" noMove="1" noResize="1" noEditPoints="1" noAdjustHandles="1" noChangeArrowheads="1" noChangeShapeType="1" noTextEdit="1"/>
              </p:cNvSpPr>
              <p:nvPr/>
            </p:nvSpPr>
            <p:spPr>
              <a:xfrm>
                <a:off x="-42030" y="2096527"/>
                <a:ext cx="7011348" cy="537711"/>
              </a:xfrm>
              <a:prstGeom prst="rect">
                <a:avLst/>
              </a:prstGeom>
              <a:blipFill>
                <a:blip r:embed="rId5"/>
                <a:stretch>
                  <a:fillRect t="-9091"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DFCF4561-35B6-4528-8A68-C97EAA29737A}"/>
                  </a:ext>
                </a:extLst>
              </p:cNvPr>
              <p:cNvSpPr txBox="1"/>
              <p:nvPr/>
            </p:nvSpPr>
            <p:spPr>
              <a:xfrm>
                <a:off x="-42030" y="3682010"/>
                <a:ext cx="7011348" cy="541367"/>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𝒙𝑶𝒚</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a:t>
                </a:r>
                <a:r>
                  <a:rPr lang="en-US" sz="2800" dirty="0">
                    <a:solidFill>
                      <a:schemeClr val="tx1">
                        <a:lumMod val="65000"/>
                        <a:lumOff val="35000"/>
                      </a:schemeClr>
                    </a:solidFill>
                    <a:latin typeface="+mj-lt"/>
                    <a:ea typeface="Calibri" panose="020F0502020204030204" pitchFamily="34" charset="0"/>
                  </a:rPr>
                  <a:t>÷ 2</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3" name="TextBox 22">
                <a:extLst>
                  <a:ext uri="{FF2B5EF4-FFF2-40B4-BE49-F238E27FC236}">
                    <a16:creationId xmlns:a16="http://schemas.microsoft.com/office/drawing/2014/main" id="{DFCF4561-35B6-4528-8A68-C97EAA29737A}"/>
                  </a:ext>
                </a:extLst>
              </p:cNvPr>
              <p:cNvSpPr txBox="1">
                <a:spLocks noRot="1" noChangeAspect="1" noMove="1" noResize="1" noEditPoints="1" noAdjustHandles="1" noChangeArrowheads="1" noChangeShapeType="1" noTextEdit="1"/>
              </p:cNvSpPr>
              <p:nvPr/>
            </p:nvSpPr>
            <p:spPr>
              <a:xfrm>
                <a:off x="-42030" y="3682010"/>
                <a:ext cx="7011348" cy="541367"/>
              </a:xfrm>
              <a:prstGeom prst="rect">
                <a:avLst/>
              </a:prstGeom>
              <a:blipFill>
                <a:blip r:embed="rId6"/>
                <a:stretch>
                  <a:fillRect t="-7865" b="-314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3F5DB15-787C-4BDF-9127-0AEE9B3CACA9}"/>
                  </a:ext>
                </a:extLst>
              </p:cNvPr>
              <p:cNvSpPr txBox="1"/>
              <p:nvPr/>
            </p:nvSpPr>
            <p:spPr>
              <a:xfrm>
                <a:off x="1430664" y="5518473"/>
                <a:ext cx="7011348" cy="537711"/>
              </a:xfrm>
              <a:prstGeom prst="rect">
                <a:avLst/>
              </a:prstGeom>
              <a:noFill/>
            </p:spPr>
            <p:txBody>
              <a:bodyPr wrap="square">
                <a:spAutoFit/>
              </a:bodyPr>
              <a:lstStyle/>
              <a:p>
                <a:pPr marL="514350" marR="0">
                  <a:lnSpc>
                    <a:spcPct val="107000"/>
                  </a:lnSpc>
                  <a:spcBef>
                    <a:spcPts val="0"/>
                  </a:spcBef>
                  <a:spcAft>
                    <a:spcPts val="800"/>
                  </a:spcAft>
                </a:pPr>
                <a:r>
                  <a:rPr lang="en-US" sz="2800" b="1" dirty="0">
                    <a:solidFill>
                      <a:schemeClr val="tx1">
                        <a:lumMod val="65000"/>
                        <a:lumOff val="35000"/>
                      </a:schemeClr>
                    </a:solidFill>
                    <a:latin typeface="+mj-lt"/>
                    <a:cs typeface="Calibri" panose="020F0502020204030204" pitchFamily="34" charset="0"/>
                  </a:rPr>
                  <a:t>     is the bisector 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𝒙𝑶𝒖</m:t>
                        </m:r>
                      </m:e>
                    </m:acc>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E3F5DB15-787C-4BDF-9127-0AEE9B3CACA9}"/>
                  </a:ext>
                </a:extLst>
              </p:cNvPr>
              <p:cNvSpPr txBox="1">
                <a:spLocks noRot="1" noChangeAspect="1" noMove="1" noResize="1" noEditPoints="1" noAdjustHandles="1" noChangeArrowheads="1" noChangeShapeType="1" noTextEdit="1"/>
              </p:cNvSpPr>
              <p:nvPr/>
            </p:nvSpPr>
            <p:spPr>
              <a:xfrm>
                <a:off x="1430664" y="5518473"/>
                <a:ext cx="7011348" cy="537711"/>
              </a:xfrm>
              <a:prstGeom prst="rect">
                <a:avLst/>
              </a:prstGeom>
              <a:blipFill>
                <a:blip r:embed="rId7"/>
                <a:stretch>
                  <a:fillRect t="-7955"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FE0B8281-0FC2-4C7A-941D-938C82BE0DBE}"/>
                  </a:ext>
                </a:extLst>
              </p:cNvPr>
              <p:cNvSpPr/>
              <p:nvPr/>
            </p:nvSpPr>
            <p:spPr>
              <a:xfrm>
                <a:off x="1626930" y="1941874"/>
                <a:ext cx="2194560" cy="822960"/>
              </a:xfrm>
              <a:prstGeom prst="round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i="1" dirty="0">
                    <a:solidFill>
                      <a:schemeClr val="tx1">
                        <a:lumMod val="65000"/>
                        <a:lumOff val="35000"/>
                      </a:schemeClr>
                    </a:solidFill>
                    <a:latin typeface="+mj-lt"/>
                  </a:rPr>
                  <a:t> </a:t>
                </a:r>
                <a14:m>
                  <m:oMath xmlns:m="http://schemas.openxmlformats.org/officeDocument/2006/math">
                    <m:acc>
                      <m:accPr>
                        <m:chr m:val="̂"/>
                        <m:ctrlPr>
                          <a:rPr lang="en-US" sz="3200" b="1" i="1">
                            <a:solidFill>
                              <a:schemeClr val="tx1">
                                <a:lumMod val="65000"/>
                                <a:lumOff val="35000"/>
                              </a:schemeClr>
                            </a:solidFill>
                            <a:latin typeface="Cambria Math" panose="02040503050406030204" pitchFamily="18" charset="0"/>
                          </a:rPr>
                        </m:ctrlPr>
                      </m:accPr>
                      <m:e>
                        <m:r>
                          <a:rPr lang="en-US" sz="3200" b="1" i="1" smtClean="0">
                            <a:solidFill>
                              <a:schemeClr val="tx1">
                                <a:lumMod val="65000"/>
                                <a:lumOff val="35000"/>
                              </a:schemeClr>
                            </a:solidFill>
                            <a:latin typeface="Cambria Math" panose="02040503050406030204" pitchFamily="18" charset="0"/>
                          </a:rPr>
                          <m:t>………</m:t>
                        </m:r>
                      </m:e>
                    </m:acc>
                  </m:oMath>
                </a14:m>
                <a:endParaRPr lang="en-US" sz="3200" b="1" i="1" dirty="0">
                  <a:solidFill>
                    <a:schemeClr val="tx1">
                      <a:lumMod val="65000"/>
                      <a:lumOff val="35000"/>
                    </a:schemeClr>
                  </a:solidFill>
                  <a:latin typeface="+mj-lt"/>
                </a:endParaRPr>
              </a:p>
            </p:txBody>
          </p:sp>
        </mc:Choice>
        <mc:Fallback xmlns="">
          <p:sp>
            <p:nvSpPr>
              <p:cNvPr id="25" name="Rectangle: Rounded Corners 24">
                <a:extLst>
                  <a:ext uri="{FF2B5EF4-FFF2-40B4-BE49-F238E27FC236}">
                    <a16:creationId xmlns:a16="http://schemas.microsoft.com/office/drawing/2014/main" id="{FE0B8281-0FC2-4C7A-941D-938C82BE0DBE}"/>
                  </a:ext>
                </a:extLst>
              </p:cNvPr>
              <p:cNvSpPr>
                <a:spLocks noRot="1" noChangeAspect="1" noMove="1" noResize="1" noEditPoints="1" noAdjustHandles="1" noChangeArrowheads="1" noChangeShapeType="1" noTextEdit="1"/>
              </p:cNvSpPr>
              <p:nvPr/>
            </p:nvSpPr>
            <p:spPr>
              <a:xfrm>
                <a:off x="1626930" y="1941874"/>
                <a:ext cx="2194560" cy="822960"/>
              </a:xfrm>
              <a:prstGeom prst="roundRect">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ctangle: Rounded Corners 27">
                <a:extLst>
                  <a:ext uri="{FF2B5EF4-FFF2-40B4-BE49-F238E27FC236}">
                    <a16:creationId xmlns:a16="http://schemas.microsoft.com/office/drawing/2014/main" id="{81F82080-20E5-49AF-8E7E-501A20ACFF35}"/>
                  </a:ext>
                </a:extLst>
              </p:cNvPr>
              <p:cNvSpPr/>
              <p:nvPr/>
            </p:nvSpPr>
            <p:spPr>
              <a:xfrm>
                <a:off x="1626930" y="3538098"/>
                <a:ext cx="2194560" cy="822960"/>
              </a:xfrm>
              <a:prstGeom prst="round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i="1" dirty="0">
                    <a:solidFill>
                      <a:schemeClr val="tx1">
                        <a:lumMod val="65000"/>
                        <a:lumOff val="35000"/>
                      </a:schemeClr>
                    </a:solidFill>
                  </a:rPr>
                  <a:t> </a:t>
                </a:r>
                <a14:m>
                  <m:oMath xmlns:m="http://schemas.openxmlformats.org/officeDocument/2006/math">
                    <m:acc>
                      <m:accPr>
                        <m:chr m:val="̂"/>
                        <m:ctrlPr>
                          <a:rPr lang="en-US" sz="3200" b="1" i="1">
                            <a:solidFill>
                              <a:schemeClr val="tx1">
                                <a:lumMod val="65000"/>
                                <a:lumOff val="35000"/>
                              </a:schemeClr>
                            </a:solidFill>
                            <a:latin typeface="Cambria Math" panose="02040503050406030204" pitchFamily="18" charset="0"/>
                          </a:rPr>
                        </m:ctrlPr>
                      </m:accPr>
                      <m:e>
                        <m:r>
                          <a:rPr lang="en-US" sz="3200" b="1" i="1">
                            <a:solidFill>
                              <a:schemeClr val="tx1">
                                <a:lumMod val="65000"/>
                                <a:lumOff val="35000"/>
                              </a:schemeClr>
                            </a:solidFill>
                            <a:latin typeface="Cambria Math" panose="02040503050406030204" pitchFamily="18" charset="0"/>
                          </a:rPr>
                          <m:t>………</m:t>
                        </m:r>
                      </m:e>
                    </m:acc>
                  </m:oMath>
                </a14:m>
                <a:endParaRPr lang="en-US" sz="3200" b="1" i="1" dirty="0">
                  <a:solidFill>
                    <a:schemeClr val="tx1">
                      <a:lumMod val="65000"/>
                      <a:lumOff val="35000"/>
                    </a:schemeClr>
                  </a:solidFill>
                </a:endParaRPr>
              </a:p>
            </p:txBody>
          </p:sp>
        </mc:Choice>
        <mc:Fallback xmlns="">
          <p:sp>
            <p:nvSpPr>
              <p:cNvPr id="28" name="Rectangle: Rounded Corners 27">
                <a:extLst>
                  <a:ext uri="{FF2B5EF4-FFF2-40B4-BE49-F238E27FC236}">
                    <a16:creationId xmlns:a16="http://schemas.microsoft.com/office/drawing/2014/main" id="{81F82080-20E5-49AF-8E7E-501A20ACFF35}"/>
                  </a:ext>
                </a:extLst>
              </p:cNvPr>
              <p:cNvSpPr>
                <a:spLocks noRot="1" noChangeAspect="1" noMove="1" noResize="1" noEditPoints="1" noAdjustHandles="1" noChangeArrowheads="1" noChangeShapeType="1" noTextEdit="1"/>
              </p:cNvSpPr>
              <p:nvPr/>
            </p:nvSpPr>
            <p:spPr>
              <a:xfrm>
                <a:off x="1626930" y="3538098"/>
                <a:ext cx="2194560" cy="822960"/>
              </a:xfrm>
              <a:prstGeom prst="roundRect">
                <a:avLst/>
              </a:prstGeom>
              <a:blipFill>
                <a:blip r:embed="rId9"/>
                <a:stretch>
                  <a:fillRect/>
                </a:stretch>
              </a:blipFill>
              <a:ln w="12700">
                <a:solidFill>
                  <a:schemeClr val="tx1">
                    <a:lumMod val="65000"/>
                    <a:lumOff val="35000"/>
                  </a:schemeClr>
                </a:solidFill>
              </a:ln>
            </p:spPr>
            <p:txBody>
              <a:bodyPr/>
              <a:lstStyle/>
              <a:p>
                <a:r>
                  <a:rPr lang="en-US">
                    <a:noFill/>
                  </a:rPr>
                  <a:t> </a:t>
                </a:r>
              </a:p>
            </p:txBody>
          </p:sp>
        </mc:Fallback>
      </mc:AlternateContent>
      <p:sp>
        <p:nvSpPr>
          <p:cNvPr id="29" name="Rectangle: Rounded Corners 28">
            <a:extLst>
              <a:ext uri="{FF2B5EF4-FFF2-40B4-BE49-F238E27FC236}">
                <a16:creationId xmlns:a16="http://schemas.microsoft.com/office/drawing/2014/main" id="{AAE7A8B8-A541-468B-8117-D9B69596F9B9}"/>
              </a:ext>
            </a:extLst>
          </p:cNvPr>
          <p:cNvSpPr/>
          <p:nvPr/>
        </p:nvSpPr>
        <p:spPr>
          <a:xfrm>
            <a:off x="533360" y="5337328"/>
            <a:ext cx="2106067" cy="822960"/>
          </a:xfrm>
          <a:prstGeom prst="round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solidFill>
                  <a:schemeClr val="tx1">
                    <a:lumMod val="65000"/>
                    <a:lumOff val="35000"/>
                  </a:schemeClr>
                </a:solidFill>
                <a:latin typeface="+mj-lt"/>
              </a:rPr>
              <a:t>_____</a:t>
            </a:r>
          </a:p>
        </p:txBody>
      </p:sp>
      <p:sp>
        <p:nvSpPr>
          <p:cNvPr id="12" name="Google Shape;222;p10">
            <a:extLst>
              <a:ext uri="{FF2B5EF4-FFF2-40B4-BE49-F238E27FC236}">
                <a16:creationId xmlns:a16="http://schemas.microsoft.com/office/drawing/2014/main" id="{22B7C0A7-6404-457E-9842-47837EFB9B3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a:t>
            </a:r>
            <a:endParaRPr lang="en-GB" sz="3200" dirty="0">
              <a:sym typeface="Comic Sans MS"/>
            </a:endParaRPr>
          </a:p>
        </p:txBody>
      </p:sp>
    </p:spTree>
    <p:custDataLst>
      <p:tags r:id="rId1"/>
    </p:custDataLst>
    <p:extLst>
      <p:ext uri="{BB962C8B-B14F-4D97-AF65-F5344CB8AC3E}">
        <p14:creationId xmlns:p14="http://schemas.microsoft.com/office/powerpoint/2010/main" val="31323863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oogle Shape;222;p10">
            <a:extLst>
              <a:ext uri="{FF2B5EF4-FFF2-40B4-BE49-F238E27FC236}">
                <a16:creationId xmlns:a16="http://schemas.microsoft.com/office/drawing/2014/main" id="{D7541460-2A78-4B1A-A4B1-D42FCE63A95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p:sp>
        <p:nvSpPr>
          <p:cNvPr id="16" name="Rectangle: Rounded Corners 15">
            <a:extLst>
              <a:ext uri="{FF2B5EF4-FFF2-40B4-BE49-F238E27FC236}">
                <a16:creationId xmlns:a16="http://schemas.microsoft.com/office/drawing/2014/main" id="{A29CD167-941B-4BD3-9A29-4629ECB45F69}"/>
              </a:ext>
            </a:extLst>
          </p:cNvPr>
          <p:cNvSpPr/>
          <p:nvPr/>
        </p:nvSpPr>
        <p:spPr>
          <a:xfrm>
            <a:off x="533358" y="5348909"/>
            <a:ext cx="2106067" cy="822960"/>
          </a:xfrm>
          <a:prstGeom prst="roundRect">
            <a:avLst/>
          </a:prstGeom>
          <a:solidFill>
            <a:srgbClr val="74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[Oy)</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A4FD98F-E76B-44E6-9713-4F5E5F143298}"/>
                  </a:ext>
                </a:extLst>
              </p:cNvPr>
              <p:cNvSpPr txBox="1"/>
              <p:nvPr/>
            </p:nvSpPr>
            <p:spPr>
              <a:xfrm>
                <a:off x="1697264" y="5530054"/>
                <a:ext cx="6744747" cy="537711"/>
              </a:xfrm>
              <a:prstGeom prst="rect">
                <a:avLst/>
              </a:prstGeom>
              <a:noFill/>
            </p:spPr>
            <p:txBody>
              <a:bodyPr wrap="square">
                <a:spAutoFit/>
              </a:bodyPr>
              <a:lstStyle/>
              <a:p>
                <a:pPr marL="514350" marR="0">
                  <a:lnSpc>
                    <a:spcPct val="107000"/>
                  </a:lnSpc>
                  <a:spcBef>
                    <a:spcPts val="0"/>
                  </a:spcBef>
                  <a:spcAft>
                    <a:spcPts val="800"/>
                  </a:spcAft>
                </a:pPr>
                <a:r>
                  <a:rPr lang="en-US" sz="2800" dirty="0">
                    <a:solidFill>
                      <a:schemeClr val="tx1">
                        <a:lumMod val="65000"/>
                        <a:lumOff val="35000"/>
                      </a:schemeClr>
                    </a:solidFill>
                    <a:latin typeface="+mj-lt"/>
                    <a:cs typeface="Calibri" panose="020F0502020204030204" pitchFamily="34" charset="0"/>
                  </a:rPr>
                  <a:t>     is the bisector of </a:t>
                </a:r>
                <a14:m>
                  <m:oMath xmlns:m="http://schemas.openxmlformats.org/officeDocument/2006/math">
                    <m:acc>
                      <m:accPr>
                        <m:chr m:val="̂"/>
                        <m:ctrlPr>
                          <a:rPr lang="en-US" sz="2800"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0" i="1" smtClean="0">
                            <a:solidFill>
                              <a:schemeClr val="tx1">
                                <a:lumMod val="65000"/>
                                <a:lumOff val="35000"/>
                              </a:schemeClr>
                            </a:solidFill>
                            <a:effectLst/>
                            <a:latin typeface="Cambria Math" panose="02040503050406030204" pitchFamily="18" charset="0"/>
                            <a:cs typeface="Calibri" panose="020F0502020204030204" pitchFamily="34" charset="0"/>
                          </a:rPr>
                          <m:t>𝑥𝑂𝑢</m:t>
                        </m:r>
                      </m:e>
                    </m:acc>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0" name="TextBox 19">
                <a:extLst>
                  <a:ext uri="{FF2B5EF4-FFF2-40B4-BE49-F238E27FC236}">
                    <a16:creationId xmlns:a16="http://schemas.microsoft.com/office/drawing/2014/main" id="{1A4FD98F-E76B-44E6-9713-4F5E5F143298}"/>
                  </a:ext>
                </a:extLst>
              </p:cNvPr>
              <p:cNvSpPr txBox="1">
                <a:spLocks noRot="1" noChangeAspect="1" noMove="1" noResize="1" noEditPoints="1" noAdjustHandles="1" noChangeArrowheads="1" noChangeShapeType="1" noTextEdit="1"/>
              </p:cNvSpPr>
              <p:nvPr/>
            </p:nvSpPr>
            <p:spPr>
              <a:xfrm>
                <a:off x="1697264" y="5530054"/>
                <a:ext cx="6744747" cy="537711"/>
              </a:xfrm>
              <a:prstGeom prst="rect">
                <a:avLst/>
              </a:prstGeom>
              <a:blipFill>
                <a:blip r:embed="rId4"/>
                <a:stretch>
                  <a:fillRect t="-7955"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50834F-AA4C-4D59-897E-53B90827AB36}"/>
                  </a:ext>
                </a:extLst>
              </p:cNvPr>
              <p:cNvSpPr txBox="1"/>
              <p:nvPr/>
            </p:nvSpPr>
            <p:spPr>
              <a:xfrm>
                <a:off x="-42030" y="2108108"/>
                <a:ext cx="7011348" cy="537711"/>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𝒙𝑶𝒚</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 20</a:t>
                </a:r>
                <a:r>
                  <a:rPr lang="en-US" sz="2800" baseline="30000" dirty="0">
                    <a:solidFill>
                      <a:schemeClr val="tx1">
                        <a:lumMod val="65000"/>
                        <a:lumOff val="35000"/>
                      </a:schemeClr>
                    </a:solidFill>
                    <a:effectLst/>
                    <a:latin typeface="+mj-lt"/>
                    <a:ea typeface="Calibri" panose="020F0502020204030204" pitchFamily="34" charset="0"/>
                  </a:rPr>
                  <a:t>o</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7A50834F-AA4C-4D59-897E-53B90827AB36}"/>
                  </a:ext>
                </a:extLst>
              </p:cNvPr>
              <p:cNvSpPr txBox="1">
                <a:spLocks noRot="1" noChangeAspect="1" noMove="1" noResize="1" noEditPoints="1" noAdjustHandles="1" noChangeArrowheads="1" noChangeShapeType="1" noTextEdit="1"/>
              </p:cNvSpPr>
              <p:nvPr/>
            </p:nvSpPr>
            <p:spPr>
              <a:xfrm>
                <a:off x="-42030" y="2108108"/>
                <a:ext cx="7011348" cy="537711"/>
              </a:xfrm>
              <a:prstGeom prst="rect">
                <a:avLst/>
              </a:prstGeom>
              <a:blipFill>
                <a:blip r:embed="rId5"/>
                <a:stretch>
                  <a:fillRect t="-9091"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6D9D329-56B8-4629-BCB0-B000C6BD0790}"/>
                  </a:ext>
                </a:extLst>
              </p:cNvPr>
              <p:cNvSpPr txBox="1"/>
              <p:nvPr/>
            </p:nvSpPr>
            <p:spPr>
              <a:xfrm>
                <a:off x="-42030" y="3693591"/>
                <a:ext cx="7011348" cy="541367"/>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𝒙𝑶𝒚</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a:t>
                </a:r>
                <a:r>
                  <a:rPr lang="en-US" sz="2800" dirty="0">
                    <a:solidFill>
                      <a:schemeClr val="tx1">
                        <a:lumMod val="65000"/>
                        <a:lumOff val="35000"/>
                      </a:schemeClr>
                    </a:solidFill>
                    <a:latin typeface="+mj-lt"/>
                    <a:ea typeface="Calibri" panose="020F0502020204030204" pitchFamily="34" charset="0"/>
                  </a:rPr>
                  <a:t>÷ 2</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5" name="TextBox 24">
                <a:extLst>
                  <a:ext uri="{FF2B5EF4-FFF2-40B4-BE49-F238E27FC236}">
                    <a16:creationId xmlns:a16="http://schemas.microsoft.com/office/drawing/2014/main" id="{06D9D329-56B8-4629-BCB0-B000C6BD0790}"/>
                  </a:ext>
                </a:extLst>
              </p:cNvPr>
              <p:cNvSpPr txBox="1">
                <a:spLocks noRot="1" noChangeAspect="1" noMove="1" noResize="1" noEditPoints="1" noAdjustHandles="1" noChangeArrowheads="1" noChangeShapeType="1" noTextEdit="1"/>
              </p:cNvSpPr>
              <p:nvPr/>
            </p:nvSpPr>
            <p:spPr>
              <a:xfrm>
                <a:off x="-42030" y="3693591"/>
                <a:ext cx="7011348" cy="541367"/>
              </a:xfrm>
              <a:prstGeom prst="rect">
                <a:avLst/>
              </a:prstGeom>
              <a:blipFill>
                <a:blip r:embed="rId6"/>
                <a:stretch>
                  <a:fillRect t="-8989" b="-31461"/>
                </a:stretch>
              </a:blipFill>
            </p:spPr>
            <p:txBody>
              <a:bodyPr/>
              <a:lstStyle/>
              <a:p>
                <a:r>
                  <a:rPr lang="en-US">
                    <a:noFill/>
                  </a:rPr>
                  <a:t> </a:t>
                </a:r>
              </a:p>
            </p:txBody>
          </p:sp>
        </mc:Fallback>
      </mc:AlternateContent>
      <p:pic>
        <p:nvPicPr>
          <p:cNvPr id="28" name="Picture 27">
            <a:extLst>
              <a:ext uri="{FF2B5EF4-FFF2-40B4-BE49-F238E27FC236}">
                <a16:creationId xmlns:a16="http://schemas.microsoft.com/office/drawing/2014/main" id="{6EC2EC34-EFC3-4803-9DC3-7EB806E7020B}"/>
              </a:ext>
            </a:extLst>
          </p:cNvPr>
          <p:cNvPicPr>
            <a:picLocks noChangeAspect="1"/>
          </p:cNvPicPr>
          <p:nvPr/>
        </p:nvPicPr>
        <p:blipFill>
          <a:blip r:embed="rId7"/>
          <a:stretch>
            <a:fillRect/>
          </a:stretch>
        </p:blipFill>
        <p:spPr>
          <a:xfrm>
            <a:off x="6759615" y="1157036"/>
            <a:ext cx="5069179" cy="5410115"/>
          </a:xfrm>
          <a:prstGeom prst="rect">
            <a:avLst/>
          </a:prstGeom>
        </p:spPr>
      </p:pic>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F687FECE-D38B-40E1-AADE-FEB71BF00080}"/>
                  </a:ext>
                </a:extLst>
              </p:cNvPr>
              <p:cNvSpPr/>
              <p:nvPr/>
            </p:nvSpPr>
            <p:spPr>
              <a:xfrm>
                <a:off x="1626927" y="3558190"/>
                <a:ext cx="2194560" cy="822960"/>
              </a:xfrm>
              <a:prstGeom prst="roundRect">
                <a:avLst/>
              </a:prstGeom>
              <a:solidFill>
                <a:srgbClr val="74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solidFill>
                      <a:schemeClr val="bg1"/>
                    </a:solidFill>
                  </a:rPr>
                  <a:t> </a:t>
                </a:r>
                <a14:m>
                  <m:oMath xmlns:m="http://schemas.openxmlformats.org/officeDocument/2006/math">
                    <m:acc>
                      <m:accPr>
                        <m:chr m:val="̂"/>
                        <m:ctrlPr>
                          <a:rPr lang="en-US" sz="2800" b="1" i="1">
                            <a:solidFill>
                              <a:schemeClr val="bg1"/>
                            </a:solidFill>
                            <a:latin typeface="Cambria Math" panose="02040503050406030204" pitchFamily="18" charset="0"/>
                          </a:rPr>
                        </m:ctrlPr>
                      </m:accPr>
                      <m:e>
                        <m:r>
                          <a:rPr lang="en-US" sz="2800" b="1" i="1" smtClean="0">
                            <a:solidFill>
                              <a:schemeClr val="bg1"/>
                            </a:solidFill>
                            <a:latin typeface="Cambria Math" panose="02040503050406030204" pitchFamily="18" charset="0"/>
                          </a:rPr>
                          <m:t>𝒙𝑶𝒖</m:t>
                        </m:r>
                      </m:e>
                    </m:acc>
                  </m:oMath>
                </a14:m>
                <a:endParaRPr lang="en-US" sz="2800" b="1" i="1" dirty="0">
                  <a:solidFill>
                    <a:schemeClr val="bg1"/>
                  </a:solidFill>
                </a:endParaRPr>
              </a:p>
            </p:txBody>
          </p:sp>
        </mc:Choice>
        <mc:Fallback xmlns="">
          <p:sp>
            <p:nvSpPr>
              <p:cNvPr id="15" name="Rectangle: Rounded Corners 14">
                <a:extLst>
                  <a:ext uri="{FF2B5EF4-FFF2-40B4-BE49-F238E27FC236}">
                    <a16:creationId xmlns:a16="http://schemas.microsoft.com/office/drawing/2014/main" id="{F687FECE-D38B-40E1-AADE-FEB71BF00080}"/>
                  </a:ext>
                </a:extLst>
              </p:cNvPr>
              <p:cNvSpPr>
                <a:spLocks noRot="1" noChangeAspect="1" noMove="1" noResize="1" noEditPoints="1" noAdjustHandles="1" noChangeArrowheads="1" noChangeShapeType="1" noTextEdit="1"/>
              </p:cNvSpPr>
              <p:nvPr/>
            </p:nvSpPr>
            <p:spPr>
              <a:xfrm>
                <a:off x="1626927" y="3558190"/>
                <a:ext cx="2194560" cy="822960"/>
              </a:xfrm>
              <a:prstGeom prst="roundRect">
                <a:avLst/>
              </a:prstGeom>
              <a:blipFill>
                <a:blip r:embed="rId8"/>
                <a:stretch>
                  <a:fillRect/>
                </a:stretch>
              </a:blipFill>
              <a:ln w="12700">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74F55925-8109-4F8E-A648-6B8B68F5CAD2}"/>
                  </a:ext>
                </a:extLst>
              </p:cNvPr>
              <p:cNvSpPr/>
              <p:nvPr/>
            </p:nvSpPr>
            <p:spPr>
              <a:xfrm>
                <a:off x="1615355" y="1965483"/>
                <a:ext cx="2194560" cy="822960"/>
              </a:xfrm>
              <a:prstGeom prst="roundRect">
                <a:avLst/>
              </a:prstGeom>
              <a:solidFill>
                <a:srgbClr val="74C2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solidFill>
                      <a:schemeClr val="bg1"/>
                    </a:solidFill>
                    <a:latin typeface="+mj-lt"/>
                  </a:rPr>
                  <a:t> </a:t>
                </a:r>
                <a14:m>
                  <m:oMath xmlns:m="http://schemas.openxmlformats.org/officeDocument/2006/math">
                    <m:acc>
                      <m:accPr>
                        <m:chr m:val="̂"/>
                        <m:ctrlPr>
                          <a:rPr lang="en-US" sz="2800" b="1" i="1">
                            <a:solidFill>
                              <a:schemeClr val="bg1"/>
                            </a:solidFill>
                            <a:latin typeface="Cambria Math" panose="02040503050406030204" pitchFamily="18" charset="0"/>
                          </a:rPr>
                        </m:ctrlPr>
                      </m:accPr>
                      <m:e>
                        <m:r>
                          <a:rPr lang="en-US" sz="2800" b="1" i="1" smtClean="0">
                            <a:solidFill>
                              <a:schemeClr val="bg1"/>
                            </a:solidFill>
                            <a:latin typeface="Cambria Math" panose="02040503050406030204" pitchFamily="18" charset="0"/>
                          </a:rPr>
                          <m:t>𝒖𝑶𝒚</m:t>
                        </m:r>
                      </m:e>
                    </m:acc>
                  </m:oMath>
                </a14:m>
                <a:endParaRPr lang="en-US" sz="2800" b="1" i="1" dirty="0">
                  <a:solidFill>
                    <a:schemeClr val="bg1"/>
                  </a:solidFill>
                  <a:latin typeface="+mj-lt"/>
                </a:endParaRPr>
              </a:p>
            </p:txBody>
          </p:sp>
        </mc:Choice>
        <mc:Fallback xmlns="">
          <p:sp>
            <p:nvSpPr>
              <p:cNvPr id="14" name="Rectangle: Rounded Corners 13">
                <a:extLst>
                  <a:ext uri="{FF2B5EF4-FFF2-40B4-BE49-F238E27FC236}">
                    <a16:creationId xmlns:a16="http://schemas.microsoft.com/office/drawing/2014/main" id="{74F55925-8109-4F8E-A648-6B8B68F5CAD2}"/>
                  </a:ext>
                </a:extLst>
              </p:cNvPr>
              <p:cNvSpPr>
                <a:spLocks noRot="1" noChangeAspect="1" noMove="1" noResize="1" noEditPoints="1" noAdjustHandles="1" noChangeArrowheads="1" noChangeShapeType="1" noTextEdit="1"/>
              </p:cNvSpPr>
              <p:nvPr/>
            </p:nvSpPr>
            <p:spPr>
              <a:xfrm>
                <a:off x="1615355" y="1965483"/>
                <a:ext cx="2194560" cy="822960"/>
              </a:xfrm>
              <a:prstGeom prst="roundRect">
                <a:avLst/>
              </a:prstGeom>
              <a:blipFill>
                <a:blip r:embed="rId9"/>
                <a:stretch>
                  <a:fillRect/>
                </a:stretch>
              </a:blipFill>
              <a:ln w="12700">
                <a:solidFill>
                  <a:schemeClr val="bg1"/>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81569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b="1">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3BEB5C7-4012-4B3D-90FE-83AD58F91517}"/>
              </a:ext>
            </a:extLst>
          </p:cNvPr>
          <p:cNvPicPr>
            <a:picLocks noChangeAspect="1"/>
          </p:cNvPicPr>
          <p:nvPr/>
        </p:nvPicPr>
        <p:blipFill>
          <a:blip r:embed="rId4"/>
          <a:stretch>
            <a:fillRect/>
          </a:stretch>
        </p:blipFill>
        <p:spPr>
          <a:xfrm>
            <a:off x="6759615" y="1157036"/>
            <a:ext cx="5069179" cy="5410115"/>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F734979-ADD7-4881-9414-2DED5621C058}"/>
                  </a:ext>
                </a:extLst>
              </p:cNvPr>
              <p:cNvSpPr txBox="1"/>
              <p:nvPr/>
            </p:nvSpPr>
            <p:spPr>
              <a:xfrm>
                <a:off x="-48185" y="2109237"/>
                <a:ext cx="7011348" cy="537711"/>
              </a:xfrm>
              <a:prstGeom prst="rect">
                <a:avLst/>
              </a:prstGeom>
              <a:noFill/>
            </p:spPr>
            <p:txBody>
              <a:bodyPr wrap="square">
                <a:spAutoFit/>
              </a:bodyPr>
              <a:lstStyle/>
              <a:p>
                <a:pPr marL="514350">
                  <a:lnSpc>
                    <a:spcPct val="107000"/>
                  </a:lnSpc>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𝒙𝑶𝒖</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and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a:solidFill>
                              <a:schemeClr val="tx1">
                                <a:lumMod val="65000"/>
                                <a:lumOff val="35000"/>
                              </a:schemeClr>
                            </a:solidFill>
                            <a:latin typeface="Cambria Math" panose="02040503050406030204" pitchFamily="18" charset="0"/>
                            <a:cs typeface="Calibri" panose="020F0502020204030204" pitchFamily="34" charset="0"/>
                          </a:rPr>
                          <m:t>𝒙𝑶</m:t>
                        </m:r>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𝒗</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t>
                </a:r>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2" name="TextBox 21">
                <a:extLst>
                  <a:ext uri="{FF2B5EF4-FFF2-40B4-BE49-F238E27FC236}">
                    <a16:creationId xmlns:a16="http://schemas.microsoft.com/office/drawing/2014/main" id="{0F734979-ADD7-4881-9414-2DED5621C058}"/>
                  </a:ext>
                </a:extLst>
              </p:cNvPr>
              <p:cNvSpPr txBox="1">
                <a:spLocks noRot="1" noChangeAspect="1" noMove="1" noResize="1" noEditPoints="1" noAdjustHandles="1" noChangeArrowheads="1" noChangeShapeType="1" noTextEdit="1"/>
              </p:cNvSpPr>
              <p:nvPr/>
            </p:nvSpPr>
            <p:spPr>
              <a:xfrm>
                <a:off x="-48185" y="2109237"/>
                <a:ext cx="7011348" cy="537711"/>
              </a:xfrm>
              <a:prstGeom prst="rect">
                <a:avLst/>
              </a:prstGeom>
              <a:blipFill>
                <a:blip r:embed="rId5"/>
                <a:stretch>
                  <a:fillRect t="-7955"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DFCF4561-35B6-4528-8A68-C97EAA29737A}"/>
                  </a:ext>
                </a:extLst>
              </p:cNvPr>
              <p:cNvSpPr txBox="1"/>
              <p:nvPr/>
            </p:nvSpPr>
            <p:spPr>
              <a:xfrm>
                <a:off x="-44793" y="3712911"/>
                <a:ext cx="7011348" cy="541367"/>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𝒙𝑶𝒖</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                    </a:t>
                </a:r>
                <a:r>
                  <a:rPr lang="en-US" sz="2800" dirty="0">
                    <a:solidFill>
                      <a:schemeClr val="tx1">
                        <a:lumMod val="65000"/>
                        <a:lumOff val="35000"/>
                      </a:schemeClr>
                    </a:solidFill>
                    <a:latin typeface="+mj-lt"/>
                    <a:ea typeface="Calibri" panose="020F0502020204030204" pitchFamily="34" charset="0"/>
                  </a:rPr>
                  <a:t>÷ 2</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3" name="TextBox 22">
                <a:extLst>
                  <a:ext uri="{FF2B5EF4-FFF2-40B4-BE49-F238E27FC236}">
                    <a16:creationId xmlns:a16="http://schemas.microsoft.com/office/drawing/2014/main" id="{DFCF4561-35B6-4528-8A68-C97EAA29737A}"/>
                  </a:ext>
                </a:extLst>
              </p:cNvPr>
              <p:cNvSpPr txBox="1">
                <a:spLocks noRot="1" noChangeAspect="1" noMove="1" noResize="1" noEditPoints="1" noAdjustHandles="1" noChangeArrowheads="1" noChangeShapeType="1" noTextEdit="1"/>
              </p:cNvSpPr>
              <p:nvPr/>
            </p:nvSpPr>
            <p:spPr>
              <a:xfrm>
                <a:off x="-44793" y="3712911"/>
                <a:ext cx="7011348" cy="541367"/>
              </a:xfrm>
              <a:prstGeom prst="rect">
                <a:avLst/>
              </a:prstGeom>
              <a:blipFill>
                <a:blip r:embed="rId6"/>
                <a:stretch>
                  <a:fillRect t="-7865" b="-31461"/>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E3F5DB15-787C-4BDF-9127-0AEE9B3CACA9}"/>
              </a:ext>
            </a:extLst>
          </p:cNvPr>
          <p:cNvSpPr txBox="1"/>
          <p:nvPr/>
        </p:nvSpPr>
        <p:spPr>
          <a:xfrm>
            <a:off x="-70338" y="5533763"/>
            <a:ext cx="7011348" cy="528222"/>
          </a:xfrm>
          <a:prstGeom prst="rect">
            <a:avLst/>
          </a:prstGeom>
          <a:noFill/>
        </p:spPr>
        <p:txBody>
          <a:bodyPr wrap="square">
            <a:spAutoFit/>
          </a:bodyPr>
          <a:lstStyle/>
          <a:p>
            <a:pPr marL="514350" marR="0">
              <a:lnSpc>
                <a:spcPct val="107000"/>
              </a:lnSpc>
              <a:spcBef>
                <a:spcPts val="0"/>
              </a:spcBef>
              <a:spcAft>
                <a:spcPts val="800"/>
              </a:spcAft>
            </a:pPr>
            <a:r>
              <a:rPr lang="en-US" sz="2800" dirty="0">
                <a:solidFill>
                  <a:schemeClr val="tx1">
                    <a:lumMod val="65000"/>
                    <a:lumOff val="35000"/>
                  </a:schemeClr>
                </a:solidFill>
                <a:latin typeface="+mj-lt"/>
                <a:cs typeface="Calibri" panose="020F0502020204030204" pitchFamily="34" charset="0"/>
              </a:rPr>
              <a:t>[</a:t>
            </a:r>
            <a:r>
              <a:rPr lang="en-US" sz="2800" dirty="0" err="1">
                <a:solidFill>
                  <a:schemeClr val="tx1">
                    <a:lumMod val="65000"/>
                    <a:lumOff val="35000"/>
                  </a:schemeClr>
                </a:solidFill>
                <a:latin typeface="+mj-lt"/>
                <a:cs typeface="Calibri" panose="020F0502020204030204" pitchFamily="34" charset="0"/>
              </a:rPr>
              <a:t>Ou</a:t>
            </a:r>
            <a:r>
              <a:rPr lang="en-US" sz="2800" dirty="0">
                <a:solidFill>
                  <a:schemeClr val="tx1">
                    <a:lumMod val="65000"/>
                    <a:lumOff val="35000"/>
                  </a:schemeClr>
                </a:solidFill>
                <a:latin typeface="+mj-lt"/>
                <a:cs typeface="Calibri" panose="020F0502020204030204" pitchFamily="34" charset="0"/>
              </a:rPr>
              <a:t>) is the bisector of</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B08B9255-869A-46DE-9643-CA0B1F0341FE}"/>
              </a:ext>
            </a:extLst>
          </p:cNvPr>
          <p:cNvSpPr/>
          <p:nvPr/>
        </p:nvSpPr>
        <p:spPr>
          <a:xfrm>
            <a:off x="1643459" y="1939694"/>
            <a:ext cx="1828800"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p:sp>
        <p:nvSpPr>
          <p:cNvPr id="15" name="Rectangle: Rounded Corners 14">
            <a:extLst>
              <a:ext uri="{FF2B5EF4-FFF2-40B4-BE49-F238E27FC236}">
                <a16:creationId xmlns:a16="http://schemas.microsoft.com/office/drawing/2014/main" id="{028E35B3-D7C1-4117-AD76-602333C8A327}"/>
              </a:ext>
            </a:extLst>
          </p:cNvPr>
          <p:cNvSpPr/>
          <p:nvPr/>
        </p:nvSpPr>
        <p:spPr>
          <a:xfrm>
            <a:off x="5400750" y="1939694"/>
            <a:ext cx="1828800"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p:sp>
        <p:nvSpPr>
          <p:cNvPr id="16" name="Google Shape;222;p10">
            <a:extLst>
              <a:ext uri="{FF2B5EF4-FFF2-40B4-BE49-F238E27FC236}">
                <a16:creationId xmlns:a16="http://schemas.microsoft.com/office/drawing/2014/main" id="{BD3D9761-8631-4F18-869B-4A0AC03B72A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a:t>
            </a:r>
            <a:endParaRPr lang="en-GB" sz="3200" dirty="0">
              <a:sym typeface="Comic Sans MS"/>
            </a:endParaRPr>
          </a:p>
        </p:txBody>
      </p:sp>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C85CCBA7-E9B5-49D0-ABC2-E836B4BBB558}"/>
                  </a:ext>
                </a:extLst>
              </p:cNvPr>
              <p:cNvSpPr/>
              <p:nvPr/>
            </p:nvSpPr>
            <p:spPr>
              <a:xfrm>
                <a:off x="1782359" y="3558176"/>
                <a:ext cx="1828800" cy="822960"/>
              </a:xfrm>
              <a:prstGeom prst="round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a:solidFill>
                                <a:schemeClr val="tx1">
                                  <a:lumMod val="65000"/>
                                  <a:lumOff val="35000"/>
                                </a:schemeClr>
                              </a:solidFill>
                              <a:latin typeface="Cambria Math" panose="02040503050406030204" pitchFamily="18" charset="0"/>
                            </a:rPr>
                          </m:ctrlPr>
                        </m:accPr>
                        <m:e>
                          <m:r>
                            <a:rPr lang="en-US" sz="3200" b="1" i="1" smtClean="0">
                              <a:solidFill>
                                <a:schemeClr val="tx1">
                                  <a:lumMod val="65000"/>
                                  <a:lumOff val="35000"/>
                                </a:schemeClr>
                              </a:solidFill>
                              <a:latin typeface="Cambria Math" panose="02040503050406030204" pitchFamily="18" charset="0"/>
                            </a:rPr>
                            <m:t>………</m:t>
                          </m:r>
                        </m:e>
                      </m:acc>
                    </m:oMath>
                  </m:oMathPara>
                </a14:m>
                <a:endParaRPr lang="en-US" sz="3200" b="1" i="1" dirty="0">
                  <a:solidFill>
                    <a:schemeClr val="tx1">
                      <a:lumMod val="65000"/>
                      <a:lumOff val="35000"/>
                    </a:schemeClr>
                  </a:solidFill>
                  <a:latin typeface="+mj-lt"/>
                </a:endParaRPr>
              </a:p>
            </p:txBody>
          </p:sp>
        </mc:Choice>
        <mc:Fallback xmlns="">
          <p:sp>
            <p:nvSpPr>
              <p:cNvPr id="18" name="Rectangle: Rounded Corners 17">
                <a:extLst>
                  <a:ext uri="{FF2B5EF4-FFF2-40B4-BE49-F238E27FC236}">
                    <a16:creationId xmlns:a16="http://schemas.microsoft.com/office/drawing/2014/main" id="{C85CCBA7-E9B5-49D0-ABC2-E836B4BBB558}"/>
                  </a:ext>
                </a:extLst>
              </p:cNvPr>
              <p:cNvSpPr>
                <a:spLocks noRot="1" noChangeAspect="1" noMove="1" noResize="1" noEditPoints="1" noAdjustHandles="1" noChangeArrowheads="1" noChangeShapeType="1" noTextEdit="1"/>
              </p:cNvSpPr>
              <p:nvPr/>
            </p:nvSpPr>
            <p:spPr>
              <a:xfrm>
                <a:off x="1782359" y="3558176"/>
                <a:ext cx="1828800" cy="822960"/>
              </a:xfrm>
              <a:prstGeom prst="roundRect">
                <a:avLst/>
              </a:prstGeom>
              <a:blipFill>
                <a:blip r:embed="rId7"/>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Rounded Corners 19">
                <a:extLst>
                  <a:ext uri="{FF2B5EF4-FFF2-40B4-BE49-F238E27FC236}">
                    <a16:creationId xmlns:a16="http://schemas.microsoft.com/office/drawing/2014/main" id="{4A630497-271E-4F26-BF30-D8753225A29A}"/>
                  </a:ext>
                </a:extLst>
              </p:cNvPr>
              <p:cNvSpPr/>
              <p:nvPr/>
            </p:nvSpPr>
            <p:spPr>
              <a:xfrm>
                <a:off x="4211765" y="3558176"/>
                <a:ext cx="1828800" cy="822960"/>
              </a:xfrm>
              <a:prstGeom prst="round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a:solidFill>
                                <a:schemeClr val="tx1">
                                  <a:lumMod val="65000"/>
                                  <a:lumOff val="35000"/>
                                </a:schemeClr>
                              </a:solidFill>
                              <a:latin typeface="Cambria Math" panose="02040503050406030204" pitchFamily="18" charset="0"/>
                            </a:rPr>
                          </m:ctrlPr>
                        </m:accPr>
                        <m:e>
                          <m:r>
                            <a:rPr lang="en-US" sz="3200" b="1" i="1" smtClean="0">
                              <a:solidFill>
                                <a:schemeClr val="tx1">
                                  <a:lumMod val="65000"/>
                                  <a:lumOff val="35000"/>
                                </a:schemeClr>
                              </a:solidFill>
                              <a:latin typeface="Cambria Math" panose="02040503050406030204" pitchFamily="18" charset="0"/>
                            </a:rPr>
                            <m:t>………</m:t>
                          </m:r>
                        </m:e>
                      </m:acc>
                    </m:oMath>
                  </m:oMathPara>
                </a14:m>
                <a:endParaRPr lang="en-US" sz="3200" b="1" i="1" dirty="0">
                  <a:solidFill>
                    <a:schemeClr val="tx1">
                      <a:lumMod val="65000"/>
                      <a:lumOff val="35000"/>
                    </a:schemeClr>
                  </a:solidFill>
                  <a:latin typeface="+mj-lt"/>
                </a:endParaRPr>
              </a:p>
            </p:txBody>
          </p:sp>
        </mc:Choice>
        <mc:Fallback xmlns="">
          <p:sp>
            <p:nvSpPr>
              <p:cNvPr id="20" name="Rectangle: Rounded Corners 19">
                <a:extLst>
                  <a:ext uri="{FF2B5EF4-FFF2-40B4-BE49-F238E27FC236}">
                    <a16:creationId xmlns:a16="http://schemas.microsoft.com/office/drawing/2014/main" id="{4A630497-271E-4F26-BF30-D8753225A29A}"/>
                  </a:ext>
                </a:extLst>
              </p:cNvPr>
              <p:cNvSpPr>
                <a:spLocks noRot="1" noChangeAspect="1" noMove="1" noResize="1" noEditPoints="1" noAdjustHandles="1" noChangeArrowheads="1" noChangeShapeType="1" noTextEdit="1"/>
              </p:cNvSpPr>
              <p:nvPr/>
            </p:nvSpPr>
            <p:spPr>
              <a:xfrm>
                <a:off x="4211765" y="3558176"/>
                <a:ext cx="1828800" cy="822960"/>
              </a:xfrm>
              <a:prstGeom prst="roundRect">
                <a:avLst/>
              </a:prstGeom>
              <a:blipFill>
                <a:blip r:embed="rId8"/>
                <a:stretch>
                  <a:fillRect/>
                </a:stretch>
              </a:blipFill>
              <a:ln w="12700">
                <a:solidFill>
                  <a:schemeClr val="tx1">
                    <a:lumMod val="65000"/>
                    <a:lumOff val="3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Rounded Corners 20">
                <a:extLst>
                  <a:ext uri="{FF2B5EF4-FFF2-40B4-BE49-F238E27FC236}">
                    <a16:creationId xmlns:a16="http://schemas.microsoft.com/office/drawing/2014/main" id="{E06ABADD-1F2C-4AAD-8221-60050D97DADA}"/>
                  </a:ext>
                </a:extLst>
              </p:cNvPr>
              <p:cNvSpPr/>
              <p:nvPr/>
            </p:nvSpPr>
            <p:spPr>
              <a:xfrm>
                <a:off x="4502527" y="5386394"/>
                <a:ext cx="1828800" cy="822960"/>
              </a:xfrm>
              <a:prstGeom prst="round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a:solidFill>
                                <a:schemeClr val="tx1">
                                  <a:lumMod val="65000"/>
                                  <a:lumOff val="35000"/>
                                </a:schemeClr>
                              </a:solidFill>
                              <a:latin typeface="Cambria Math" panose="02040503050406030204" pitchFamily="18" charset="0"/>
                            </a:rPr>
                          </m:ctrlPr>
                        </m:accPr>
                        <m:e>
                          <m:r>
                            <a:rPr lang="en-US" sz="3200" b="1" i="1" smtClean="0">
                              <a:solidFill>
                                <a:schemeClr val="tx1">
                                  <a:lumMod val="65000"/>
                                  <a:lumOff val="35000"/>
                                </a:schemeClr>
                              </a:solidFill>
                              <a:latin typeface="Cambria Math" panose="02040503050406030204" pitchFamily="18" charset="0"/>
                            </a:rPr>
                            <m:t>………</m:t>
                          </m:r>
                        </m:e>
                      </m:acc>
                    </m:oMath>
                  </m:oMathPara>
                </a14:m>
                <a:endParaRPr lang="en-US" sz="3200" b="1" i="1" dirty="0">
                  <a:solidFill>
                    <a:schemeClr val="tx1">
                      <a:lumMod val="65000"/>
                      <a:lumOff val="35000"/>
                    </a:schemeClr>
                  </a:solidFill>
                  <a:latin typeface="+mj-lt"/>
                </a:endParaRPr>
              </a:p>
            </p:txBody>
          </p:sp>
        </mc:Choice>
        <mc:Fallback xmlns="">
          <p:sp>
            <p:nvSpPr>
              <p:cNvPr id="21" name="Rectangle: Rounded Corners 20">
                <a:extLst>
                  <a:ext uri="{FF2B5EF4-FFF2-40B4-BE49-F238E27FC236}">
                    <a16:creationId xmlns:a16="http://schemas.microsoft.com/office/drawing/2014/main" id="{E06ABADD-1F2C-4AAD-8221-60050D97DADA}"/>
                  </a:ext>
                </a:extLst>
              </p:cNvPr>
              <p:cNvSpPr>
                <a:spLocks noRot="1" noChangeAspect="1" noMove="1" noResize="1" noEditPoints="1" noAdjustHandles="1" noChangeArrowheads="1" noChangeShapeType="1" noTextEdit="1"/>
              </p:cNvSpPr>
              <p:nvPr/>
            </p:nvSpPr>
            <p:spPr>
              <a:xfrm>
                <a:off x="4502527" y="5386394"/>
                <a:ext cx="1828800" cy="822960"/>
              </a:xfrm>
              <a:prstGeom prst="roundRect">
                <a:avLst/>
              </a:prstGeom>
              <a:blipFill>
                <a:blip r:embed="rId9"/>
                <a:stretch>
                  <a:fillRect/>
                </a:stretch>
              </a:blipFill>
              <a:ln w="12700">
                <a:solidFill>
                  <a:schemeClr val="tx1">
                    <a:lumMod val="65000"/>
                    <a:lumOff val="3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960753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3F9279FE-267F-47F9-A1D4-81259EC11087}"/>
              </a:ext>
            </a:extLst>
          </p:cNvPr>
          <p:cNvPicPr>
            <a:picLocks noChangeAspect="1"/>
          </p:cNvPicPr>
          <p:nvPr/>
        </p:nvPicPr>
        <p:blipFill>
          <a:blip r:embed="rId4"/>
          <a:stretch>
            <a:fillRect/>
          </a:stretch>
        </p:blipFill>
        <p:spPr>
          <a:xfrm>
            <a:off x="6759615" y="1157036"/>
            <a:ext cx="5069179" cy="5410115"/>
          </a:xfrm>
          <a:prstGeom prst="rect">
            <a:avLst/>
          </a:prstGeom>
        </p:spPr>
      </p:pic>
      <p:sp>
        <p:nvSpPr>
          <p:cNvPr id="16" name="Google Shape;222;p10">
            <a:extLst>
              <a:ext uri="{FF2B5EF4-FFF2-40B4-BE49-F238E27FC236}">
                <a16:creationId xmlns:a16="http://schemas.microsoft.com/office/drawing/2014/main" id="{2484261F-65F3-41F7-B565-C534F681EE4D}"/>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891AD12B-B294-48F6-99FC-92A38F8647A9}"/>
                  </a:ext>
                </a:extLst>
              </p:cNvPr>
              <p:cNvSpPr txBox="1"/>
              <p:nvPr/>
            </p:nvSpPr>
            <p:spPr>
              <a:xfrm>
                <a:off x="-64931" y="2109241"/>
                <a:ext cx="7011348" cy="537711"/>
              </a:xfrm>
              <a:prstGeom prst="rect">
                <a:avLst/>
              </a:prstGeom>
              <a:noFill/>
            </p:spPr>
            <p:txBody>
              <a:bodyPr wrap="square">
                <a:spAutoFit/>
              </a:bodyPr>
              <a:lstStyle/>
              <a:p>
                <a:pPr marL="514350">
                  <a:lnSpc>
                    <a:spcPct val="107000"/>
                  </a:lnSpc>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𝒙𝑶𝒖</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and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a:solidFill>
                              <a:schemeClr val="tx1">
                                <a:lumMod val="65000"/>
                                <a:lumOff val="35000"/>
                              </a:schemeClr>
                            </a:solidFill>
                            <a:latin typeface="Cambria Math" panose="02040503050406030204" pitchFamily="18" charset="0"/>
                            <a:cs typeface="Calibri" panose="020F0502020204030204" pitchFamily="34" charset="0"/>
                          </a:rPr>
                          <m:t>𝒙𝑶</m:t>
                        </m:r>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𝒗</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latin typeface="+mj-lt"/>
                    <a:ea typeface="Calibri" panose="020F0502020204030204" pitchFamily="34" charset="0"/>
                  </a:rPr>
                  <a:t>=</a:t>
                </a:r>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5" name="TextBox 14">
                <a:extLst>
                  <a:ext uri="{FF2B5EF4-FFF2-40B4-BE49-F238E27FC236}">
                    <a16:creationId xmlns:a16="http://schemas.microsoft.com/office/drawing/2014/main" id="{891AD12B-B294-48F6-99FC-92A38F8647A9}"/>
                  </a:ext>
                </a:extLst>
              </p:cNvPr>
              <p:cNvSpPr txBox="1">
                <a:spLocks noRot="1" noChangeAspect="1" noMove="1" noResize="1" noEditPoints="1" noAdjustHandles="1" noChangeArrowheads="1" noChangeShapeType="1" noTextEdit="1"/>
              </p:cNvSpPr>
              <p:nvPr/>
            </p:nvSpPr>
            <p:spPr>
              <a:xfrm>
                <a:off x="-64931" y="2109241"/>
                <a:ext cx="7011348" cy="537711"/>
              </a:xfrm>
              <a:prstGeom prst="rect">
                <a:avLst/>
              </a:prstGeom>
              <a:blipFill>
                <a:blip r:embed="rId5"/>
                <a:stretch>
                  <a:fillRect t="-7955"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142CD3F3-C5AD-48CC-9421-8BA06C85A44A}"/>
                  </a:ext>
                </a:extLst>
              </p:cNvPr>
              <p:cNvSpPr txBox="1"/>
              <p:nvPr/>
            </p:nvSpPr>
            <p:spPr>
              <a:xfrm>
                <a:off x="-61539" y="3712915"/>
                <a:ext cx="7011348" cy="541367"/>
              </a:xfrm>
              <a:prstGeom prst="rect">
                <a:avLst/>
              </a:prstGeom>
              <a:noFill/>
            </p:spPr>
            <p:txBody>
              <a:bodyPr wrap="square">
                <a:spAutoFit/>
              </a:bodyPr>
              <a:lstStyle/>
              <a:p>
                <a:pPr marL="514350"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𝒙𝑶𝒖</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                    </a:t>
                </a:r>
                <a:r>
                  <a:rPr lang="en-US" sz="2800" dirty="0">
                    <a:solidFill>
                      <a:schemeClr val="tx1">
                        <a:lumMod val="65000"/>
                        <a:lumOff val="35000"/>
                      </a:schemeClr>
                    </a:solidFill>
                    <a:latin typeface="+mj-lt"/>
                    <a:ea typeface="Calibri" panose="020F0502020204030204" pitchFamily="34" charset="0"/>
                  </a:rPr>
                  <a:t>÷ 2</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142CD3F3-C5AD-48CC-9421-8BA06C85A44A}"/>
                  </a:ext>
                </a:extLst>
              </p:cNvPr>
              <p:cNvSpPr txBox="1">
                <a:spLocks noRot="1" noChangeAspect="1" noMove="1" noResize="1" noEditPoints="1" noAdjustHandles="1" noChangeArrowheads="1" noChangeShapeType="1" noTextEdit="1"/>
              </p:cNvSpPr>
              <p:nvPr/>
            </p:nvSpPr>
            <p:spPr>
              <a:xfrm>
                <a:off x="-61539" y="3712915"/>
                <a:ext cx="7011348" cy="541367"/>
              </a:xfrm>
              <a:prstGeom prst="rect">
                <a:avLst/>
              </a:prstGeom>
              <a:blipFill>
                <a:blip r:embed="rId6"/>
                <a:stretch>
                  <a:fillRect t="-7865" b="-31461"/>
                </a:stretch>
              </a:blipFill>
            </p:spPr>
            <p:txBody>
              <a:bodyPr/>
              <a:lstStyle/>
              <a:p>
                <a:r>
                  <a:rPr lang="en-US">
                    <a:noFill/>
                  </a:rPr>
                  <a:t> </a:t>
                </a:r>
              </a:p>
            </p:txBody>
          </p:sp>
        </mc:Fallback>
      </mc:AlternateContent>
      <p:sp>
        <p:nvSpPr>
          <p:cNvPr id="32" name="TextBox 31">
            <a:extLst>
              <a:ext uri="{FF2B5EF4-FFF2-40B4-BE49-F238E27FC236}">
                <a16:creationId xmlns:a16="http://schemas.microsoft.com/office/drawing/2014/main" id="{71B04D60-D400-4421-BB55-B99B1B7CEEC8}"/>
              </a:ext>
            </a:extLst>
          </p:cNvPr>
          <p:cNvSpPr txBox="1"/>
          <p:nvPr/>
        </p:nvSpPr>
        <p:spPr>
          <a:xfrm>
            <a:off x="-87084" y="5564247"/>
            <a:ext cx="7011348" cy="528222"/>
          </a:xfrm>
          <a:prstGeom prst="rect">
            <a:avLst/>
          </a:prstGeom>
          <a:noFill/>
        </p:spPr>
        <p:txBody>
          <a:bodyPr wrap="square">
            <a:spAutoFit/>
          </a:bodyPr>
          <a:lstStyle/>
          <a:p>
            <a:pPr marL="514350" marR="0">
              <a:lnSpc>
                <a:spcPct val="107000"/>
              </a:lnSpc>
              <a:spcBef>
                <a:spcPts val="0"/>
              </a:spcBef>
              <a:spcAft>
                <a:spcPts val="800"/>
              </a:spcAft>
            </a:pPr>
            <a:r>
              <a:rPr lang="en-US" sz="2800" dirty="0">
                <a:solidFill>
                  <a:schemeClr val="tx1">
                    <a:lumMod val="65000"/>
                    <a:lumOff val="35000"/>
                  </a:schemeClr>
                </a:solidFill>
                <a:latin typeface="+mj-lt"/>
                <a:cs typeface="Calibri" panose="020F0502020204030204" pitchFamily="34" charset="0"/>
              </a:rPr>
              <a:t>[</a:t>
            </a:r>
            <a:r>
              <a:rPr lang="en-US" sz="2800" dirty="0" err="1">
                <a:solidFill>
                  <a:schemeClr val="tx1">
                    <a:lumMod val="65000"/>
                    <a:lumOff val="35000"/>
                  </a:schemeClr>
                </a:solidFill>
                <a:latin typeface="+mj-lt"/>
                <a:cs typeface="Calibri" panose="020F0502020204030204" pitchFamily="34" charset="0"/>
              </a:rPr>
              <a:t>Ou</a:t>
            </a:r>
            <a:r>
              <a:rPr lang="en-US" sz="2800" dirty="0">
                <a:solidFill>
                  <a:schemeClr val="tx1">
                    <a:lumMod val="65000"/>
                    <a:lumOff val="35000"/>
                  </a:schemeClr>
                </a:solidFill>
                <a:latin typeface="+mj-lt"/>
                <a:cs typeface="Calibri" panose="020F0502020204030204" pitchFamily="34" charset="0"/>
              </a:rPr>
              <a:t>) is the bisector of</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9B257C85-E293-4A2A-AF72-AE8C7AB5AFA2}"/>
              </a:ext>
            </a:extLst>
          </p:cNvPr>
          <p:cNvSpPr/>
          <p:nvPr/>
        </p:nvSpPr>
        <p:spPr>
          <a:xfrm>
            <a:off x="1638288" y="1951267"/>
            <a:ext cx="1828800" cy="822960"/>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40 </a:t>
            </a:r>
            <a:r>
              <a:rPr lang="en-US" sz="2800" b="1" baseline="30000" dirty="0">
                <a:solidFill>
                  <a:schemeClr val="bg1"/>
                </a:solidFill>
                <a:latin typeface="+mj-lt"/>
              </a:rPr>
              <a:t>o</a:t>
            </a:r>
            <a:endParaRPr lang="en-US" sz="2800" b="1" dirty="0">
              <a:solidFill>
                <a:schemeClr val="bg1"/>
              </a:solidFill>
              <a:latin typeface="+mj-lt"/>
            </a:endParaRPr>
          </a:p>
        </p:txBody>
      </p:sp>
      <p:sp>
        <p:nvSpPr>
          <p:cNvPr id="25" name="Rectangle: Rounded Corners 24">
            <a:extLst>
              <a:ext uri="{FF2B5EF4-FFF2-40B4-BE49-F238E27FC236}">
                <a16:creationId xmlns:a16="http://schemas.microsoft.com/office/drawing/2014/main" id="{F18F6DB5-EFBA-402C-8053-B6421429D571}"/>
              </a:ext>
            </a:extLst>
          </p:cNvPr>
          <p:cNvSpPr/>
          <p:nvPr/>
        </p:nvSpPr>
        <p:spPr>
          <a:xfrm>
            <a:off x="5395579" y="1951259"/>
            <a:ext cx="1828800" cy="822960"/>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80 </a:t>
            </a:r>
            <a:r>
              <a:rPr lang="en-US" sz="2800" b="1" baseline="30000" dirty="0">
                <a:solidFill>
                  <a:schemeClr val="bg1"/>
                </a:solidFill>
                <a:latin typeface="+mj-lt"/>
              </a:rPr>
              <a:t>o</a:t>
            </a:r>
            <a:endParaRPr lang="en-US" sz="2800" b="1" dirty="0">
              <a:solidFill>
                <a:schemeClr val="bg1"/>
              </a:solidFill>
              <a:latin typeface="+mj-lt"/>
            </a:endParaRPr>
          </a:p>
        </p:txBody>
      </p:sp>
      <mc:AlternateContent xmlns:mc="http://schemas.openxmlformats.org/markup-compatibility/2006" xmlns:a14="http://schemas.microsoft.com/office/drawing/2010/main">
        <mc:Choice Requires="a14">
          <p:sp>
            <p:nvSpPr>
              <p:cNvPr id="27" name="Rectangle: Rounded Corners 26">
                <a:extLst>
                  <a:ext uri="{FF2B5EF4-FFF2-40B4-BE49-F238E27FC236}">
                    <a16:creationId xmlns:a16="http://schemas.microsoft.com/office/drawing/2014/main" id="{B47CC220-23CA-4237-B8E5-B31C8F3A1006}"/>
                  </a:ext>
                </a:extLst>
              </p:cNvPr>
              <p:cNvSpPr/>
              <p:nvPr/>
            </p:nvSpPr>
            <p:spPr>
              <a:xfrm>
                <a:off x="1765613" y="3558179"/>
                <a:ext cx="1828800" cy="822960"/>
              </a:xfrm>
              <a:prstGeom prst="roundRect">
                <a:avLst/>
              </a:prstGeom>
              <a:solidFill>
                <a:srgbClr val="74C27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2800" b="1" i="1" smtClean="0">
                              <a:solidFill>
                                <a:schemeClr val="bg1"/>
                              </a:solidFill>
                              <a:latin typeface="Cambria Math" panose="02040503050406030204" pitchFamily="18" charset="0"/>
                            </a:rPr>
                          </m:ctrlPr>
                        </m:accPr>
                        <m:e>
                          <m:r>
                            <a:rPr lang="en-US" sz="2800" b="1" i="1" smtClean="0">
                              <a:solidFill>
                                <a:schemeClr val="bg1"/>
                              </a:solidFill>
                              <a:latin typeface="Cambria Math" panose="02040503050406030204" pitchFamily="18" charset="0"/>
                            </a:rPr>
                            <m:t>𝒖𝑶𝒗</m:t>
                          </m:r>
                        </m:e>
                      </m:acc>
                    </m:oMath>
                  </m:oMathPara>
                </a14:m>
                <a:endParaRPr lang="en-US" sz="2800" b="1" i="1" dirty="0">
                  <a:solidFill>
                    <a:schemeClr val="bg1"/>
                  </a:solidFill>
                  <a:latin typeface="+mj-lt"/>
                </a:endParaRPr>
              </a:p>
            </p:txBody>
          </p:sp>
        </mc:Choice>
        <mc:Fallback xmlns="">
          <p:sp>
            <p:nvSpPr>
              <p:cNvPr id="27" name="Rectangle: Rounded Corners 26">
                <a:extLst>
                  <a:ext uri="{FF2B5EF4-FFF2-40B4-BE49-F238E27FC236}">
                    <a16:creationId xmlns:a16="http://schemas.microsoft.com/office/drawing/2014/main" id="{B47CC220-23CA-4237-B8E5-B31C8F3A1006}"/>
                  </a:ext>
                </a:extLst>
              </p:cNvPr>
              <p:cNvSpPr>
                <a:spLocks noRot="1" noChangeAspect="1" noMove="1" noResize="1" noEditPoints="1" noAdjustHandles="1" noChangeArrowheads="1" noChangeShapeType="1" noTextEdit="1"/>
              </p:cNvSpPr>
              <p:nvPr/>
            </p:nvSpPr>
            <p:spPr>
              <a:xfrm>
                <a:off x="1765613" y="3558179"/>
                <a:ext cx="1828800" cy="822960"/>
              </a:xfrm>
              <a:prstGeom prst="roundRect">
                <a:avLst/>
              </a:prstGeom>
              <a:blipFill>
                <a:blip r:embed="rId7"/>
                <a:stretch>
                  <a:fillRect/>
                </a:stretch>
              </a:blipFill>
              <a:ln w="127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Rectangle: Rounded Corners 28">
                <a:extLst>
                  <a:ext uri="{FF2B5EF4-FFF2-40B4-BE49-F238E27FC236}">
                    <a16:creationId xmlns:a16="http://schemas.microsoft.com/office/drawing/2014/main" id="{8CC5618A-8D4E-46F7-9C5E-603C8BE8FFD0}"/>
                  </a:ext>
                </a:extLst>
              </p:cNvPr>
              <p:cNvSpPr/>
              <p:nvPr/>
            </p:nvSpPr>
            <p:spPr>
              <a:xfrm>
                <a:off x="4195019" y="3558172"/>
                <a:ext cx="1828800" cy="822960"/>
              </a:xfrm>
              <a:prstGeom prst="roundRect">
                <a:avLst/>
              </a:prstGeom>
              <a:solidFill>
                <a:srgbClr val="74C27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2800" b="1" i="1" smtClean="0">
                              <a:solidFill>
                                <a:schemeClr val="bg1"/>
                              </a:solidFill>
                              <a:latin typeface="Cambria Math" panose="02040503050406030204" pitchFamily="18" charset="0"/>
                            </a:rPr>
                          </m:ctrlPr>
                        </m:accPr>
                        <m:e>
                          <m:r>
                            <a:rPr lang="en-US" sz="2800" b="1" i="1" smtClean="0">
                              <a:solidFill>
                                <a:schemeClr val="bg1"/>
                              </a:solidFill>
                              <a:latin typeface="Cambria Math" panose="02040503050406030204" pitchFamily="18" charset="0"/>
                            </a:rPr>
                            <m:t>𝒙𝑶𝒗</m:t>
                          </m:r>
                        </m:e>
                      </m:acc>
                    </m:oMath>
                  </m:oMathPara>
                </a14:m>
                <a:endParaRPr lang="en-US" sz="2800" b="1" i="1" dirty="0">
                  <a:solidFill>
                    <a:schemeClr val="bg1"/>
                  </a:solidFill>
                  <a:latin typeface="+mj-lt"/>
                </a:endParaRPr>
              </a:p>
            </p:txBody>
          </p:sp>
        </mc:Choice>
        <mc:Fallback xmlns="">
          <p:sp>
            <p:nvSpPr>
              <p:cNvPr id="29" name="Rectangle: Rounded Corners 28">
                <a:extLst>
                  <a:ext uri="{FF2B5EF4-FFF2-40B4-BE49-F238E27FC236}">
                    <a16:creationId xmlns:a16="http://schemas.microsoft.com/office/drawing/2014/main" id="{8CC5618A-8D4E-46F7-9C5E-603C8BE8FFD0}"/>
                  </a:ext>
                </a:extLst>
              </p:cNvPr>
              <p:cNvSpPr>
                <a:spLocks noRot="1" noChangeAspect="1" noMove="1" noResize="1" noEditPoints="1" noAdjustHandles="1" noChangeArrowheads="1" noChangeShapeType="1" noTextEdit="1"/>
              </p:cNvSpPr>
              <p:nvPr/>
            </p:nvSpPr>
            <p:spPr>
              <a:xfrm>
                <a:off x="4195019" y="3558172"/>
                <a:ext cx="1828800" cy="822960"/>
              </a:xfrm>
              <a:prstGeom prst="roundRect">
                <a:avLst/>
              </a:prstGeom>
              <a:blipFill>
                <a:blip r:embed="rId8"/>
                <a:stretch>
                  <a:fillRect/>
                </a:stretch>
              </a:blipFill>
              <a:ln w="127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Rectangle: Rounded Corners 29">
                <a:extLst>
                  <a:ext uri="{FF2B5EF4-FFF2-40B4-BE49-F238E27FC236}">
                    <a16:creationId xmlns:a16="http://schemas.microsoft.com/office/drawing/2014/main" id="{8475A967-D051-40C0-B262-F89AC494D660}"/>
                  </a:ext>
                </a:extLst>
              </p:cNvPr>
              <p:cNvSpPr/>
              <p:nvPr/>
            </p:nvSpPr>
            <p:spPr>
              <a:xfrm>
                <a:off x="4485781" y="5397973"/>
                <a:ext cx="1828800" cy="822960"/>
              </a:xfrm>
              <a:prstGeom prst="roundRect">
                <a:avLst/>
              </a:prstGeom>
              <a:solidFill>
                <a:srgbClr val="74C27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2800" b="1" i="1" smtClean="0">
                              <a:solidFill>
                                <a:schemeClr val="bg1"/>
                              </a:solidFill>
                              <a:latin typeface="Cambria Math" panose="02040503050406030204" pitchFamily="18" charset="0"/>
                            </a:rPr>
                          </m:ctrlPr>
                        </m:accPr>
                        <m:e>
                          <m:r>
                            <a:rPr lang="en-US" sz="2800" b="1" i="1" smtClean="0">
                              <a:solidFill>
                                <a:schemeClr val="bg1"/>
                              </a:solidFill>
                              <a:latin typeface="Cambria Math" panose="02040503050406030204" pitchFamily="18" charset="0"/>
                            </a:rPr>
                            <m:t>𝒙𝑶𝒗</m:t>
                          </m:r>
                        </m:e>
                      </m:acc>
                    </m:oMath>
                  </m:oMathPara>
                </a14:m>
                <a:endParaRPr lang="en-US" sz="2800" b="1" i="1" dirty="0">
                  <a:solidFill>
                    <a:schemeClr val="bg1"/>
                  </a:solidFill>
                  <a:latin typeface="+mj-lt"/>
                </a:endParaRPr>
              </a:p>
            </p:txBody>
          </p:sp>
        </mc:Choice>
        <mc:Fallback xmlns="">
          <p:sp>
            <p:nvSpPr>
              <p:cNvPr id="30" name="Rectangle: Rounded Corners 29">
                <a:extLst>
                  <a:ext uri="{FF2B5EF4-FFF2-40B4-BE49-F238E27FC236}">
                    <a16:creationId xmlns:a16="http://schemas.microsoft.com/office/drawing/2014/main" id="{8475A967-D051-40C0-B262-F89AC494D660}"/>
                  </a:ext>
                </a:extLst>
              </p:cNvPr>
              <p:cNvSpPr>
                <a:spLocks noRot="1" noChangeAspect="1" noMove="1" noResize="1" noEditPoints="1" noAdjustHandles="1" noChangeArrowheads="1" noChangeShapeType="1" noTextEdit="1"/>
              </p:cNvSpPr>
              <p:nvPr/>
            </p:nvSpPr>
            <p:spPr>
              <a:xfrm>
                <a:off x="4485781" y="5397973"/>
                <a:ext cx="1828800" cy="822960"/>
              </a:xfrm>
              <a:prstGeom prst="roundRect">
                <a:avLst/>
              </a:prstGeom>
              <a:blipFill>
                <a:blip r:embed="rId9"/>
                <a:stretch>
                  <a:fillRect/>
                </a:stretch>
              </a:blipFill>
              <a:ln w="12700">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46445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P spid="27" grpId="0" animBg="1"/>
      <p:bldP spid="29" grpId="0" animBg="1"/>
      <p:bldP spid="3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a:buSzPts val="6000"/>
              <a:buFont typeface="Comic Sans MS"/>
            </a:pPr>
            <a:r>
              <a:rPr lang="en-GB" sz="3200" b="1" dirty="0">
                <a:solidFill>
                  <a:schemeClr val="bg1"/>
                </a:solidFill>
                <a:latin typeface="Comic Sans MS"/>
                <a:sym typeface="Comic Sans MS"/>
              </a:rPr>
              <a:t>Draw using the compass, ruler, pencil, and protractor</a:t>
            </a:r>
            <a:endParaRPr lang="en-GB" sz="3200" dirty="0">
              <a:sym typeface="Comic Sans MS"/>
            </a:endParaRP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21F76F3-013D-49FA-8CEE-B27A60D5F373}"/>
                  </a:ext>
                </a:extLst>
              </p:cNvPr>
              <p:cNvSpPr txBox="1"/>
              <p:nvPr/>
            </p:nvSpPr>
            <p:spPr>
              <a:xfrm>
                <a:off x="476240" y="3783519"/>
                <a:ext cx="5391987" cy="2009461"/>
              </a:xfrm>
              <a:prstGeom prst="rect">
                <a:avLst/>
              </a:prstGeom>
              <a:noFill/>
            </p:spPr>
            <p:txBody>
              <a:bodyPr wrap="square">
                <a:spAutoFit/>
              </a:bodyPr>
              <a:lstStyle/>
              <a:p>
                <a:pPr>
                  <a:lnSpc>
                    <a:spcPct val="150000"/>
                  </a:lnSpc>
                </a:pPr>
                <a14:m>
                  <m:oMath xmlns:m="http://schemas.openxmlformats.org/officeDocument/2006/math">
                    <m:acc>
                      <m:accPr>
                        <m:chr m:val="̂"/>
                        <m:ctrlPr>
                          <a:rPr lang="en-US" sz="2800" b="1" i="1" smtClean="0">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𝒙𝑨𝒕</m:t>
                        </m:r>
                      </m:e>
                    </m:acc>
                    <m:r>
                      <a:rPr lang="en-US" sz="2800" b="1" i="1">
                        <a:solidFill>
                          <a:schemeClr val="tx1">
                            <a:lumMod val="65000"/>
                            <a:lumOff val="35000"/>
                          </a:schemeClr>
                        </a:solidFill>
                        <a:latin typeface="Cambria Math" panose="02040503050406030204" pitchFamily="18" charset="0"/>
                        <a:cs typeface="Calibri" panose="020F0502020204030204" pitchFamily="34" charset="0"/>
                      </a:rPr>
                      <m:t>=</m:t>
                    </m:r>
                    <m:r>
                      <a:rPr lang="en-US" sz="2800" b="1" i="1" smtClean="0">
                        <a:solidFill>
                          <a:schemeClr val="tx1">
                            <a:lumMod val="65000"/>
                            <a:lumOff val="35000"/>
                          </a:schemeClr>
                        </a:solidFill>
                        <a:latin typeface="Cambria Math" panose="02040503050406030204" pitchFamily="18" charset="0"/>
                        <a:cs typeface="Calibri" panose="020F0502020204030204" pitchFamily="34" charset="0"/>
                      </a:rPr>
                      <m:t>𝟔</m:t>
                    </m:r>
                    <m:r>
                      <a:rPr lang="en-US" sz="2800" b="1" i="1">
                        <a:solidFill>
                          <a:schemeClr val="tx1">
                            <a:lumMod val="65000"/>
                            <a:lumOff val="35000"/>
                          </a:schemeClr>
                        </a:solidFill>
                        <a:latin typeface="Cambria Math" panose="02040503050406030204" pitchFamily="18" charset="0"/>
                        <a:cs typeface="Calibri" panose="020F0502020204030204" pitchFamily="34" charset="0"/>
                      </a:rPr>
                      <m:t>𝟎</m:t>
                    </m:r>
                    <m:r>
                      <a:rPr lang="en-US" sz="2800" b="1" i="1">
                        <a:solidFill>
                          <a:schemeClr val="tx1">
                            <a:lumMod val="65000"/>
                            <a:lumOff val="3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en-US" sz="2800" dirty="0">
                    <a:solidFill>
                      <a:schemeClr val="tx1">
                        <a:lumMod val="65000"/>
                        <a:lumOff val="35000"/>
                      </a:schemeClr>
                    </a:solidFill>
                    <a:latin typeface="+mj-lt"/>
                    <a:ea typeface="Calibri" panose="020F0502020204030204" pitchFamily="34" charset="0"/>
                  </a:rPr>
                  <a:t> </a:t>
                </a:r>
              </a:p>
              <a:p>
                <a:pPr>
                  <a:lnSpc>
                    <a:spcPct val="150000"/>
                  </a:lnSpc>
                </a:pPr>
                <a:r>
                  <a:rPr lang="en-US" sz="2800" dirty="0">
                    <a:solidFill>
                      <a:schemeClr val="tx1">
                        <a:lumMod val="65000"/>
                        <a:lumOff val="35000"/>
                      </a:schemeClr>
                    </a:solidFill>
                    <a:effectLst/>
                    <a:latin typeface="+mj-lt"/>
                    <a:cs typeface="Calibri" panose="020F0502020204030204" pitchFamily="34" charset="0"/>
                  </a:rPr>
                  <a:t>[Am) is the bisector of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𝒙𝑨𝒕</m:t>
                        </m:r>
                      </m:e>
                    </m:acc>
                  </m:oMath>
                </a14:m>
                <a:endParaRPr lang="en-US" sz="2800" b="1" i="1" dirty="0">
                  <a:solidFill>
                    <a:schemeClr val="tx1">
                      <a:lumMod val="65000"/>
                      <a:lumOff val="35000"/>
                    </a:schemeClr>
                  </a:solidFill>
                  <a:effectLst/>
                  <a:latin typeface="Cambria Math" panose="02040503050406030204" pitchFamily="18" charset="0"/>
                  <a:cs typeface="Calibri" panose="020F0502020204030204" pitchFamily="34" charset="0"/>
                </a:endParaRPr>
              </a:p>
              <a:p>
                <a:pPr>
                  <a:lnSpc>
                    <a:spcPct val="150000"/>
                  </a:lnSpc>
                </a:pPr>
                <a:r>
                  <a:rPr lang="en-US" sz="2800" dirty="0">
                    <a:solidFill>
                      <a:schemeClr val="tx1">
                        <a:lumMod val="65000"/>
                        <a:lumOff val="35000"/>
                      </a:schemeClr>
                    </a:solidFill>
                    <a:latin typeface="+mj-lt"/>
                    <a:cs typeface="Calibri" panose="020F0502020204030204" pitchFamily="34" charset="0"/>
                  </a:rPr>
                  <a:t>[An) is the bisector of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cs typeface="Calibri" panose="020F0502020204030204" pitchFamily="34" charset="0"/>
                          </a:rPr>
                        </m:ctrlPr>
                      </m:accPr>
                      <m:e>
                        <m:r>
                          <a:rPr lang="en-US" sz="2800" b="1" i="1">
                            <a:solidFill>
                              <a:schemeClr val="tx1">
                                <a:lumMod val="65000"/>
                                <a:lumOff val="35000"/>
                              </a:schemeClr>
                            </a:solidFill>
                            <a:latin typeface="Cambria Math" panose="02040503050406030204" pitchFamily="18" charset="0"/>
                            <a:cs typeface="Calibri" panose="020F0502020204030204" pitchFamily="34" charset="0"/>
                          </a:rPr>
                          <m:t>𝒕𝑨𝒚</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 </m:t>
                    </m:r>
                  </m:oMath>
                </a14:m>
                <a:endParaRPr lang="en-US" sz="2800" dirty="0">
                  <a:solidFill>
                    <a:schemeClr val="tx1">
                      <a:lumMod val="65000"/>
                      <a:lumOff val="35000"/>
                    </a:schemeClr>
                  </a:solidFill>
                  <a:ea typeface="Calibri" panose="020F0502020204030204" pitchFamily="34" charset="0"/>
                  <a:cs typeface="Arial" panose="020B0604020202020204" pitchFamily="34" charset="0"/>
                </a:endParaRPr>
              </a:p>
            </p:txBody>
          </p:sp>
        </mc:Choice>
        <mc:Fallback xmlns="">
          <p:sp>
            <p:nvSpPr>
              <p:cNvPr id="32" name="TextBox 31">
                <a:extLst>
                  <a:ext uri="{FF2B5EF4-FFF2-40B4-BE49-F238E27FC236}">
                    <a16:creationId xmlns:a16="http://schemas.microsoft.com/office/drawing/2014/main" id="{621F76F3-013D-49FA-8CEE-B27A60D5F373}"/>
                  </a:ext>
                </a:extLst>
              </p:cNvPr>
              <p:cNvSpPr txBox="1">
                <a:spLocks noRot="1" noChangeAspect="1" noMove="1" noResize="1" noEditPoints="1" noAdjustHandles="1" noChangeArrowheads="1" noChangeShapeType="1" noTextEdit="1"/>
              </p:cNvSpPr>
              <p:nvPr/>
            </p:nvSpPr>
            <p:spPr>
              <a:xfrm>
                <a:off x="476240" y="3783519"/>
                <a:ext cx="5391987" cy="2009461"/>
              </a:xfrm>
              <a:prstGeom prst="rect">
                <a:avLst/>
              </a:prstGeom>
              <a:blipFill>
                <a:blip r:embed="rId4"/>
                <a:stretch>
                  <a:fillRect l="-2260" b="-7903"/>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1C0F7FE4-F613-40AB-8276-CC95F35E06AE}"/>
              </a:ext>
            </a:extLst>
          </p:cNvPr>
          <p:cNvGrpSpPr/>
          <p:nvPr/>
        </p:nvGrpSpPr>
        <p:grpSpPr>
          <a:xfrm>
            <a:off x="3117146" y="1512382"/>
            <a:ext cx="5502162" cy="1582252"/>
            <a:chOff x="6141970" y="3424396"/>
            <a:chExt cx="5502162" cy="1582252"/>
          </a:xfrm>
        </p:grpSpPr>
        <p:sp>
          <p:nvSpPr>
            <p:cNvPr id="23" name="Rectangle: Rounded Corners 22">
              <a:extLst>
                <a:ext uri="{FF2B5EF4-FFF2-40B4-BE49-F238E27FC236}">
                  <a16:creationId xmlns:a16="http://schemas.microsoft.com/office/drawing/2014/main" id="{3868EB2E-3057-4B97-8C7F-6E132CB5C86C}"/>
                </a:ext>
              </a:extLst>
            </p:cNvPr>
            <p:cNvSpPr/>
            <p:nvPr/>
          </p:nvSpPr>
          <p:spPr>
            <a:xfrm>
              <a:off x="6141970" y="3424396"/>
              <a:ext cx="5502162" cy="1562100"/>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2" name="Group 1">
              <a:extLst>
                <a:ext uri="{FF2B5EF4-FFF2-40B4-BE49-F238E27FC236}">
                  <a16:creationId xmlns:a16="http://schemas.microsoft.com/office/drawing/2014/main" id="{86D65299-170A-4E2B-9A54-E3E25EA562C5}"/>
                </a:ext>
              </a:extLst>
            </p:cNvPr>
            <p:cNvGrpSpPr/>
            <p:nvPr/>
          </p:nvGrpSpPr>
          <p:grpSpPr>
            <a:xfrm>
              <a:off x="6606768" y="3533285"/>
              <a:ext cx="4914114" cy="1473363"/>
              <a:chOff x="6606768" y="3533285"/>
              <a:chExt cx="4914114" cy="1473363"/>
            </a:xfrm>
          </p:grpSpPr>
          <p:pic>
            <p:nvPicPr>
              <p:cNvPr id="24" name="Picture 23" descr="See the source image">
                <a:extLst>
                  <a:ext uri="{FF2B5EF4-FFF2-40B4-BE49-F238E27FC236}">
                    <a16:creationId xmlns:a16="http://schemas.microsoft.com/office/drawing/2014/main" id="{EEDB7227-D0C4-4E3A-B45B-7505BEE2466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7949" y="3533285"/>
                <a:ext cx="2171700" cy="1013460"/>
              </a:xfrm>
              <a:prstGeom prst="rect">
                <a:avLst/>
              </a:prstGeom>
              <a:noFill/>
              <a:ln>
                <a:noFill/>
              </a:ln>
            </p:spPr>
          </p:pic>
          <p:pic>
            <p:nvPicPr>
              <p:cNvPr id="28" name="Picture 27">
                <a:extLst>
                  <a:ext uri="{FF2B5EF4-FFF2-40B4-BE49-F238E27FC236}">
                    <a16:creationId xmlns:a16="http://schemas.microsoft.com/office/drawing/2014/main" id="{E45BB3C9-6738-4DC9-8C13-EF06F1DF9208}"/>
                  </a:ext>
                </a:extLst>
              </p:cNvPr>
              <p:cNvPicPr>
                <a:picLocks noChangeAspect="1"/>
              </p:cNvPicPr>
              <p:nvPr/>
            </p:nvPicPr>
            <p:blipFill>
              <a:blip r:embed="rId6"/>
              <a:stretch>
                <a:fillRect/>
              </a:stretch>
            </p:blipFill>
            <p:spPr>
              <a:xfrm rot="18910392">
                <a:off x="6606768" y="3543608"/>
                <a:ext cx="497560" cy="1463040"/>
              </a:xfrm>
              <a:prstGeom prst="rect">
                <a:avLst/>
              </a:prstGeom>
            </p:spPr>
          </p:pic>
          <p:pic>
            <p:nvPicPr>
              <p:cNvPr id="33" name="Picture 32" descr="See the source image">
                <a:extLst>
                  <a:ext uri="{FF2B5EF4-FFF2-40B4-BE49-F238E27FC236}">
                    <a16:creationId xmlns:a16="http://schemas.microsoft.com/office/drawing/2014/main" id="{31A3849C-C021-4006-A0A1-C5E6272EA10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98577" y="3696421"/>
                <a:ext cx="958044" cy="914400"/>
              </a:xfrm>
              <a:prstGeom prst="rect">
                <a:avLst/>
              </a:prstGeom>
              <a:noFill/>
              <a:ln>
                <a:noFill/>
              </a:ln>
            </p:spPr>
          </p:pic>
          <p:pic>
            <p:nvPicPr>
              <p:cNvPr id="34" name="Picture 33" descr="See the source image">
                <a:extLst>
                  <a:ext uri="{FF2B5EF4-FFF2-40B4-BE49-F238E27FC236}">
                    <a16:creationId xmlns:a16="http://schemas.microsoft.com/office/drawing/2014/main" id="{E91793CB-6EDD-4D65-9D35-74CE03D47B49}"/>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807911" y="3694220"/>
                <a:ext cx="1712971" cy="852525"/>
              </a:xfrm>
              <a:prstGeom prst="rect">
                <a:avLst/>
              </a:prstGeom>
              <a:noFill/>
              <a:ln>
                <a:noFill/>
              </a:ln>
            </p:spPr>
          </p:pic>
        </p:grpSp>
      </p:grpSp>
      <p:pic>
        <p:nvPicPr>
          <p:cNvPr id="3" name="Picture 2">
            <a:extLst>
              <a:ext uri="{FF2B5EF4-FFF2-40B4-BE49-F238E27FC236}">
                <a16:creationId xmlns:a16="http://schemas.microsoft.com/office/drawing/2014/main" id="{9980443C-4F78-4B18-B184-F8F40F27B8CE}"/>
              </a:ext>
            </a:extLst>
          </p:cNvPr>
          <p:cNvPicPr>
            <a:picLocks noChangeAspect="1"/>
          </p:cNvPicPr>
          <p:nvPr/>
        </p:nvPicPr>
        <p:blipFill rotWithShape="1">
          <a:blip r:embed="rId9"/>
          <a:srcRect l="10174" t="29551" r="10442" b="34758"/>
          <a:stretch/>
        </p:blipFill>
        <p:spPr>
          <a:xfrm>
            <a:off x="5704114" y="5032233"/>
            <a:ext cx="6041572" cy="584735"/>
          </a:xfrm>
          <a:prstGeom prst="rect">
            <a:avLst/>
          </a:prstGeom>
        </p:spPr>
      </p:pic>
    </p:spTree>
    <p:custDataLst>
      <p:tags r:id="rId1"/>
    </p:custDataLst>
    <p:extLst>
      <p:ext uri="{BB962C8B-B14F-4D97-AF65-F5344CB8AC3E}">
        <p14:creationId xmlns:p14="http://schemas.microsoft.com/office/powerpoint/2010/main" val="5280285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E.G6.CH09.SLO4_Slide43">
            <a:hlinkClick r:id="" action="ppaction://media"/>
            <a:extLst>
              <a:ext uri="{FF2B5EF4-FFF2-40B4-BE49-F238E27FC236}">
                <a16:creationId xmlns:a16="http://schemas.microsoft.com/office/drawing/2014/main" id="{94092E54-184D-43DA-8C7E-C00A5A30FFB7}"/>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0" y="0"/>
            <a:ext cx="12192000" cy="6858000"/>
          </a:xfrm>
          <a:prstGeom prst="rect">
            <a:avLst/>
          </a:prstGeom>
        </p:spPr>
      </p:pic>
      <p:sp>
        <p:nvSpPr>
          <p:cNvPr id="13" name="Google Shape;222;p10">
            <a:extLst>
              <a:ext uri="{FF2B5EF4-FFF2-40B4-BE49-F238E27FC236}">
                <a16:creationId xmlns:a16="http://schemas.microsoft.com/office/drawing/2014/main" id="{1298B902-A3A5-4DB9-82B1-0392C52CD72D}"/>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 using protractor and compass</a:t>
            </a:r>
            <a:endParaRPr lang="en-GB" sz="3200" dirty="0">
              <a:sym typeface="Comic Sans MS"/>
            </a:endParaRPr>
          </a:p>
        </p:txBody>
      </p:sp>
    </p:spTree>
    <p:custDataLst>
      <p:tags r:id="rId1"/>
    </p:custDataLst>
    <p:extLst>
      <p:ext uri="{BB962C8B-B14F-4D97-AF65-F5344CB8AC3E}">
        <p14:creationId xmlns:p14="http://schemas.microsoft.com/office/powerpoint/2010/main" val="4242044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316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4"/>
                </p:tgtEl>
              </p:cMediaNode>
            </p:video>
            <p:seq concurrent="1" nextAc="seek">
              <p:cTn id="13" restart="whenNotActive" fill="hold" evtFilter="cancelBubble" nodeType="interactiveSeq">
                <p:stCondLst>
                  <p:cond evt="onClick" delay="0">
                    <p:tgtEl>
                      <p:spTgt spid="4"/>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4"/>
                                        </p:tgtEl>
                                      </p:cBhvr>
                                    </p:cmd>
                                  </p:childTnLst>
                                </p:cTn>
                              </p:par>
                            </p:childTnLst>
                          </p:cTn>
                        </p:par>
                      </p:childTnLst>
                    </p:cTn>
                  </p:par>
                </p:childTnLst>
              </p:cTn>
              <p:nextCondLst>
                <p:cond evt="onClick" delay="0">
                  <p:tgtEl>
                    <p:spTgt spid="4"/>
                  </p:tgtEl>
                </p:cond>
              </p:nextCondLst>
            </p:seq>
          </p:childTnLst>
        </p:cTn>
      </p:par>
    </p:tnLst>
    <p:bldLst>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9C1EA9-F11A-4B5A-853C-2E9B2438B125}"/>
              </a:ext>
            </a:extLst>
          </p:cNvPr>
          <p:cNvPicPr>
            <a:picLocks noChangeAspect="1"/>
          </p:cNvPicPr>
          <p:nvPr/>
        </p:nvPicPr>
        <p:blipFill rotWithShape="1">
          <a:blip r:embed="rId4"/>
          <a:srcRect b="3226"/>
          <a:stretch/>
        </p:blipFill>
        <p:spPr>
          <a:xfrm>
            <a:off x="4382117" y="2476511"/>
            <a:ext cx="7167967" cy="3045209"/>
          </a:xfrm>
          <a:prstGeom prst="rect">
            <a:avLst/>
          </a:prstGeom>
        </p:spPr>
      </p:pic>
      <p:grpSp>
        <p:nvGrpSpPr>
          <p:cNvPr id="2" name="Group 1">
            <a:extLst>
              <a:ext uri="{FF2B5EF4-FFF2-40B4-BE49-F238E27FC236}">
                <a16:creationId xmlns:a16="http://schemas.microsoft.com/office/drawing/2014/main" id="{28E8E4BE-4A17-4498-94D1-98481DFFBC06}"/>
              </a:ext>
            </a:extLst>
          </p:cNvPr>
          <p:cNvGrpSpPr/>
          <p:nvPr/>
        </p:nvGrpSpPr>
        <p:grpSpPr>
          <a:xfrm>
            <a:off x="274126" y="3806655"/>
            <a:ext cx="11274285" cy="1968049"/>
            <a:chOff x="56971" y="1404512"/>
            <a:chExt cx="11274285" cy="1968049"/>
          </a:xfrm>
        </p:grpSpPr>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5F24D214-0CC9-4D26-B866-2E99434105F8}"/>
                    </a:ext>
                  </a:extLst>
                </p:cNvPr>
                <p:cNvSpPr txBox="1"/>
                <p:nvPr/>
              </p:nvSpPr>
              <p:spPr>
                <a:xfrm>
                  <a:off x="277806" y="1404512"/>
                  <a:ext cx="11053450" cy="536429"/>
                </a:xfrm>
                <a:prstGeom prst="rect">
                  <a:avLst/>
                </a:prstGeom>
                <a:noFill/>
              </p:spPr>
              <p:txBody>
                <a:bodyPr wrap="square">
                  <a:spAutoFit/>
                </a:bodyPr>
                <a:lstStyle/>
                <a:p>
                  <a:pPr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𝒙𝑨𝒎</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𝒕</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𝑨𝒎</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𝟑</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oMath>
                  </a14:m>
                  <a:r>
                    <a:rPr lang="en-US" sz="2800" b="1"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t>
                  </a:r>
                  <a:r>
                    <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rPr>
                    <a:t> </a:t>
                  </a:r>
                </a:p>
              </p:txBody>
            </p:sp>
          </mc:Choice>
          <mc:Fallback xmlns="">
            <p:sp>
              <p:nvSpPr>
                <p:cNvPr id="28" name="TextBox 27">
                  <a:extLst>
                    <a:ext uri="{FF2B5EF4-FFF2-40B4-BE49-F238E27FC236}">
                      <a16:creationId xmlns:a16="http://schemas.microsoft.com/office/drawing/2014/main" id="{5F24D214-0CC9-4D26-B866-2E99434105F8}"/>
                    </a:ext>
                  </a:extLst>
                </p:cNvPr>
                <p:cNvSpPr txBox="1">
                  <a:spLocks noRot="1" noChangeAspect="1" noMove="1" noResize="1" noEditPoints="1" noAdjustHandles="1" noChangeArrowheads="1" noChangeShapeType="1" noTextEdit="1"/>
                </p:cNvSpPr>
                <p:nvPr/>
              </p:nvSpPr>
              <p:spPr>
                <a:xfrm>
                  <a:off x="277806" y="1404512"/>
                  <a:ext cx="11053450" cy="53642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EB010C43-2B1E-4689-9F16-1DECD440690C}"/>
                    </a:ext>
                  </a:extLst>
                </p:cNvPr>
                <p:cNvSpPr txBox="1"/>
                <p:nvPr/>
              </p:nvSpPr>
              <p:spPr>
                <a:xfrm>
                  <a:off x="163503" y="2102331"/>
                  <a:ext cx="7011348" cy="536237"/>
                </a:xfrm>
                <a:prstGeom prst="rect">
                  <a:avLst/>
                </a:prstGeom>
                <a:noFill/>
              </p:spPr>
              <p:txBody>
                <a:bodyPr wrap="square">
                  <a:spAutoFit/>
                </a:bodyPr>
                <a:lstStyle/>
                <a:p>
                  <a:pPr marR="0">
                    <a:lnSpc>
                      <a:spcPct val="107000"/>
                    </a:lnSpc>
                    <a:spcBef>
                      <a:spcPts val="0"/>
                    </a:spcBef>
                    <a:spcAft>
                      <a:spcPts val="800"/>
                    </a:spcAft>
                  </a:pPr>
                  <a:r>
                    <a:rPr lang="en-US" sz="2800" dirty="0">
                      <a:solidFill>
                        <a:schemeClr val="tx1">
                          <a:lumMod val="65000"/>
                          <a:lumOff val="35000"/>
                        </a:schemeClr>
                      </a:solidFill>
                      <a:effectLst/>
                      <a:latin typeface="+mj-lt"/>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𝒕𝑨𝒚</m:t>
                          </m:r>
                        </m:e>
                      </m:acc>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m:t>
                      </m:r>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𝟏𝟖𝟎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𝟔𝟎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𝟏𝟐𝟎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 </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33" name="TextBox 32">
                  <a:extLst>
                    <a:ext uri="{FF2B5EF4-FFF2-40B4-BE49-F238E27FC236}">
                      <a16:creationId xmlns:a16="http://schemas.microsoft.com/office/drawing/2014/main" id="{EB010C43-2B1E-4689-9F16-1DECD440690C}"/>
                    </a:ext>
                  </a:extLst>
                </p:cNvPr>
                <p:cNvSpPr txBox="1">
                  <a:spLocks noRot="1" noChangeAspect="1" noMove="1" noResize="1" noEditPoints="1" noAdjustHandles="1" noChangeArrowheads="1" noChangeShapeType="1" noTextEdit="1"/>
                </p:cNvSpPr>
                <p:nvPr/>
              </p:nvSpPr>
              <p:spPr>
                <a:xfrm>
                  <a:off x="163503" y="2102331"/>
                  <a:ext cx="7011348" cy="53623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BA9B02CE-2B73-4BDD-B4C2-EB31246DA2C4}"/>
                    </a:ext>
                  </a:extLst>
                </p:cNvPr>
                <p:cNvSpPr txBox="1"/>
                <p:nvPr/>
              </p:nvSpPr>
              <p:spPr>
                <a:xfrm>
                  <a:off x="56971" y="2836132"/>
                  <a:ext cx="11053450" cy="536429"/>
                </a:xfrm>
                <a:prstGeom prst="rect">
                  <a:avLst/>
                </a:prstGeom>
                <a:noFill/>
              </p:spPr>
              <p:txBody>
                <a:bodyPr wrap="square">
                  <a:spAutoFit/>
                </a:bodyPr>
                <a:lstStyle/>
                <a:p>
                  <a:pPr marR="0">
                    <a:lnSpc>
                      <a:spcPct val="107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𝒚𝑨𝒏</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𝒕</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𝑨</m:t>
                          </m:r>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𝒏</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𝟔</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oMath>
                  </a14:m>
                  <a:r>
                    <a:rPr lang="en-US" sz="2800" b="1"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t>
                  </a:r>
                  <a:r>
                    <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rPr>
                    <a:t> </a:t>
                  </a:r>
                </a:p>
              </p:txBody>
            </p:sp>
          </mc:Choice>
          <mc:Fallback xmlns="">
            <p:sp>
              <p:nvSpPr>
                <p:cNvPr id="35" name="TextBox 34">
                  <a:extLst>
                    <a:ext uri="{FF2B5EF4-FFF2-40B4-BE49-F238E27FC236}">
                      <a16:creationId xmlns:a16="http://schemas.microsoft.com/office/drawing/2014/main" id="{BA9B02CE-2B73-4BDD-B4C2-EB31246DA2C4}"/>
                    </a:ext>
                  </a:extLst>
                </p:cNvPr>
                <p:cNvSpPr txBox="1">
                  <a:spLocks noRot="1" noChangeAspect="1" noMove="1" noResize="1" noEditPoints="1" noAdjustHandles="1" noChangeArrowheads="1" noChangeShapeType="1" noTextEdit="1"/>
                </p:cNvSpPr>
                <p:nvPr/>
              </p:nvSpPr>
              <p:spPr>
                <a:xfrm>
                  <a:off x="56971" y="2836132"/>
                  <a:ext cx="11053450" cy="536429"/>
                </a:xfrm>
                <a:prstGeom prst="rect">
                  <a:avLst/>
                </a:prstGeom>
                <a:blipFill>
                  <a:blip r:embed="rId7"/>
                  <a:stretch>
                    <a:fillRect/>
                  </a:stretch>
                </a:blipFill>
              </p:spPr>
              <p:txBody>
                <a:bodyPr/>
                <a:lstStyle/>
                <a:p>
                  <a:r>
                    <a:rPr lang="en-US">
                      <a:noFill/>
                    </a:rPr>
                    <a:t> </a:t>
                  </a:r>
                </a:p>
              </p:txBody>
            </p:sp>
          </mc:Fallback>
        </mc:AlternateContent>
      </p:grpSp>
      <p:sp>
        <p:nvSpPr>
          <p:cNvPr id="13" name="Google Shape;222;p10">
            <a:extLst>
              <a:ext uri="{FF2B5EF4-FFF2-40B4-BE49-F238E27FC236}">
                <a16:creationId xmlns:a16="http://schemas.microsoft.com/office/drawing/2014/main" id="{1298B902-A3A5-4DB9-82B1-0392C52CD72D}"/>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 using protractor only</a:t>
            </a:r>
            <a:endParaRPr lang="en-GB" sz="3200" dirty="0">
              <a:sym typeface="Comic Sans MS"/>
            </a:endParaRPr>
          </a:p>
        </p:txBody>
      </p:sp>
    </p:spTree>
    <p:custDataLst>
      <p:tags r:id="rId1"/>
    </p:custDataLst>
    <p:extLst>
      <p:ext uri="{BB962C8B-B14F-4D97-AF65-F5344CB8AC3E}">
        <p14:creationId xmlns:p14="http://schemas.microsoft.com/office/powerpoint/2010/main" val="26697416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DFCF4561-35B6-4528-8A68-C97EAA29737A}"/>
                  </a:ext>
                </a:extLst>
              </p:cNvPr>
              <p:cNvSpPr txBox="1"/>
              <p:nvPr/>
            </p:nvSpPr>
            <p:spPr>
              <a:xfrm>
                <a:off x="454008" y="3085774"/>
                <a:ext cx="7011348" cy="536429"/>
              </a:xfrm>
              <a:prstGeom prst="rect">
                <a:avLst/>
              </a:prstGeom>
              <a:noFill/>
            </p:spPr>
            <p:txBody>
              <a:bodyPr wrap="square">
                <a:spAutoFit/>
              </a:bodyPr>
              <a:lstStyle/>
              <a:p>
                <a:pPr marR="0">
                  <a:lnSpc>
                    <a:spcPct val="107000"/>
                  </a:lnSpc>
                  <a:spcBef>
                    <a:spcPts val="0"/>
                  </a:spcBef>
                  <a:spcAft>
                    <a:spcPts val="800"/>
                  </a:spcAft>
                </a:pP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𝒎𝑨𝒏</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65000"/>
                        <a:lumOff val="35000"/>
                      </a:schemeClr>
                    </a:solidFill>
                    <a:effectLst/>
                    <a:latin typeface="+mj-lt"/>
                    <a:ea typeface="Calibri" panose="020F050202020403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3" name="TextBox 22">
                <a:extLst>
                  <a:ext uri="{FF2B5EF4-FFF2-40B4-BE49-F238E27FC236}">
                    <a16:creationId xmlns:a16="http://schemas.microsoft.com/office/drawing/2014/main" id="{DFCF4561-35B6-4528-8A68-C97EAA29737A}"/>
                  </a:ext>
                </a:extLst>
              </p:cNvPr>
              <p:cNvSpPr txBox="1">
                <a:spLocks noRot="1" noChangeAspect="1" noMove="1" noResize="1" noEditPoints="1" noAdjustHandles="1" noChangeArrowheads="1" noChangeShapeType="1" noTextEdit="1"/>
              </p:cNvSpPr>
              <p:nvPr/>
            </p:nvSpPr>
            <p:spPr>
              <a:xfrm>
                <a:off x="454008" y="3085774"/>
                <a:ext cx="7011348" cy="536429"/>
              </a:xfrm>
              <a:prstGeom prst="rect">
                <a:avLst/>
              </a:prstGeom>
              <a:blipFill>
                <a:blip r:embed="rId4"/>
                <a:stretch>
                  <a:fillRect t="-7955"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3F5DB15-787C-4BDF-9127-0AEE9B3CACA9}"/>
                  </a:ext>
                </a:extLst>
              </p:cNvPr>
              <p:cNvSpPr txBox="1"/>
              <p:nvPr/>
            </p:nvSpPr>
            <p:spPr>
              <a:xfrm>
                <a:off x="454008" y="4995376"/>
                <a:ext cx="7802134" cy="536429"/>
              </a:xfrm>
              <a:prstGeom prst="rect">
                <a:avLst/>
              </a:prstGeom>
              <a:noFill/>
            </p:spPr>
            <p:txBody>
              <a:bodyPr wrap="square">
                <a:spAutoFit/>
              </a:bodyPr>
              <a:lstStyle/>
              <a:p>
                <a:pPr marR="0">
                  <a:lnSpc>
                    <a:spcPct val="107000"/>
                  </a:lnSpc>
                  <a:spcBef>
                    <a:spcPts val="0"/>
                  </a:spcBef>
                  <a:spcAft>
                    <a:spcPts val="800"/>
                  </a:spcAft>
                </a:pPr>
                <a:r>
                  <a:rPr lang="en-US" sz="2800" dirty="0">
                    <a:solidFill>
                      <a:schemeClr val="tx1">
                        <a:lumMod val="65000"/>
                        <a:lumOff val="35000"/>
                      </a:schemeClr>
                    </a:solidFill>
                    <a:latin typeface="+mj-lt"/>
                    <a:cs typeface="Calibri" panose="020F0502020204030204" pitchFamily="34" charset="0"/>
                  </a:rPr>
                  <a:t>[At) is the                   of angle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𝒙𝑨𝒏</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E3F5DB15-787C-4BDF-9127-0AEE9B3CACA9}"/>
                  </a:ext>
                </a:extLst>
              </p:cNvPr>
              <p:cNvSpPr txBox="1">
                <a:spLocks noRot="1" noChangeAspect="1" noMove="1" noResize="1" noEditPoints="1" noAdjustHandles="1" noChangeArrowheads="1" noChangeShapeType="1" noTextEdit="1"/>
              </p:cNvSpPr>
              <p:nvPr/>
            </p:nvSpPr>
            <p:spPr>
              <a:xfrm>
                <a:off x="454008" y="4995376"/>
                <a:ext cx="7802134" cy="536429"/>
              </a:xfrm>
              <a:prstGeom prst="rect">
                <a:avLst/>
              </a:prstGeom>
              <a:blipFill>
                <a:blip r:embed="rId5"/>
                <a:stretch>
                  <a:fillRect l="-1563" t="-7955" b="-31818"/>
                </a:stretch>
              </a:blipFill>
            </p:spPr>
            <p:txBody>
              <a:bodyPr/>
              <a:lstStyle/>
              <a:p>
                <a:r>
                  <a:rPr lang="en-US">
                    <a:noFill/>
                  </a:rPr>
                  <a:t> </a:t>
                </a:r>
              </a:p>
            </p:txBody>
          </p:sp>
        </mc:Fallback>
      </mc:AlternateContent>
      <p:sp>
        <p:nvSpPr>
          <p:cNvPr id="19" name="Google Shape;222;p10">
            <a:extLst>
              <a:ext uri="{FF2B5EF4-FFF2-40B4-BE49-F238E27FC236}">
                <a16:creationId xmlns:a16="http://schemas.microsoft.com/office/drawing/2014/main" id="{40A5EA6C-D6A0-4A48-8ACE-6FAC126B87E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Complete</a:t>
            </a:r>
            <a:endParaRPr lang="en-GB" sz="3200" dirty="0">
              <a:sym typeface="Comic Sans MS"/>
            </a:endParaRPr>
          </a:p>
        </p:txBody>
      </p:sp>
      <mc:AlternateContent xmlns:mc="http://schemas.openxmlformats.org/markup-compatibility/2006" xmlns:a14="http://schemas.microsoft.com/office/drawing/2010/main">
        <mc:Choice Requires="a14">
          <p:sp>
            <p:nvSpPr>
              <p:cNvPr id="10" name="Rectangle: Rounded Corners 9">
                <a:extLst>
                  <a:ext uri="{FF2B5EF4-FFF2-40B4-BE49-F238E27FC236}">
                    <a16:creationId xmlns:a16="http://schemas.microsoft.com/office/drawing/2014/main" id="{02CEF828-BF94-4E34-86ED-F439518D4344}"/>
                  </a:ext>
                </a:extLst>
              </p:cNvPr>
              <p:cNvSpPr/>
              <p:nvPr/>
            </p:nvSpPr>
            <p:spPr>
              <a:xfrm>
                <a:off x="2410869" y="4845047"/>
                <a:ext cx="1828800" cy="822960"/>
              </a:xfrm>
              <a:prstGeom prst="roundRect">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r>
                        <a:rPr lang="en-US" sz="3200" b="1" i="1" smtClean="0">
                          <a:solidFill>
                            <a:schemeClr val="tx1">
                              <a:lumMod val="65000"/>
                              <a:lumOff val="35000"/>
                            </a:schemeClr>
                          </a:solidFill>
                          <a:latin typeface="Cambria Math" panose="02040503050406030204" pitchFamily="18" charset="0"/>
                        </a:rPr>
                        <m:t>_________</m:t>
                      </m:r>
                    </m:oMath>
                  </m:oMathPara>
                </a14:m>
                <a:endParaRPr lang="en-US" sz="3200" b="1" i="1" dirty="0">
                  <a:solidFill>
                    <a:schemeClr val="tx1">
                      <a:lumMod val="65000"/>
                      <a:lumOff val="35000"/>
                    </a:schemeClr>
                  </a:solidFill>
                  <a:latin typeface="+mj-lt"/>
                </a:endParaRPr>
              </a:p>
            </p:txBody>
          </p:sp>
        </mc:Choice>
        <mc:Fallback xmlns="">
          <p:sp>
            <p:nvSpPr>
              <p:cNvPr id="10" name="Rectangle: Rounded Corners 9">
                <a:extLst>
                  <a:ext uri="{FF2B5EF4-FFF2-40B4-BE49-F238E27FC236}">
                    <a16:creationId xmlns:a16="http://schemas.microsoft.com/office/drawing/2014/main" id="{02CEF828-BF94-4E34-86ED-F439518D4344}"/>
                  </a:ext>
                </a:extLst>
              </p:cNvPr>
              <p:cNvSpPr>
                <a:spLocks noRot="1" noChangeAspect="1" noMove="1" noResize="1" noEditPoints="1" noAdjustHandles="1" noChangeArrowheads="1" noChangeShapeType="1" noTextEdit="1"/>
              </p:cNvSpPr>
              <p:nvPr/>
            </p:nvSpPr>
            <p:spPr>
              <a:xfrm>
                <a:off x="2410869" y="4845047"/>
                <a:ext cx="1828800" cy="822960"/>
              </a:xfrm>
              <a:prstGeom prst="roundRect">
                <a:avLst/>
              </a:prstGeom>
              <a:blipFill>
                <a:blip r:embed="rId6"/>
                <a:stretch>
                  <a:fillRect/>
                </a:stretch>
              </a:blipFill>
              <a:ln w="12700">
                <a:solidFill>
                  <a:schemeClr val="tx1">
                    <a:lumMod val="65000"/>
                    <a:lumOff val="35000"/>
                  </a:schemeClr>
                </a:solidFill>
              </a:ln>
            </p:spPr>
            <p:txBody>
              <a:bodyPr/>
              <a:lstStyle/>
              <a:p>
                <a:r>
                  <a:rPr lang="en-US">
                    <a:noFill/>
                  </a:rPr>
                  <a:t> </a:t>
                </a:r>
              </a:p>
            </p:txBody>
          </p:sp>
        </mc:Fallback>
      </mc:AlternateContent>
      <p:sp>
        <p:nvSpPr>
          <p:cNvPr id="11" name="Rectangle: Rounded Corners 10">
            <a:extLst>
              <a:ext uri="{FF2B5EF4-FFF2-40B4-BE49-F238E27FC236}">
                <a16:creationId xmlns:a16="http://schemas.microsoft.com/office/drawing/2014/main" id="{D8F9B27D-DDA2-4080-8364-378F0F42E7BA}"/>
              </a:ext>
            </a:extLst>
          </p:cNvPr>
          <p:cNvSpPr/>
          <p:nvPr/>
        </p:nvSpPr>
        <p:spPr>
          <a:xfrm>
            <a:off x="1764266" y="2896219"/>
            <a:ext cx="993448"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p:pic>
        <p:nvPicPr>
          <p:cNvPr id="7" name="Picture 6">
            <a:extLst>
              <a:ext uri="{FF2B5EF4-FFF2-40B4-BE49-F238E27FC236}">
                <a16:creationId xmlns:a16="http://schemas.microsoft.com/office/drawing/2014/main" id="{5245904A-A285-4AA4-A49C-B8AB1D03DC71}"/>
              </a:ext>
            </a:extLst>
          </p:cNvPr>
          <p:cNvPicPr>
            <a:picLocks noChangeAspect="1"/>
          </p:cNvPicPr>
          <p:nvPr/>
        </p:nvPicPr>
        <p:blipFill rotWithShape="1">
          <a:blip r:embed="rId7"/>
          <a:srcRect b="3226"/>
          <a:stretch/>
        </p:blipFill>
        <p:spPr>
          <a:xfrm>
            <a:off x="4570025" y="1211338"/>
            <a:ext cx="7167967" cy="3045209"/>
          </a:xfrm>
          <a:prstGeom prst="rect">
            <a:avLst/>
          </a:prstGeom>
        </p:spPr>
      </p:pic>
    </p:spTree>
    <p:custDataLst>
      <p:tags r:id="rId1"/>
    </p:custDataLst>
    <p:extLst>
      <p:ext uri="{BB962C8B-B14F-4D97-AF65-F5344CB8AC3E}">
        <p14:creationId xmlns:p14="http://schemas.microsoft.com/office/powerpoint/2010/main" val="18321354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FDD21F5-BE93-42D4-A9CD-27DE50A66655}"/>
              </a:ext>
            </a:extLst>
          </p:cNvPr>
          <p:cNvPicPr>
            <a:picLocks noChangeAspect="1"/>
          </p:cNvPicPr>
          <p:nvPr/>
        </p:nvPicPr>
        <p:blipFill rotWithShape="1">
          <a:blip r:embed="rId4"/>
          <a:srcRect b="3226"/>
          <a:stretch/>
        </p:blipFill>
        <p:spPr>
          <a:xfrm>
            <a:off x="4570025" y="1211338"/>
            <a:ext cx="7167967" cy="3045209"/>
          </a:xfrm>
          <a:prstGeom prst="rect">
            <a:avLst/>
          </a:prstGeom>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3F5DB15-787C-4BDF-9127-0AEE9B3CACA9}"/>
                  </a:ext>
                </a:extLst>
              </p:cNvPr>
              <p:cNvSpPr txBox="1"/>
              <p:nvPr/>
            </p:nvSpPr>
            <p:spPr>
              <a:xfrm>
                <a:off x="440795" y="4891771"/>
                <a:ext cx="7802134" cy="536429"/>
              </a:xfrm>
              <a:prstGeom prst="rect">
                <a:avLst/>
              </a:prstGeom>
              <a:noFill/>
            </p:spPr>
            <p:txBody>
              <a:bodyPr wrap="square">
                <a:spAutoFit/>
              </a:bodyPr>
              <a:lstStyle/>
              <a:p>
                <a:pPr marR="0">
                  <a:lnSpc>
                    <a:spcPct val="107000"/>
                  </a:lnSpc>
                  <a:spcBef>
                    <a:spcPts val="0"/>
                  </a:spcBef>
                  <a:spcAft>
                    <a:spcPts val="800"/>
                  </a:spcAft>
                </a:pPr>
                <a:r>
                  <a:rPr lang="en-US" sz="2800" dirty="0">
                    <a:solidFill>
                      <a:schemeClr val="tx1">
                        <a:lumMod val="65000"/>
                        <a:lumOff val="35000"/>
                      </a:schemeClr>
                    </a:solidFill>
                    <a:latin typeface="+mj-lt"/>
                    <a:cs typeface="Calibri" panose="020F0502020204030204" pitchFamily="34" charset="0"/>
                  </a:rPr>
                  <a:t>[At) is the                      of angle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cs typeface="Calibri" panose="020F0502020204030204" pitchFamily="34" charset="0"/>
                          </a:rPr>
                          <m:t>𝒙𝑨𝒏</m:t>
                        </m:r>
                      </m:e>
                    </m:acc>
                    <m:r>
                      <a:rPr lang="en-US" sz="2800" b="1" i="1">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E3F5DB15-787C-4BDF-9127-0AEE9B3CACA9}"/>
                  </a:ext>
                </a:extLst>
              </p:cNvPr>
              <p:cNvSpPr txBox="1">
                <a:spLocks noRot="1" noChangeAspect="1" noMove="1" noResize="1" noEditPoints="1" noAdjustHandles="1" noChangeArrowheads="1" noChangeShapeType="1" noTextEdit="1"/>
              </p:cNvSpPr>
              <p:nvPr/>
            </p:nvSpPr>
            <p:spPr>
              <a:xfrm>
                <a:off x="440795" y="4891771"/>
                <a:ext cx="7802134" cy="536429"/>
              </a:xfrm>
              <a:prstGeom prst="rect">
                <a:avLst/>
              </a:prstGeom>
              <a:blipFill>
                <a:blip r:embed="rId5"/>
                <a:stretch>
                  <a:fillRect l="-1563" t="-7955" b="-31818"/>
                </a:stretch>
              </a:blipFill>
            </p:spPr>
            <p:txBody>
              <a:bodyPr/>
              <a:lstStyle/>
              <a:p>
                <a:r>
                  <a:rPr lang="en-US">
                    <a:noFill/>
                  </a:rPr>
                  <a:t> </a:t>
                </a:r>
              </a:p>
            </p:txBody>
          </p:sp>
        </mc:Fallback>
      </mc:AlternateContent>
      <p:sp>
        <p:nvSpPr>
          <p:cNvPr id="15" name="Rectangle: Rounded Corners 14">
            <a:extLst>
              <a:ext uri="{FF2B5EF4-FFF2-40B4-BE49-F238E27FC236}">
                <a16:creationId xmlns:a16="http://schemas.microsoft.com/office/drawing/2014/main" id="{028E35B3-D7C1-4117-AD76-602333C8A327}"/>
              </a:ext>
            </a:extLst>
          </p:cNvPr>
          <p:cNvSpPr/>
          <p:nvPr/>
        </p:nvSpPr>
        <p:spPr>
          <a:xfrm>
            <a:off x="2443109" y="4779711"/>
            <a:ext cx="2011680" cy="73152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bisector</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1E886542-6CF4-4615-A19A-0330C69DADB1}"/>
                  </a:ext>
                </a:extLst>
              </p:cNvPr>
              <p:cNvSpPr txBox="1"/>
              <p:nvPr/>
            </p:nvSpPr>
            <p:spPr>
              <a:xfrm>
                <a:off x="466752" y="3070988"/>
                <a:ext cx="5108393" cy="669671"/>
              </a:xfrm>
              <a:prstGeom prst="rect">
                <a:avLst/>
              </a:prstGeom>
              <a:noFill/>
            </p:spPr>
            <p:txBody>
              <a:bodyPr wrap="square">
                <a:spAutoFit/>
              </a:bodyPr>
              <a:lstStyle/>
              <a:p>
                <a:pPr marR="0">
                  <a:lnSpc>
                    <a:spcPct val="107000"/>
                  </a:lnSpc>
                  <a:spcBef>
                    <a:spcPts val="0"/>
                  </a:spcBef>
                  <a:spcAft>
                    <a:spcPts val="800"/>
                  </a:spcAft>
                </a:pPr>
                <a14:m>
                  <m:oMathPara xmlns:m="http://schemas.openxmlformats.org/officeDocument/2006/math">
                    <m:oMathParaPr>
                      <m:jc m:val="left"/>
                    </m:oMathParaPr>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𝒎𝑨𝒏</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𝟔𝟎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𝟑𝟎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oMath>
                  </m:oMathPara>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34" name="TextBox 33">
                <a:extLst>
                  <a:ext uri="{FF2B5EF4-FFF2-40B4-BE49-F238E27FC236}">
                    <a16:creationId xmlns:a16="http://schemas.microsoft.com/office/drawing/2014/main" id="{1E886542-6CF4-4615-A19A-0330C69DADB1}"/>
                  </a:ext>
                </a:extLst>
              </p:cNvPr>
              <p:cNvSpPr txBox="1">
                <a:spLocks noRot="1" noChangeAspect="1" noMove="1" noResize="1" noEditPoints="1" noAdjustHandles="1" noChangeArrowheads="1" noChangeShapeType="1" noTextEdit="1"/>
              </p:cNvSpPr>
              <p:nvPr/>
            </p:nvSpPr>
            <p:spPr>
              <a:xfrm>
                <a:off x="466752" y="3070988"/>
                <a:ext cx="5108393" cy="669671"/>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EE8CD634-39B1-4A00-BA8F-D1695222AAC9}"/>
                  </a:ext>
                </a:extLst>
              </p:cNvPr>
              <p:cNvSpPr txBox="1"/>
              <p:nvPr/>
            </p:nvSpPr>
            <p:spPr>
              <a:xfrm>
                <a:off x="301605" y="4038643"/>
                <a:ext cx="3062918" cy="536237"/>
              </a:xfrm>
              <a:prstGeom prst="rect">
                <a:avLst/>
              </a:prstGeom>
              <a:noFill/>
            </p:spPr>
            <p:txBody>
              <a:bodyPr wrap="square">
                <a:spAutoFit/>
              </a:bodyPr>
              <a:lstStyle/>
              <a:p>
                <a:pPr marR="0">
                  <a:lnSpc>
                    <a:spcPct val="107000"/>
                  </a:lnSpc>
                  <a:spcBef>
                    <a:spcPts val="0"/>
                  </a:spcBef>
                  <a:spcAft>
                    <a:spcPts val="800"/>
                  </a:spcAft>
                </a:pPr>
                <a:r>
                  <a:rPr lang="en-US" sz="2800" b="1" dirty="0">
                    <a:solidFill>
                      <a:schemeClr val="tx1">
                        <a:lumMod val="65000"/>
                        <a:lumOff val="35000"/>
                      </a:schemeClr>
                    </a:solidFill>
                    <a:effectLst/>
                    <a:latin typeface="+mj-lt"/>
                    <a:ea typeface="Calibri" panose="020F0502020204030204" pitchFamily="34" charset="0"/>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𝒙𝑨𝒕</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𝒕</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𝑨</m:t>
                        </m:r>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𝒏</m:t>
                        </m:r>
                      </m:e>
                    </m:acc>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𝟔</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oMath>
                </a14:m>
                <a:r>
                  <a:rPr lang="en-US" sz="2800" b="1" dirty="0">
                    <a:solidFill>
                      <a:schemeClr val="tx1">
                        <a:lumMod val="65000"/>
                        <a:lumOff val="35000"/>
                      </a:schemeClr>
                    </a:solidFill>
                    <a:effectLst/>
                    <a:latin typeface="+mj-lt"/>
                    <a:ea typeface="Times New Roman" panose="02020603050405020304" pitchFamily="18" charset="0"/>
                    <a:cs typeface="Calibri" panose="020F0502020204030204" pitchFamily="34" charset="0"/>
                  </a:rPr>
                  <a:t>  </a:t>
                </a:r>
                <a:r>
                  <a:rPr lang="en-US" sz="2800" dirty="0">
                    <a:solidFill>
                      <a:schemeClr val="tx1">
                        <a:lumMod val="65000"/>
                        <a:lumOff val="35000"/>
                      </a:schemeClr>
                    </a:solidFill>
                    <a:effectLst/>
                    <a:latin typeface="+mj-lt"/>
                    <a:ea typeface="Calibri" panose="020F0502020204030204" pitchFamily="34" charset="0"/>
                    <a:cs typeface="Calibri" panose="020F0502020204030204" pitchFamily="34" charset="0"/>
                  </a:rPr>
                  <a:t> </a:t>
                </a:r>
              </a:p>
            </p:txBody>
          </p:sp>
        </mc:Choice>
        <mc:Fallback xmlns="">
          <p:sp>
            <p:nvSpPr>
              <p:cNvPr id="36" name="TextBox 35">
                <a:extLst>
                  <a:ext uri="{FF2B5EF4-FFF2-40B4-BE49-F238E27FC236}">
                    <a16:creationId xmlns:a16="http://schemas.microsoft.com/office/drawing/2014/main" id="{EE8CD634-39B1-4A00-BA8F-D1695222AAC9}"/>
                  </a:ext>
                </a:extLst>
              </p:cNvPr>
              <p:cNvSpPr txBox="1">
                <a:spLocks noRot="1" noChangeAspect="1" noMove="1" noResize="1" noEditPoints="1" noAdjustHandles="1" noChangeArrowheads="1" noChangeShapeType="1" noTextEdit="1"/>
              </p:cNvSpPr>
              <p:nvPr/>
            </p:nvSpPr>
            <p:spPr>
              <a:xfrm>
                <a:off x="301605" y="4038643"/>
                <a:ext cx="3062918" cy="536237"/>
              </a:xfrm>
              <a:prstGeom prst="rect">
                <a:avLst/>
              </a:prstGeom>
              <a:blipFill>
                <a:blip r:embed="rId7"/>
                <a:stretch>
                  <a:fillRect/>
                </a:stretch>
              </a:blipFill>
            </p:spPr>
            <p:txBody>
              <a:bodyPr/>
              <a:lstStyle/>
              <a:p>
                <a:r>
                  <a:rPr lang="en-US">
                    <a:noFill/>
                  </a:rPr>
                  <a:t> </a:t>
                </a:r>
              </a:p>
            </p:txBody>
          </p:sp>
        </mc:Fallback>
      </mc:AlternateContent>
      <p:sp>
        <p:nvSpPr>
          <p:cNvPr id="13" name="Google Shape;222;p10">
            <a:extLst>
              <a:ext uri="{FF2B5EF4-FFF2-40B4-BE49-F238E27FC236}">
                <a16:creationId xmlns:a16="http://schemas.microsoft.com/office/drawing/2014/main" id="{1298B902-A3A5-4DB9-82B1-0392C52CD72D}"/>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Answer Key</a:t>
            </a:r>
            <a:endParaRPr lang="en-GB" sz="3200" dirty="0">
              <a:sym typeface="Comic Sans MS"/>
            </a:endParaRPr>
          </a:p>
        </p:txBody>
      </p:sp>
      <p:sp>
        <p:nvSpPr>
          <p:cNvPr id="16" name="Rectangle: Rounded Corners 15">
            <a:extLst>
              <a:ext uri="{FF2B5EF4-FFF2-40B4-BE49-F238E27FC236}">
                <a16:creationId xmlns:a16="http://schemas.microsoft.com/office/drawing/2014/main" id="{25A4A5B9-42B6-49CF-A7C0-A06EB18A0F4F}"/>
              </a:ext>
            </a:extLst>
          </p:cNvPr>
          <p:cNvSpPr/>
          <p:nvPr/>
        </p:nvSpPr>
        <p:spPr>
          <a:xfrm>
            <a:off x="3746345" y="2903185"/>
            <a:ext cx="883712" cy="822960"/>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90</a:t>
            </a:r>
            <a:r>
              <a:rPr lang="en-US" sz="2800" b="1" baseline="30000" dirty="0">
                <a:solidFill>
                  <a:schemeClr val="bg1"/>
                </a:solidFill>
                <a:latin typeface="+mj-lt"/>
              </a:rPr>
              <a:t>o</a:t>
            </a:r>
            <a:endParaRPr lang="en-US" sz="2800" b="1" dirty="0">
              <a:solidFill>
                <a:schemeClr val="bg1"/>
              </a:solidFill>
              <a:latin typeface="+mj-lt"/>
            </a:endParaRPr>
          </a:p>
        </p:txBody>
      </p:sp>
    </p:spTree>
    <p:custDataLst>
      <p:tags r:id="rId1"/>
    </p:custDataLst>
    <p:extLst>
      <p:ext uri="{BB962C8B-B14F-4D97-AF65-F5344CB8AC3E}">
        <p14:creationId xmlns:p14="http://schemas.microsoft.com/office/powerpoint/2010/main" val="298110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E.G6.CH09.SLO4_Slide5-">
            <a:hlinkClick r:id="" action="ppaction://media"/>
            <a:extLst>
              <a:ext uri="{FF2B5EF4-FFF2-40B4-BE49-F238E27FC236}">
                <a16:creationId xmlns:a16="http://schemas.microsoft.com/office/drawing/2014/main" id="{28EF3E40-F4D4-44DC-9202-02BC6EB1CA46}"/>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0" y="0"/>
            <a:ext cx="12192000" cy="6858000"/>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640035"/>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Bisector of an angle</a:t>
            </a:r>
            <a:endParaRPr lang="en-US" sz="3200" b="1" dirty="0">
              <a:solidFill>
                <a:schemeClr val="bg1"/>
              </a:solidFill>
              <a:latin typeface="Comic Sans MS"/>
            </a:endParaRPr>
          </a:p>
        </p:txBody>
      </p:sp>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Learning Activity</a:t>
            </a:r>
            <a:endParaRPr lang="en-GB" dirty="0">
              <a:solidFill>
                <a:schemeClr val="tx1">
                  <a:lumMod val="50000"/>
                  <a:lumOff val="50000"/>
                </a:schemeClr>
              </a:solidFill>
              <a:latin typeface="+mj-lt"/>
            </a:endParaRPr>
          </a:p>
        </p:txBody>
      </p:sp>
    </p:spTree>
    <p:custDataLst>
      <p:tags r:id="rId1"/>
    </p:custDataLst>
    <p:extLst>
      <p:ext uri="{BB962C8B-B14F-4D97-AF65-F5344CB8AC3E}">
        <p14:creationId xmlns:p14="http://schemas.microsoft.com/office/powerpoint/2010/main" val="162550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300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6071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3"/>
                </p:tgtEl>
              </p:cMediaNode>
            </p:video>
            <p:seq concurrent="1" nextAc="seek">
              <p:cTn id="13" restart="whenNotActive" fill="hold" evtFilter="cancelBubble" nodeType="interactiveSeq">
                <p:stCondLst>
                  <p:cond evt="onClick" delay="0">
                    <p:tgtEl>
                      <p:spTgt spid="3"/>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3"/>
                                        </p:tgtEl>
                                      </p:cBhvr>
                                    </p:cmd>
                                  </p:childTnLst>
                                </p:cTn>
                              </p:par>
                            </p:childTnLst>
                          </p:cTn>
                        </p:par>
                      </p:childTnLst>
                    </p:cTn>
                  </p:par>
                </p:childTnLst>
              </p:cTn>
              <p:nextCondLst>
                <p:cond evt="onClick" delay="0">
                  <p:tgtEl>
                    <p:spTgt spid="3"/>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D12E088-916B-4DE9-8B43-75AAEEEB10A4}"/>
              </a:ext>
            </a:extLst>
          </p:cNvPr>
          <p:cNvPicPr>
            <a:picLocks noChangeAspect="1"/>
          </p:cNvPicPr>
          <p:nvPr/>
        </p:nvPicPr>
        <p:blipFill rotWithShape="1">
          <a:blip r:embed="rId4"/>
          <a:srcRect l="6607" b="4165"/>
          <a:stretch/>
        </p:blipFill>
        <p:spPr>
          <a:xfrm>
            <a:off x="6832599" y="1157036"/>
            <a:ext cx="4100769" cy="5334043"/>
          </a:xfrm>
          <a:prstGeom prst="rect">
            <a:avLst/>
          </a:prstGeom>
        </p:spPr>
      </p:pic>
      <mc:AlternateContent xmlns:mc="http://schemas.openxmlformats.org/markup-compatibility/2006" xmlns:a14="http://schemas.microsoft.com/office/drawing/2010/main">
        <mc:Choice Requires="a14">
          <p:sp>
            <p:nvSpPr>
              <p:cNvPr id="10" name="Title 1">
                <a:extLst>
                  <a:ext uri="{FF2B5EF4-FFF2-40B4-BE49-F238E27FC236}">
                    <a16:creationId xmlns:a16="http://schemas.microsoft.com/office/drawing/2014/main" id="{FF4BCE62-A148-4531-91E4-1DF503138C78}"/>
                  </a:ext>
                </a:extLst>
              </p:cNvPr>
              <p:cNvSpPr txBox="1">
                <a:spLocks/>
              </p:cNvSpPr>
              <p:nvPr/>
            </p:nvSpPr>
            <p:spPr>
              <a:xfrm>
                <a:off x="485689" y="2030632"/>
                <a:ext cx="7222579" cy="3444308"/>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a:lnSpc>
                    <a:spcPct val="150000"/>
                  </a:lnSpc>
                </a:pPr>
                <a14:m>
                  <m:oMathPara xmlns:m="http://schemas.openxmlformats.org/officeDocument/2006/math">
                    <m:oMathParaPr>
                      <m:jc m:val="left"/>
                    </m:oMathParaPr>
                    <m:oMath xmlns:m="http://schemas.openxmlformats.org/officeDocument/2006/math">
                      <m:acc>
                        <m:accPr>
                          <m:chr m:val="̂"/>
                          <m:ctrlPr>
                            <a:rPr lang="en-US" sz="2800" i="1" cap="none" smtClean="0">
                              <a:solidFill>
                                <a:schemeClr val="tx1">
                                  <a:lumMod val="65000"/>
                                  <a:lumOff val="35000"/>
                                </a:schemeClr>
                              </a:solidFill>
                              <a:latin typeface="Cambria Math" panose="02040503050406030204" pitchFamily="18" charset="0"/>
                            </a:rPr>
                          </m:ctrlPr>
                        </m:accPr>
                        <m:e>
                          <m:r>
                            <a:rPr lang="en-US" sz="2800" i="1" cap="none">
                              <a:solidFill>
                                <a:schemeClr val="tx1">
                                  <a:lumMod val="65000"/>
                                  <a:lumOff val="35000"/>
                                </a:schemeClr>
                              </a:solidFill>
                              <a:latin typeface="Cambria Math" panose="02040503050406030204" pitchFamily="18" charset="0"/>
                            </a:rPr>
                            <m:t>𝑥𝑂𝑢</m:t>
                          </m:r>
                        </m:e>
                      </m:acc>
                      <m:r>
                        <a:rPr lang="en-US" sz="2800" i="1" cap="none">
                          <a:solidFill>
                            <a:schemeClr val="tx1">
                              <a:lumMod val="65000"/>
                              <a:lumOff val="35000"/>
                            </a:schemeClr>
                          </a:solidFill>
                          <a:latin typeface="Cambria Math" panose="02040503050406030204" pitchFamily="18" charset="0"/>
                        </a:rPr>
                        <m:t>=</m:t>
                      </m:r>
                      <m:acc>
                        <m:accPr>
                          <m:chr m:val="̂"/>
                          <m:ctrlPr>
                            <a:rPr lang="en-US" sz="2800" i="1" cap="none">
                              <a:solidFill>
                                <a:schemeClr val="tx1">
                                  <a:lumMod val="65000"/>
                                  <a:lumOff val="35000"/>
                                </a:schemeClr>
                              </a:solidFill>
                              <a:latin typeface="Cambria Math" panose="02040503050406030204" pitchFamily="18" charset="0"/>
                            </a:rPr>
                          </m:ctrlPr>
                        </m:accPr>
                        <m:e>
                          <m:r>
                            <a:rPr lang="en-US" sz="2800" i="1" cap="none">
                              <a:solidFill>
                                <a:schemeClr val="tx1">
                                  <a:lumMod val="65000"/>
                                  <a:lumOff val="35000"/>
                                </a:schemeClr>
                              </a:solidFill>
                              <a:latin typeface="Cambria Math" panose="02040503050406030204" pitchFamily="18" charset="0"/>
                            </a:rPr>
                            <m:t>𝑦𝑂𝑢</m:t>
                          </m:r>
                        </m:e>
                      </m:acc>
                    </m:oMath>
                  </m:oMathPara>
                </a14:m>
                <a:endParaRPr lang="en-US" sz="2800" cap="none" dirty="0">
                  <a:solidFill>
                    <a:schemeClr val="tx1">
                      <a:lumMod val="65000"/>
                      <a:lumOff val="35000"/>
                    </a:schemeClr>
                  </a:solidFill>
                  <a:latin typeface="+mn-lt"/>
                </a:endParaRPr>
              </a:p>
              <a:p>
                <a:pPr>
                  <a:lnSpc>
                    <a:spcPct val="150000"/>
                  </a:lnSpc>
                </a:pPr>
                <a:r>
                  <a:rPr lang="en-US" sz="2800" cap="none" dirty="0">
                    <a:solidFill>
                      <a:schemeClr val="tx1">
                        <a:lumMod val="65000"/>
                        <a:lumOff val="35000"/>
                      </a:schemeClr>
                    </a:solidFill>
                    <a:latin typeface="+mn-lt"/>
                  </a:rPr>
                  <a:t>[</a:t>
                </a:r>
                <a:r>
                  <a:rPr lang="en-US" sz="2800" cap="none" dirty="0" err="1">
                    <a:solidFill>
                      <a:schemeClr val="tx1">
                        <a:lumMod val="65000"/>
                        <a:lumOff val="35000"/>
                      </a:schemeClr>
                    </a:solidFill>
                    <a:latin typeface="+mn-lt"/>
                  </a:rPr>
                  <a:t>Ou</a:t>
                </a:r>
                <a:r>
                  <a:rPr lang="en-US" sz="2800" cap="none" dirty="0">
                    <a:solidFill>
                      <a:schemeClr val="tx1">
                        <a:lumMod val="65000"/>
                        <a:lumOff val="35000"/>
                      </a:schemeClr>
                    </a:solidFill>
                    <a:latin typeface="+mn-lt"/>
                  </a:rPr>
                  <a:t>) is the bisector of </a:t>
                </a:r>
                <a14:m>
                  <m:oMath xmlns:m="http://schemas.openxmlformats.org/officeDocument/2006/math">
                    <m:acc>
                      <m:accPr>
                        <m:chr m:val="̂"/>
                        <m:ctrlPr>
                          <a:rPr lang="en-US" sz="2800" i="1" cap="none">
                            <a:solidFill>
                              <a:schemeClr val="tx1">
                                <a:lumMod val="65000"/>
                                <a:lumOff val="35000"/>
                              </a:schemeClr>
                            </a:solidFill>
                            <a:latin typeface="Cambria Math" panose="02040503050406030204" pitchFamily="18" charset="0"/>
                          </a:rPr>
                        </m:ctrlPr>
                      </m:accPr>
                      <m:e>
                        <m:r>
                          <a:rPr lang="en-US" sz="2800" i="1" cap="none">
                            <a:solidFill>
                              <a:schemeClr val="tx1">
                                <a:lumMod val="65000"/>
                                <a:lumOff val="35000"/>
                              </a:schemeClr>
                            </a:solidFill>
                            <a:latin typeface="Cambria Math" panose="02040503050406030204" pitchFamily="18" charset="0"/>
                          </a:rPr>
                          <m:t>𝑥𝑂𝑦</m:t>
                        </m:r>
                      </m:e>
                    </m:acc>
                    <m:r>
                      <a:rPr lang="en-US" sz="2800" i="1" cap="none">
                        <a:solidFill>
                          <a:schemeClr val="tx1">
                            <a:lumMod val="65000"/>
                            <a:lumOff val="35000"/>
                          </a:schemeClr>
                        </a:solidFill>
                        <a:latin typeface="Cambria Math" panose="02040503050406030204" pitchFamily="18" charset="0"/>
                      </a:rPr>
                      <m:t> </m:t>
                    </m:r>
                  </m:oMath>
                </a14:m>
                <a:endParaRPr lang="en-US" sz="2800" cap="none" dirty="0">
                  <a:solidFill>
                    <a:schemeClr val="tx1">
                      <a:lumMod val="65000"/>
                      <a:lumOff val="35000"/>
                    </a:schemeClr>
                  </a:solidFill>
                  <a:latin typeface="+mn-lt"/>
                </a:endParaRPr>
              </a:p>
            </p:txBody>
          </p:sp>
        </mc:Choice>
        <mc:Fallback xmlns="">
          <p:sp>
            <p:nvSpPr>
              <p:cNvPr id="10" name="Title 1">
                <a:extLst>
                  <a:ext uri="{FF2B5EF4-FFF2-40B4-BE49-F238E27FC236}">
                    <a16:creationId xmlns:a16="http://schemas.microsoft.com/office/drawing/2014/main" id="{FF4BCE62-A148-4531-91E4-1DF503138C78}"/>
                  </a:ext>
                </a:extLst>
              </p:cNvPr>
              <p:cNvSpPr txBox="1">
                <a:spLocks noRot="1" noChangeAspect="1" noMove="1" noResize="1" noEditPoints="1" noAdjustHandles="1" noChangeArrowheads="1" noChangeShapeType="1" noTextEdit="1"/>
              </p:cNvSpPr>
              <p:nvPr/>
            </p:nvSpPr>
            <p:spPr>
              <a:xfrm>
                <a:off x="485689" y="2030632"/>
                <a:ext cx="7222579" cy="3444308"/>
              </a:xfrm>
              <a:prstGeom prst="rect">
                <a:avLst/>
              </a:prstGeom>
              <a:blipFill>
                <a:blip r:embed="rId5"/>
                <a:stretch>
                  <a:fillRect l="-1774"/>
                </a:stretch>
              </a:blipFill>
            </p:spPr>
            <p:txBody>
              <a:bodyPr/>
              <a:lstStyle/>
              <a:p>
                <a:r>
                  <a:rPr lang="en-US">
                    <a:noFill/>
                  </a:rPr>
                  <a:t> </a:t>
                </a:r>
              </a:p>
            </p:txBody>
          </p:sp>
        </mc:Fallback>
      </mc:AlternateContent>
      <p:sp>
        <p:nvSpPr>
          <p:cNvPr id="7" name="Google Shape;222;p10">
            <a:extLst>
              <a:ext uri="{FF2B5EF4-FFF2-40B4-BE49-F238E27FC236}">
                <a16:creationId xmlns:a16="http://schemas.microsoft.com/office/drawing/2014/main" id="{8EE709D5-7FEE-4849-9CA9-438AFF8C0FB9}"/>
              </a:ext>
            </a:extLst>
          </p:cNvPr>
          <p:cNvSpPr txBox="1"/>
          <p:nvPr/>
        </p:nvSpPr>
        <p:spPr>
          <a:xfrm>
            <a:off x="-22212"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Bisector of an angle</a:t>
            </a:r>
            <a:endParaRPr lang="en-US" sz="3200" b="1" dirty="0">
              <a:solidFill>
                <a:schemeClr val="bg1"/>
              </a:solidFill>
              <a:latin typeface="Comic Sans MS"/>
            </a:endParaRPr>
          </a:p>
        </p:txBody>
      </p:sp>
    </p:spTree>
    <p:custDataLst>
      <p:tags r:id="rId1"/>
    </p:custDataLst>
    <p:extLst>
      <p:ext uri="{BB962C8B-B14F-4D97-AF65-F5344CB8AC3E}">
        <p14:creationId xmlns:p14="http://schemas.microsoft.com/office/powerpoint/2010/main" val="2084076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wipe(left)">
                                      <p:cBhvr>
                                        <p:cTn id="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228" y="4335559"/>
            <a:ext cx="10143544" cy="1830975"/>
          </a:xfrm>
          <a:prstGeom prst="rect">
            <a:avLst/>
          </a:prstGeom>
          <a:solidFill>
            <a:srgbClr val="94CFEC"/>
          </a:solidFill>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pPr>
            <a:r>
              <a:rPr lang="en-US" sz="4800" b="1" dirty="0">
                <a:solidFill>
                  <a:schemeClr val="accent1">
                    <a:lumMod val="50000"/>
                  </a:schemeClr>
                </a:solidFill>
                <a:latin typeface="Comic Sans MS" panose="030F0702030302020204" pitchFamily="66" charset="0"/>
              </a:rPr>
              <a:t>Mastery of math facts </a:t>
            </a:r>
          </a:p>
          <a:p>
            <a:pPr algn="ctr">
              <a:spcBef>
                <a:spcPts val="1200"/>
              </a:spcBef>
            </a:pPr>
            <a:r>
              <a:rPr lang="en-US" sz="4800" b="1" dirty="0">
                <a:solidFill>
                  <a:schemeClr val="accent1">
                    <a:lumMod val="50000"/>
                  </a:schemeClr>
                </a:solidFill>
                <a:latin typeface="Comic Sans MS" panose="030F0702030302020204" pitchFamily="66" charset="0"/>
              </a:rPr>
              <a:t>and fluency </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645570"/>
            <a:ext cx="2733118" cy="3299987"/>
          </a:xfrm>
          <a:prstGeom prst="rect">
            <a:avLst/>
          </a:prstGeom>
        </p:spPr>
      </p:pic>
    </p:spTree>
    <p:custDataLst>
      <p:tags r:id="rId1"/>
    </p:custDataLst>
    <p:extLst>
      <p:ext uri="{BB962C8B-B14F-4D97-AF65-F5344CB8AC3E}">
        <p14:creationId xmlns:p14="http://schemas.microsoft.com/office/powerpoint/2010/main" val="3161787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350214D-AFD5-4706-9C7A-E804C326039C}"/>
              </a:ext>
            </a:extLst>
          </p:cNvPr>
          <p:cNvGrpSpPr/>
          <p:nvPr/>
        </p:nvGrpSpPr>
        <p:grpSpPr>
          <a:xfrm>
            <a:off x="4398450" y="2173002"/>
            <a:ext cx="7604760" cy="4247924"/>
            <a:chOff x="5446839" y="2533859"/>
            <a:chExt cx="5934075" cy="3314700"/>
          </a:xfrm>
        </p:grpSpPr>
        <p:pic>
          <p:nvPicPr>
            <p:cNvPr id="22" name="Picture 21">
              <a:extLst>
                <a:ext uri="{FF2B5EF4-FFF2-40B4-BE49-F238E27FC236}">
                  <a16:creationId xmlns:a16="http://schemas.microsoft.com/office/drawing/2014/main" id="{E038104F-F0F3-463D-863E-C624236D20DD}"/>
                </a:ext>
              </a:extLst>
            </p:cNvPr>
            <p:cNvPicPr>
              <a:picLocks noChangeAspect="1"/>
            </p:cNvPicPr>
            <p:nvPr/>
          </p:nvPicPr>
          <p:blipFill>
            <a:blip r:embed="rId4"/>
            <a:stretch>
              <a:fillRect/>
            </a:stretch>
          </p:blipFill>
          <p:spPr>
            <a:xfrm>
              <a:off x="5446839" y="2533859"/>
              <a:ext cx="5934075" cy="3314700"/>
            </a:xfrm>
            <a:prstGeom prst="rect">
              <a:avLst/>
            </a:prstGeom>
          </p:spPr>
        </p:pic>
        <p:sp>
          <p:nvSpPr>
            <p:cNvPr id="23" name="TextBox 22">
              <a:extLst>
                <a:ext uri="{FF2B5EF4-FFF2-40B4-BE49-F238E27FC236}">
                  <a16:creationId xmlns:a16="http://schemas.microsoft.com/office/drawing/2014/main" id="{EE14943F-ED72-4137-A5CA-95B281B68FE2}"/>
                </a:ext>
              </a:extLst>
            </p:cNvPr>
            <p:cNvSpPr txBox="1"/>
            <p:nvPr/>
          </p:nvSpPr>
          <p:spPr>
            <a:xfrm>
              <a:off x="8413876" y="4666763"/>
              <a:ext cx="917006" cy="584775"/>
            </a:xfrm>
            <a:prstGeom prst="rect">
              <a:avLst/>
            </a:prstGeom>
            <a:noFill/>
          </p:spPr>
          <p:txBody>
            <a:bodyPr wrap="square">
              <a:spAutoFit/>
            </a:bodyPr>
            <a:lstStyle/>
            <a:p>
              <a:r>
                <a:rPr lang="en-US" sz="3200" b="1" dirty="0">
                  <a:solidFill>
                    <a:schemeClr val="tx1">
                      <a:lumMod val="65000"/>
                      <a:lumOff val="35000"/>
                    </a:schemeClr>
                  </a:solidFill>
                </a:rPr>
                <a:t>70</a:t>
              </a:r>
              <a:r>
                <a:rPr lang="en-US" sz="3200" b="1" baseline="30000" dirty="0">
                  <a:solidFill>
                    <a:schemeClr val="tx1">
                      <a:lumMod val="65000"/>
                      <a:lumOff val="35000"/>
                    </a:schemeClr>
                  </a:solidFill>
                </a:rPr>
                <a:t>o</a:t>
              </a:r>
              <a:endParaRPr lang="en-US" sz="3200" b="1" dirty="0">
                <a:solidFill>
                  <a:schemeClr val="tx1">
                    <a:lumMod val="65000"/>
                    <a:lumOff val="35000"/>
                  </a:schemeClr>
                </a:solidFill>
              </a:endParaRPr>
            </a:p>
          </p:txBody>
        </p:sp>
      </p:grpSp>
      <p:sp>
        <p:nvSpPr>
          <p:cNvPr id="5" name="TextBox 4">
            <a:extLst>
              <a:ext uri="{FF2B5EF4-FFF2-40B4-BE49-F238E27FC236}">
                <a16:creationId xmlns:a16="http://schemas.microsoft.com/office/drawing/2014/main" id="{C8859466-273D-402D-B60A-8FC59B8E4C1F}"/>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measure of the following angles</a:t>
            </a:r>
            <a:endParaRPr lang="en-US"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1B9310C-9FF2-479F-8F13-A4AE269B8ADE}"/>
                  </a:ext>
                </a:extLst>
              </p:cNvPr>
              <p:cNvSpPr txBox="1"/>
              <p:nvPr/>
            </p:nvSpPr>
            <p:spPr>
              <a:xfrm>
                <a:off x="-149514" y="2742181"/>
                <a:ext cx="3029788" cy="535468"/>
              </a:xfrm>
              <a:prstGeom prst="rect">
                <a:avLst/>
              </a:prstGeom>
              <a:noFill/>
            </p:spPr>
            <p:txBody>
              <a:bodyPr wrap="square">
                <a:spAutoFit/>
              </a:bodyPr>
              <a:lstStyle/>
              <a:p>
                <a:pPr marL="514350" marR="0">
                  <a:lnSpc>
                    <a:spcPct val="107000"/>
                  </a:lnSpc>
                  <a:spcBef>
                    <a:spcPts val="0"/>
                  </a:spcBef>
                  <a:spcAft>
                    <a:spcPts val="800"/>
                  </a:spcAft>
                </a:pPr>
                <a:r>
                  <a:rPr lang="en-US" sz="2800" b="1" dirty="0">
                    <a:solidFill>
                      <a:schemeClr val="tx1">
                        <a:lumMod val="65000"/>
                        <a:lumOff val="35000"/>
                      </a:schemeClr>
                    </a:solidFill>
                    <a:effectLst/>
                    <a:ea typeface="Calibri" panose="020F0502020204030204" pitchFamily="34" charset="0"/>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𝒑𝑹𝒏</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4" name="TextBox 13">
                <a:extLst>
                  <a:ext uri="{FF2B5EF4-FFF2-40B4-BE49-F238E27FC236}">
                    <a16:creationId xmlns:a16="http://schemas.microsoft.com/office/drawing/2014/main" id="{21B9310C-9FF2-479F-8F13-A4AE269B8ADE}"/>
                  </a:ext>
                </a:extLst>
              </p:cNvPr>
              <p:cNvSpPr txBox="1">
                <a:spLocks noRot="1" noChangeAspect="1" noMove="1" noResize="1" noEditPoints="1" noAdjustHandles="1" noChangeArrowheads="1" noChangeShapeType="1" noTextEdit="1"/>
              </p:cNvSpPr>
              <p:nvPr/>
            </p:nvSpPr>
            <p:spPr>
              <a:xfrm>
                <a:off x="-149514" y="2742181"/>
                <a:ext cx="3029788" cy="535468"/>
              </a:xfrm>
              <a:prstGeom prst="rect">
                <a:avLst/>
              </a:prstGeom>
              <a:blipFill>
                <a:blip r:embed="rId5"/>
                <a:stretch>
                  <a:fillRect/>
                </a:stretch>
              </a:blipFill>
            </p:spPr>
            <p:txBody>
              <a:bodyPr/>
              <a:lstStyle/>
              <a:p>
                <a:r>
                  <a:rPr lang="en-US">
                    <a:noFill/>
                  </a:rPr>
                  <a:t> </a:t>
                </a:r>
              </a:p>
            </p:txBody>
          </p:sp>
        </mc:Fallback>
      </mc:AlternateContent>
      <p:sp>
        <p:nvSpPr>
          <p:cNvPr id="16" name="Rectangle: Rounded Corners 15">
            <a:extLst>
              <a:ext uri="{FF2B5EF4-FFF2-40B4-BE49-F238E27FC236}">
                <a16:creationId xmlns:a16="http://schemas.microsoft.com/office/drawing/2014/main" id="{E98E8BC0-9ED2-45B2-81DA-97C78BBE41CB}"/>
              </a:ext>
            </a:extLst>
          </p:cNvPr>
          <p:cNvSpPr/>
          <p:nvPr/>
        </p:nvSpPr>
        <p:spPr>
          <a:xfrm>
            <a:off x="1896827" y="2601137"/>
            <a:ext cx="2106067"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p:sp>
        <p:nvSpPr>
          <p:cNvPr id="17" name="Rectangle: Rounded Corners 16">
            <a:extLst>
              <a:ext uri="{FF2B5EF4-FFF2-40B4-BE49-F238E27FC236}">
                <a16:creationId xmlns:a16="http://schemas.microsoft.com/office/drawing/2014/main" id="{F4AF0232-A954-484D-A9B7-122898FFF81E}"/>
              </a:ext>
            </a:extLst>
          </p:cNvPr>
          <p:cNvSpPr/>
          <p:nvPr/>
        </p:nvSpPr>
        <p:spPr>
          <a:xfrm>
            <a:off x="1885105" y="5276976"/>
            <a:ext cx="2106067" cy="822960"/>
          </a:xfrm>
          <a:prstGeom prst="roundRect">
            <a:avLst/>
          </a:prstGeom>
          <a:noFill/>
          <a:ln w="12700">
            <a:solidFill>
              <a:schemeClr val="tx1">
                <a:lumMod val="65000"/>
                <a:lumOff val="3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tx1">
                    <a:lumMod val="65000"/>
                    <a:lumOff val="35000"/>
                  </a:schemeClr>
                </a:solidFill>
                <a:latin typeface="+mj-lt"/>
              </a:rPr>
              <a:t>_____ </a:t>
            </a:r>
            <a:r>
              <a:rPr lang="en-US" sz="2800" b="1" baseline="30000" dirty="0">
                <a:solidFill>
                  <a:schemeClr val="tx1">
                    <a:lumMod val="65000"/>
                    <a:lumOff val="35000"/>
                  </a:schemeClr>
                </a:solidFill>
                <a:latin typeface="+mj-lt"/>
              </a:rPr>
              <a:t>o</a:t>
            </a:r>
            <a:endParaRPr lang="en-US" sz="2800" b="1" dirty="0">
              <a:solidFill>
                <a:schemeClr val="tx1">
                  <a:lumMod val="65000"/>
                  <a:lumOff val="35000"/>
                </a:schemeClr>
              </a:solidFill>
              <a:latin typeface="+mj-lt"/>
            </a:endParaRPr>
          </a:p>
        </p:txBody>
      </p:sp>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08F6DBB8-B1FE-4619-A96A-65EE35FFE040}"/>
                  </a:ext>
                </a:extLst>
              </p:cNvPr>
              <p:cNvSpPr/>
              <p:nvPr/>
            </p:nvSpPr>
            <p:spPr>
              <a:xfrm>
                <a:off x="-261424" y="1397285"/>
                <a:ext cx="10771729" cy="535468"/>
              </a:xfrm>
              <a:prstGeom prst="rect">
                <a:avLst/>
              </a:prstGeom>
              <a:noFill/>
            </p:spPr>
            <p:txBody>
              <a:bodyPr wrap="square" lIns="91440" tIns="45720" rIns="91440" bIns="45720">
                <a:spAutoFit/>
              </a:bodyPr>
              <a:lstStyle/>
              <a:p>
                <a:pPr marL="514350">
                  <a:lnSpc>
                    <a:spcPct val="107000"/>
                  </a:lnSpc>
                  <a:spcAft>
                    <a:spcPts val="800"/>
                  </a:spcAft>
                </a:pPr>
                <a:r>
                  <a:rPr lang="en-US" sz="2800" b="1" dirty="0">
                    <a:solidFill>
                      <a:schemeClr val="tx1">
                        <a:lumMod val="65000"/>
                        <a:lumOff val="35000"/>
                      </a:schemeClr>
                    </a:solidFill>
                  </a:rPr>
                  <a:t>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rPr>
                        </m:ctrlPr>
                      </m:accPr>
                      <m:e>
                        <m:r>
                          <a:rPr lang="en-US" sz="2800" b="1" i="1">
                            <a:solidFill>
                              <a:schemeClr val="tx1">
                                <a:lumMod val="65000"/>
                                <a:lumOff val="35000"/>
                              </a:schemeClr>
                            </a:solidFill>
                            <a:latin typeface="Cambria Math" panose="02040503050406030204" pitchFamily="18" charset="0"/>
                          </a:rPr>
                          <m:t>𝒎𝑹𝒑</m:t>
                        </m:r>
                      </m:e>
                    </m:acc>
                    <m:r>
                      <a:rPr lang="en-US" sz="2800" b="1" i="1">
                        <a:solidFill>
                          <a:schemeClr val="tx1">
                            <a:lumMod val="65000"/>
                            <a:lumOff val="35000"/>
                          </a:schemeClr>
                        </a:solidFill>
                        <a:latin typeface="Cambria Math" panose="02040503050406030204" pitchFamily="18" charset="0"/>
                      </a:rPr>
                      <m:t>=</m:t>
                    </m:r>
                    <m:r>
                      <a:rPr lang="en-US" sz="2800" b="1" i="1">
                        <a:solidFill>
                          <a:schemeClr val="tx1">
                            <a:lumMod val="65000"/>
                            <a:lumOff val="35000"/>
                          </a:schemeClr>
                        </a:solidFill>
                        <a:latin typeface="Cambria Math" panose="02040503050406030204" pitchFamily="18" charset="0"/>
                      </a:rPr>
                      <m:t>𝟕𝟎</m:t>
                    </m:r>
                    <m:r>
                      <a:rPr lang="en-US" sz="2800" b="1" i="1">
                        <a:solidFill>
                          <a:schemeClr val="tx1">
                            <a:lumMod val="65000"/>
                            <a:lumOff val="35000"/>
                          </a:schemeClr>
                        </a:solidFill>
                        <a:latin typeface="Cambria Math" panose="02040503050406030204" pitchFamily="18" charset="0"/>
                      </a:rPr>
                      <m:t>°, </m:t>
                    </m:r>
                  </m:oMath>
                </a14:m>
                <a:r>
                  <a:rPr lang="en-US" sz="2800" b="1" dirty="0">
                    <a:solidFill>
                      <a:schemeClr val="tx1">
                        <a:lumMod val="65000"/>
                        <a:lumOff val="35000"/>
                      </a:schemeClr>
                    </a:solidFill>
                  </a:rPr>
                  <a:t>and </a:t>
                </a:r>
                <a:r>
                  <a:rPr lang="en-US" sz="2800" b="1" dirty="0">
                    <a:solidFill>
                      <a:schemeClr val="tx1">
                        <a:lumMod val="65000"/>
                        <a:lumOff val="35000"/>
                      </a:schemeClr>
                    </a:solidFill>
                    <a:latin typeface="+mn-lt"/>
                  </a:rPr>
                  <a:t>[Rp) is the bisector of angle </a:t>
                </a:r>
                <a14:m>
                  <m:oMath xmlns:m="http://schemas.openxmlformats.org/officeDocument/2006/math">
                    <m:acc>
                      <m:accPr>
                        <m:chr m:val="̂"/>
                        <m:ctrlPr>
                          <a:rPr lang="en-US" sz="2800" b="1" i="1">
                            <a:solidFill>
                              <a:schemeClr val="tx1">
                                <a:lumMod val="65000"/>
                                <a:lumOff val="35000"/>
                              </a:schemeClr>
                            </a:solidFill>
                            <a:latin typeface="Cambria Math" panose="02040503050406030204" pitchFamily="18" charset="0"/>
                          </a:rPr>
                        </m:ctrlPr>
                      </m:accPr>
                      <m:e>
                        <m:r>
                          <a:rPr lang="en-US" sz="2800" b="1" i="1">
                            <a:solidFill>
                              <a:schemeClr val="tx1">
                                <a:lumMod val="65000"/>
                                <a:lumOff val="35000"/>
                              </a:schemeClr>
                            </a:solidFill>
                            <a:latin typeface="Cambria Math" panose="02040503050406030204" pitchFamily="18" charset="0"/>
                          </a:rPr>
                          <m:t>𝒎𝑹𝒏</m:t>
                        </m:r>
                      </m:e>
                    </m:acc>
                  </m:oMath>
                </a14:m>
                <a:endParaRPr lang="en-US" sz="2800" b="1" dirty="0">
                  <a:solidFill>
                    <a:schemeClr val="tx1">
                      <a:lumMod val="65000"/>
                      <a:lumOff val="35000"/>
                    </a:schemeClr>
                  </a:solidFill>
                  <a:latin typeface="+mn-lt"/>
                </a:endParaRPr>
              </a:p>
            </p:txBody>
          </p:sp>
        </mc:Choice>
        <mc:Fallback xmlns="">
          <p:sp>
            <p:nvSpPr>
              <p:cNvPr id="20" name="Rectangle 19">
                <a:extLst>
                  <a:ext uri="{FF2B5EF4-FFF2-40B4-BE49-F238E27FC236}">
                    <a16:creationId xmlns:a16="http://schemas.microsoft.com/office/drawing/2014/main" id="{08F6DBB8-B1FE-4619-A96A-65EE35FFE040}"/>
                  </a:ext>
                </a:extLst>
              </p:cNvPr>
              <p:cNvSpPr>
                <a:spLocks noRot="1" noChangeAspect="1" noMove="1" noResize="1" noEditPoints="1" noAdjustHandles="1" noChangeArrowheads="1" noChangeShapeType="1" noTextEdit="1"/>
              </p:cNvSpPr>
              <p:nvPr/>
            </p:nvSpPr>
            <p:spPr>
              <a:xfrm>
                <a:off x="-261424" y="1397285"/>
                <a:ext cx="10771729" cy="535468"/>
              </a:xfrm>
              <a:prstGeom prst="rect">
                <a:avLst/>
              </a:prstGeom>
              <a:blipFill>
                <a:blip r:embed="rId6"/>
                <a:stretch>
                  <a:fillRect t="-10227"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477B78DF-2921-4983-B932-F1A2B1C84856}"/>
                  </a:ext>
                </a:extLst>
              </p:cNvPr>
              <p:cNvSpPr txBox="1"/>
              <p:nvPr/>
            </p:nvSpPr>
            <p:spPr>
              <a:xfrm>
                <a:off x="-161237" y="5434703"/>
                <a:ext cx="3029788" cy="535468"/>
              </a:xfrm>
              <a:prstGeom prst="rect">
                <a:avLst/>
              </a:prstGeom>
              <a:noFill/>
            </p:spPr>
            <p:txBody>
              <a:bodyPr wrap="square">
                <a:spAutoFit/>
              </a:bodyPr>
              <a:lstStyle/>
              <a:p>
                <a:pPr marL="514350" marR="0">
                  <a:lnSpc>
                    <a:spcPct val="107000"/>
                  </a:lnSpc>
                  <a:spcBef>
                    <a:spcPts val="0"/>
                  </a:spcBef>
                  <a:spcAft>
                    <a:spcPts val="800"/>
                  </a:spcAft>
                </a:pPr>
                <a:r>
                  <a:rPr lang="en-US" sz="2800" b="1" dirty="0">
                    <a:solidFill>
                      <a:schemeClr val="tx1">
                        <a:lumMod val="65000"/>
                        <a:lumOff val="35000"/>
                      </a:schemeClr>
                    </a:solidFill>
                    <a:effectLst/>
                    <a:ea typeface="Calibri" panose="020F0502020204030204" pitchFamily="34" charset="0"/>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𝒎𝑹𝒏</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5" name="TextBox 24">
                <a:extLst>
                  <a:ext uri="{FF2B5EF4-FFF2-40B4-BE49-F238E27FC236}">
                    <a16:creationId xmlns:a16="http://schemas.microsoft.com/office/drawing/2014/main" id="{477B78DF-2921-4983-B932-F1A2B1C84856}"/>
                  </a:ext>
                </a:extLst>
              </p:cNvPr>
              <p:cNvSpPr txBox="1">
                <a:spLocks noRot="1" noChangeAspect="1" noMove="1" noResize="1" noEditPoints="1" noAdjustHandles="1" noChangeArrowheads="1" noChangeShapeType="1" noTextEdit="1"/>
              </p:cNvSpPr>
              <p:nvPr/>
            </p:nvSpPr>
            <p:spPr>
              <a:xfrm>
                <a:off x="-161237" y="5434703"/>
                <a:ext cx="3029788" cy="535468"/>
              </a:xfrm>
              <a:prstGeom prst="rect">
                <a:avLst/>
              </a:prstGeom>
              <a:blipFill>
                <a:blip r:embed="rId7"/>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854192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A49126C-0F84-41E4-B130-994AB2C04C01}"/>
              </a:ext>
            </a:extLst>
          </p:cNvPr>
          <p:cNvGrpSpPr/>
          <p:nvPr/>
        </p:nvGrpSpPr>
        <p:grpSpPr>
          <a:xfrm>
            <a:off x="4700271" y="1872010"/>
            <a:ext cx="6830061" cy="3815187"/>
            <a:chOff x="5446839" y="2533859"/>
            <a:chExt cx="5934075" cy="3314700"/>
          </a:xfrm>
        </p:grpSpPr>
        <p:pic>
          <p:nvPicPr>
            <p:cNvPr id="22" name="Picture 21">
              <a:extLst>
                <a:ext uri="{FF2B5EF4-FFF2-40B4-BE49-F238E27FC236}">
                  <a16:creationId xmlns:a16="http://schemas.microsoft.com/office/drawing/2014/main" id="{4A4041A7-BA0B-4D12-A28E-56E76B2D7EFD}"/>
                </a:ext>
              </a:extLst>
            </p:cNvPr>
            <p:cNvPicPr>
              <a:picLocks noChangeAspect="1"/>
            </p:cNvPicPr>
            <p:nvPr/>
          </p:nvPicPr>
          <p:blipFill>
            <a:blip r:embed="rId4"/>
            <a:stretch>
              <a:fillRect/>
            </a:stretch>
          </p:blipFill>
          <p:spPr>
            <a:xfrm>
              <a:off x="5446839" y="2533859"/>
              <a:ext cx="5934075" cy="3314700"/>
            </a:xfrm>
            <a:prstGeom prst="rect">
              <a:avLst/>
            </a:prstGeom>
          </p:spPr>
        </p:pic>
        <p:sp>
          <p:nvSpPr>
            <p:cNvPr id="23" name="TextBox 22">
              <a:extLst>
                <a:ext uri="{FF2B5EF4-FFF2-40B4-BE49-F238E27FC236}">
                  <a16:creationId xmlns:a16="http://schemas.microsoft.com/office/drawing/2014/main" id="{C2B7BA33-4A44-48D4-8FDB-646DA69C2085}"/>
                </a:ext>
              </a:extLst>
            </p:cNvPr>
            <p:cNvSpPr txBox="1"/>
            <p:nvPr/>
          </p:nvSpPr>
          <p:spPr>
            <a:xfrm>
              <a:off x="8413876" y="4666763"/>
              <a:ext cx="917006" cy="584775"/>
            </a:xfrm>
            <a:prstGeom prst="rect">
              <a:avLst/>
            </a:prstGeom>
            <a:noFill/>
          </p:spPr>
          <p:txBody>
            <a:bodyPr wrap="square">
              <a:spAutoFit/>
            </a:bodyPr>
            <a:lstStyle/>
            <a:p>
              <a:r>
                <a:rPr lang="en-US" sz="3200" b="1" dirty="0">
                  <a:solidFill>
                    <a:schemeClr val="tx1">
                      <a:lumMod val="65000"/>
                      <a:lumOff val="35000"/>
                    </a:schemeClr>
                  </a:solidFill>
                </a:rPr>
                <a:t>70</a:t>
              </a:r>
              <a:r>
                <a:rPr lang="en-US" sz="3200" b="1" baseline="30000" dirty="0">
                  <a:solidFill>
                    <a:schemeClr val="tx1">
                      <a:lumMod val="65000"/>
                      <a:lumOff val="35000"/>
                    </a:schemeClr>
                  </a:solidFill>
                </a:rPr>
                <a:t>o</a:t>
              </a:r>
              <a:endParaRPr lang="en-US" sz="3200" b="1" dirty="0">
                <a:solidFill>
                  <a:schemeClr val="tx1">
                    <a:lumMod val="65000"/>
                    <a:lumOff val="35000"/>
                  </a:schemeClr>
                </a:solidFill>
              </a:endParaRPr>
            </a:p>
          </p:txBody>
        </p:sp>
      </p:grpSp>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08F6DBB8-B1FE-4619-A96A-65EE35FFE040}"/>
                  </a:ext>
                </a:extLst>
              </p:cNvPr>
              <p:cNvSpPr/>
              <p:nvPr/>
            </p:nvSpPr>
            <p:spPr>
              <a:xfrm>
                <a:off x="-217111" y="1398467"/>
                <a:ext cx="11442154" cy="535468"/>
              </a:xfrm>
              <a:prstGeom prst="rect">
                <a:avLst/>
              </a:prstGeom>
              <a:noFill/>
            </p:spPr>
            <p:txBody>
              <a:bodyPr wrap="square" lIns="91440" tIns="45720" rIns="91440" bIns="45720">
                <a:spAutoFit/>
              </a:bodyPr>
              <a:lstStyle/>
              <a:p>
                <a:pPr marL="514350" marR="0">
                  <a:lnSpc>
                    <a:spcPct val="107000"/>
                  </a:lnSpc>
                  <a:spcBef>
                    <a:spcPts val="0"/>
                  </a:spcBef>
                  <a:spcAft>
                    <a:spcPts val="800"/>
                  </a:spcAft>
                </a:pPr>
                <a:r>
                  <a:rPr lang="en-US" sz="2800" b="1" dirty="0">
                    <a:solidFill>
                      <a:schemeClr val="tx1">
                        <a:lumMod val="65000"/>
                        <a:lumOff val="35000"/>
                      </a:schemeClr>
                    </a:solidFill>
                    <a:effectLst/>
                    <a:latin typeface="+mn-lt"/>
                    <a:ea typeface="Calibri" panose="020F0502020204030204" pitchFamily="34" charset="0"/>
                    <a:cs typeface="Calibri" panose="020F0502020204030204" pitchFamily="34" charset="0"/>
                  </a:rPr>
                  <a:t> [Rp) is the bisector of angle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𝒎𝑹𝒏</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en-US" sz="2800" b="1" dirty="0">
                    <a:solidFill>
                      <a:schemeClr val="tx1">
                        <a:lumMod val="65000"/>
                        <a:lumOff val="35000"/>
                      </a:schemeClr>
                    </a:solidFill>
                    <a:effectLst/>
                    <a:latin typeface="+mn-lt"/>
                    <a:ea typeface="Calibri" panose="020F0502020204030204" pitchFamily="34" charset="0"/>
                    <a:cs typeface="Calibri" panose="020F0502020204030204" pitchFamily="34" charset="0"/>
                  </a:rPr>
                  <a:t>then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𝒎𝑹𝒑</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𝒑</m:t>
                        </m:r>
                        <m:r>
                          <a:rPr lang="en-US" sz="2800" b="1" i="1">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𝑹</m:t>
                        </m:r>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𝒏</m:t>
                        </m:r>
                      </m:e>
                    </m:acc>
                    <m:r>
                      <a:rPr lang="en-US" sz="2800" b="1" i="1" smtClean="0">
                        <a:solidFill>
                          <a:schemeClr val="tx1">
                            <a:lumMod val="65000"/>
                            <a:lumOff val="3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𝟕𝟎</m:t>
                    </m:r>
                    <m:r>
                      <a:rPr lang="en-US" sz="2800" b="1" i="1" smtClean="0">
                        <a:solidFill>
                          <a:schemeClr val="tx1">
                            <a:lumMod val="65000"/>
                            <a:lumOff val="35000"/>
                          </a:schemeClr>
                        </a:solidFill>
                        <a:effectLst/>
                        <a:latin typeface="Cambria Math" panose="02040503050406030204" pitchFamily="18" charset="0"/>
                        <a:ea typeface="Cambria Math" panose="02040503050406030204" pitchFamily="18" charset="0"/>
                        <a:cs typeface="Calibri" panose="020F0502020204030204" pitchFamily="34" charset="0"/>
                      </a:rPr>
                      <m:t>°</m:t>
                    </m:r>
                  </m:oMath>
                </a14:m>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20" name="Rectangle 19">
                <a:extLst>
                  <a:ext uri="{FF2B5EF4-FFF2-40B4-BE49-F238E27FC236}">
                    <a16:creationId xmlns:a16="http://schemas.microsoft.com/office/drawing/2014/main" id="{08F6DBB8-B1FE-4619-A96A-65EE35FFE040}"/>
                  </a:ext>
                </a:extLst>
              </p:cNvPr>
              <p:cNvSpPr>
                <a:spLocks noRot="1" noChangeAspect="1" noMove="1" noResize="1" noEditPoints="1" noAdjustHandles="1" noChangeArrowheads="1" noChangeShapeType="1" noTextEdit="1"/>
              </p:cNvSpPr>
              <p:nvPr/>
            </p:nvSpPr>
            <p:spPr>
              <a:xfrm>
                <a:off x="-217111" y="1398467"/>
                <a:ext cx="11442154" cy="535468"/>
              </a:xfrm>
              <a:prstGeom prst="rect">
                <a:avLst/>
              </a:prstGeom>
              <a:blipFill>
                <a:blip r:embed="rId5"/>
                <a:stretch>
                  <a:fillRect t="-7955" b="-3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A58512C-8D9B-4B21-B30F-2C7C3CC7F9C5}"/>
                  </a:ext>
                </a:extLst>
              </p:cNvPr>
              <p:cNvSpPr txBox="1"/>
              <p:nvPr/>
            </p:nvSpPr>
            <p:spPr>
              <a:xfrm>
                <a:off x="5650486" y="5699026"/>
                <a:ext cx="6333597" cy="605550"/>
              </a:xfrm>
              <a:prstGeom prst="rect">
                <a:avLst/>
              </a:prstGeom>
              <a:noFill/>
            </p:spPr>
            <p:txBody>
              <a:bodyPr wrap="square">
                <a:spAutoFit/>
              </a:bodyPr>
              <a:lstStyle/>
              <a:p>
                <a:pPr lvl="0">
                  <a:buClrTx/>
                  <a:defRPr/>
                </a:pPr>
                <a14:m>
                  <m:oMath xmlns:m="http://schemas.openxmlformats.org/officeDocument/2006/math">
                    <m:acc>
                      <m:accPr>
                        <m:chr m:val="̂"/>
                        <m:ctrlPr>
                          <a:rPr lang="en-US" sz="2800" b="1" i="1" smtClean="0">
                            <a:solidFill>
                              <a:srgbClr val="72C274"/>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rgbClr val="72C274"/>
                            </a:solidFill>
                            <a:effectLst/>
                            <a:latin typeface="Cambria Math" panose="02040503050406030204" pitchFamily="18" charset="0"/>
                            <a:ea typeface="Calibri" panose="020F0502020204030204" pitchFamily="34" charset="0"/>
                            <a:cs typeface="Calibri" panose="020F0502020204030204" pitchFamily="34" charset="0"/>
                          </a:rPr>
                          <m:t>𝒎𝑹𝒏</m:t>
                        </m:r>
                      </m:e>
                    </m:acc>
                  </m:oMath>
                </a14:m>
                <a:r>
                  <a:rPr lang="en-US" sz="2800" b="1" dirty="0">
                    <a:solidFill>
                      <a:srgbClr val="72C274"/>
                    </a:solidFill>
                    <a:effectLst/>
                    <a:latin typeface="+mj-lt"/>
                    <a:ea typeface="Times New Roman" panose="02020603050405020304" pitchFamily="18" charset="0"/>
                    <a:cs typeface="Arial" panose="020B0604020202020204" pitchFamily="34" charset="0"/>
                  </a:rPr>
                  <a:t> = </a:t>
                </a:r>
                <a14:m>
                  <m:oMath xmlns:m="http://schemas.openxmlformats.org/officeDocument/2006/math">
                    <m:acc>
                      <m:accPr>
                        <m:chr m:val="̂"/>
                        <m:ctrlPr>
                          <a:rPr lang="en-US" sz="2800" b="1" i="1" smtClean="0">
                            <a:solidFill>
                              <a:srgbClr val="72C274"/>
                            </a:solidFill>
                            <a:effectLst/>
                            <a:latin typeface="Cambria Math" panose="02040503050406030204" pitchFamily="18" charset="0"/>
                            <a:ea typeface="Calibri" panose="020F0502020204030204" pitchFamily="34" charset="0"/>
                            <a:cs typeface="Calibri" panose="020F0502020204030204" pitchFamily="34" charset="0"/>
                          </a:rPr>
                        </m:ctrlPr>
                      </m:accPr>
                      <m:e>
                        <m:acc>
                          <m:accPr>
                            <m:chr m:val="̂"/>
                            <m:ctrlPr>
                              <a:rPr lang="en-US" sz="2800" b="1" i="1">
                                <a:solidFill>
                                  <a:srgbClr val="72C274"/>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a:solidFill>
                                  <a:srgbClr val="72C274"/>
                                </a:solidFill>
                                <a:latin typeface="Cambria Math" panose="02040503050406030204" pitchFamily="18" charset="0"/>
                                <a:ea typeface="Calibri" panose="020F0502020204030204" pitchFamily="34" charset="0"/>
                                <a:cs typeface="Calibri" panose="020F0502020204030204" pitchFamily="34" charset="0"/>
                              </a:rPr>
                              <m:t>𝒎𝑹</m:t>
                            </m:r>
                            <m:r>
                              <a:rPr lang="en-US" sz="2800" b="1" i="1" smtClean="0">
                                <a:solidFill>
                                  <a:srgbClr val="72C274"/>
                                </a:solidFill>
                                <a:latin typeface="Cambria Math" panose="02040503050406030204" pitchFamily="18" charset="0"/>
                                <a:ea typeface="Calibri" panose="020F0502020204030204" pitchFamily="34" charset="0"/>
                                <a:cs typeface="Calibri" panose="020F0502020204030204" pitchFamily="34" charset="0"/>
                              </a:rPr>
                              <m:t>𝒑</m:t>
                            </m:r>
                          </m:e>
                        </m:acc>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𝟐</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𝟕𝟎</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𝟐</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𝟏𝟒𝟎</m:t>
                        </m:r>
                        <m:r>
                          <a:rPr lang="en-US" sz="2800" b="1" i="1" smtClean="0">
                            <a:solidFill>
                              <a:srgbClr val="72C274"/>
                            </a:solidFill>
                            <a:effectLst/>
                            <a:latin typeface="Cambria Math" panose="02040503050406030204" pitchFamily="18" charset="0"/>
                            <a:ea typeface="Cambria Math" panose="02040503050406030204" pitchFamily="18" charset="0"/>
                            <a:cs typeface="Calibri" panose="020F0502020204030204" pitchFamily="34" charset="0"/>
                          </a:rPr>
                          <m:t>°</m:t>
                        </m:r>
                      </m:e>
                    </m:acc>
                  </m:oMath>
                </a14:m>
                <a:r>
                  <a:rPr lang="en-US" sz="2800" b="1" dirty="0">
                    <a:solidFill>
                      <a:srgbClr val="72C274"/>
                    </a:solidFill>
                    <a:effectLst/>
                    <a:latin typeface="+mj-lt"/>
                    <a:ea typeface="Times New Roman" panose="02020603050405020304" pitchFamily="18" charset="0"/>
                    <a:cs typeface="Arial" panose="020B0604020202020204" pitchFamily="34" charset="0"/>
                  </a:rPr>
                  <a:t> </a:t>
                </a:r>
                <a:endParaRPr lang="en-US" sz="2800" dirty="0">
                  <a:solidFill>
                    <a:srgbClr val="72C274"/>
                  </a:solidFill>
                  <a:effectLst/>
                  <a:latin typeface="+mj-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8A58512C-8D9B-4B21-B30F-2C7C3CC7F9C5}"/>
                  </a:ext>
                </a:extLst>
              </p:cNvPr>
              <p:cNvSpPr txBox="1">
                <a:spLocks noRot="1" noChangeAspect="1" noMove="1" noResize="1" noEditPoints="1" noAdjustHandles="1" noChangeArrowheads="1" noChangeShapeType="1" noTextEdit="1"/>
              </p:cNvSpPr>
              <p:nvPr/>
            </p:nvSpPr>
            <p:spPr>
              <a:xfrm>
                <a:off x="5650486" y="5699026"/>
                <a:ext cx="6333597" cy="605550"/>
              </a:xfrm>
              <a:prstGeom prst="rect">
                <a:avLst/>
              </a:prstGeom>
              <a:blipFill>
                <a:blip r:embed="rId6"/>
                <a:stretch>
                  <a:fillRect b="-28283"/>
                </a:stretch>
              </a:blipFill>
            </p:spPr>
            <p:txBody>
              <a:bodyPr/>
              <a:lstStyle/>
              <a:p>
                <a:r>
                  <a:rPr lang="en-US">
                    <a:noFill/>
                  </a:rPr>
                  <a:t> </a:t>
                </a:r>
              </a:p>
            </p:txBody>
          </p:sp>
        </mc:Fallback>
      </mc:AlternateContent>
      <p:sp>
        <p:nvSpPr>
          <p:cNvPr id="11" name="Google Shape;222;p10">
            <a:extLst>
              <a:ext uri="{FF2B5EF4-FFF2-40B4-BE49-F238E27FC236}">
                <a16:creationId xmlns:a16="http://schemas.microsoft.com/office/drawing/2014/main" id="{E7446695-5560-4B3A-A9B1-2B30146BEAF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Find the measure of the following angles</a:t>
            </a:r>
            <a:endParaRPr lang="en-US" sz="3200" b="1" dirty="0">
              <a:solidFill>
                <a:schemeClr val="bg1"/>
              </a:solidFill>
              <a:latin typeface="Comic Sans MS"/>
            </a:endParaRPr>
          </a:p>
        </p:txBody>
      </p:sp>
      <p:sp>
        <p:nvSpPr>
          <p:cNvPr id="19" name="Rectangle: Rounded Corners 18">
            <a:extLst>
              <a:ext uri="{FF2B5EF4-FFF2-40B4-BE49-F238E27FC236}">
                <a16:creationId xmlns:a16="http://schemas.microsoft.com/office/drawing/2014/main" id="{C54AFC6A-DB23-4AAB-A680-530DF5274260}"/>
              </a:ext>
            </a:extLst>
          </p:cNvPr>
          <p:cNvSpPr/>
          <p:nvPr/>
        </p:nvSpPr>
        <p:spPr>
          <a:xfrm>
            <a:off x="1912017" y="2601137"/>
            <a:ext cx="2106067" cy="82296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70°</a:t>
            </a:r>
          </a:p>
        </p:txBody>
      </p:sp>
      <p:sp>
        <p:nvSpPr>
          <p:cNvPr id="21" name="Rectangle: Rounded Corners 20">
            <a:extLst>
              <a:ext uri="{FF2B5EF4-FFF2-40B4-BE49-F238E27FC236}">
                <a16:creationId xmlns:a16="http://schemas.microsoft.com/office/drawing/2014/main" id="{45A0168B-0AF0-4024-B021-4F3FF55B310B}"/>
              </a:ext>
            </a:extLst>
          </p:cNvPr>
          <p:cNvSpPr/>
          <p:nvPr/>
        </p:nvSpPr>
        <p:spPr>
          <a:xfrm>
            <a:off x="1900295" y="5251538"/>
            <a:ext cx="2106067" cy="822960"/>
          </a:xfrm>
          <a:prstGeom prst="roundRect">
            <a:avLst/>
          </a:prstGeom>
          <a:solidFill>
            <a:srgbClr val="72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a:solidFill>
                  <a:schemeClr val="bg1"/>
                </a:solidFill>
                <a:latin typeface="+mj-lt"/>
              </a:rPr>
              <a:t>140°</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6BD6209-2578-47FD-AD38-CD80DC756A79}"/>
                  </a:ext>
                </a:extLst>
              </p:cNvPr>
              <p:cNvSpPr txBox="1"/>
              <p:nvPr/>
            </p:nvSpPr>
            <p:spPr>
              <a:xfrm>
                <a:off x="-149514" y="2742181"/>
                <a:ext cx="3029788" cy="535468"/>
              </a:xfrm>
              <a:prstGeom prst="rect">
                <a:avLst/>
              </a:prstGeom>
              <a:noFill/>
            </p:spPr>
            <p:txBody>
              <a:bodyPr wrap="square">
                <a:spAutoFit/>
              </a:bodyPr>
              <a:lstStyle/>
              <a:p>
                <a:pPr marL="514350" marR="0">
                  <a:lnSpc>
                    <a:spcPct val="107000"/>
                  </a:lnSpc>
                  <a:spcBef>
                    <a:spcPts val="0"/>
                  </a:spcBef>
                  <a:spcAft>
                    <a:spcPts val="800"/>
                  </a:spcAft>
                </a:pPr>
                <a:r>
                  <a:rPr lang="en-US" sz="2800" b="1" dirty="0">
                    <a:solidFill>
                      <a:schemeClr val="tx1">
                        <a:lumMod val="65000"/>
                        <a:lumOff val="35000"/>
                      </a:schemeClr>
                    </a:solidFill>
                    <a:effectLst/>
                    <a:ea typeface="Calibri" panose="020F0502020204030204" pitchFamily="34" charset="0"/>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𝒑𝑹𝒏</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C6BD6209-2578-47FD-AD38-CD80DC756A79}"/>
                  </a:ext>
                </a:extLst>
              </p:cNvPr>
              <p:cNvSpPr txBox="1">
                <a:spLocks noRot="1" noChangeAspect="1" noMove="1" noResize="1" noEditPoints="1" noAdjustHandles="1" noChangeArrowheads="1" noChangeShapeType="1" noTextEdit="1"/>
              </p:cNvSpPr>
              <p:nvPr/>
            </p:nvSpPr>
            <p:spPr>
              <a:xfrm>
                <a:off x="-149514" y="2742181"/>
                <a:ext cx="3029788" cy="535468"/>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AEFC375-5153-4150-A02B-D67F5EAD3A14}"/>
                  </a:ext>
                </a:extLst>
              </p:cNvPr>
              <p:cNvSpPr txBox="1"/>
              <p:nvPr/>
            </p:nvSpPr>
            <p:spPr>
              <a:xfrm>
                <a:off x="-161237" y="5434703"/>
                <a:ext cx="3029788" cy="535468"/>
              </a:xfrm>
              <a:prstGeom prst="rect">
                <a:avLst/>
              </a:prstGeom>
              <a:noFill/>
            </p:spPr>
            <p:txBody>
              <a:bodyPr wrap="square">
                <a:spAutoFit/>
              </a:bodyPr>
              <a:lstStyle/>
              <a:p>
                <a:pPr marL="514350" marR="0">
                  <a:lnSpc>
                    <a:spcPct val="107000"/>
                  </a:lnSpc>
                  <a:spcBef>
                    <a:spcPts val="0"/>
                  </a:spcBef>
                  <a:spcAft>
                    <a:spcPts val="800"/>
                  </a:spcAft>
                </a:pPr>
                <a:r>
                  <a:rPr lang="en-US" sz="2800" b="1" dirty="0">
                    <a:solidFill>
                      <a:schemeClr val="tx1">
                        <a:lumMod val="65000"/>
                        <a:lumOff val="35000"/>
                      </a:schemeClr>
                    </a:solidFill>
                    <a:effectLst/>
                    <a:ea typeface="Calibri" panose="020F0502020204030204" pitchFamily="34" charset="0"/>
                    <a:cs typeface="Calibri" panose="020F0502020204030204" pitchFamily="34" charset="0"/>
                  </a:rPr>
                  <a:t> </a:t>
                </a:r>
                <a14:m>
                  <m:oMath xmlns:m="http://schemas.openxmlformats.org/officeDocument/2006/math">
                    <m:acc>
                      <m:accPr>
                        <m:chr m:val="̂"/>
                        <m:ctrlP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𝒎𝑹𝒏</m:t>
                        </m:r>
                      </m:e>
                    </m:acc>
                    <m:r>
                      <a:rPr lang="en-US" sz="2800" b="1" i="1" smtClean="0">
                        <a:solidFill>
                          <a:schemeClr val="tx1">
                            <a:lumMod val="65000"/>
                            <a:lumOff val="3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8AEFC375-5153-4150-A02B-D67F5EAD3A14}"/>
                  </a:ext>
                </a:extLst>
              </p:cNvPr>
              <p:cNvSpPr txBox="1">
                <a:spLocks noRot="1" noChangeAspect="1" noMove="1" noResize="1" noEditPoints="1" noAdjustHandles="1" noChangeArrowheads="1" noChangeShapeType="1" noTextEdit="1"/>
              </p:cNvSpPr>
              <p:nvPr/>
            </p:nvSpPr>
            <p:spPr>
              <a:xfrm>
                <a:off x="-161237" y="5434703"/>
                <a:ext cx="3029788" cy="535468"/>
              </a:xfrm>
              <a:prstGeom prst="rect">
                <a:avLst/>
              </a:prstGeom>
              <a:blipFill>
                <a:blip r:embed="rId8"/>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554006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wipe(left)">
                                      <p:cBhvr>
                                        <p:cTn id="17" dur="5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9"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4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9C29637097A0458CA4341EF118DC62" ma:contentTypeVersion="6" ma:contentTypeDescription="Create a new document." ma:contentTypeScope="" ma:versionID="1272cb4d1ad23263a4607e95d487e611">
  <xsd:schema xmlns:xsd="http://www.w3.org/2001/XMLSchema" xmlns:xs="http://www.w3.org/2001/XMLSchema" xmlns:p="http://schemas.microsoft.com/office/2006/metadata/properties" xmlns:ns3="d23d726e-30b8-4020-9bcc-ea20acae9033" xmlns:ns4="20540652-c8d4-4907-a72c-8ae251fa5497" targetNamespace="http://schemas.microsoft.com/office/2006/metadata/properties" ma:root="true" ma:fieldsID="b5f7e48d0ec09c2cc75e44db27518918" ns3:_="" ns4:_="">
    <xsd:import namespace="d23d726e-30b8-4020-9bcc-ea20acae9033"/>
    <xsd:import namespace="20540652-c8d4-4907-a72c-8ae251fa5497"/>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3d726e-30b8-4020-9bcc-ea20acae90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0540652-c8d4-4907-a72c-8ae251fa549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072E7F2C-97BF-4B28-9BAF-547920C59AD9}">
  <ds:schemaRefs>
    <ds:schemaRef ds:uri="20540652-c8d4-4907-a72c-8ae251fa5497"/>
    <ds:schemaRef ds:uri="d23d726e-30b8-4020-9bcc-ea20acae903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7750</TotalTime>
  <Words>2516</Words>
  <Application>Microsoft Office PowerPoint</Application>
  <PresentationFormat>Widescreen</PresentationFormat>
  <Paragraphs>456</Paragraphs>
  <Slides>47</Slides>
  <Notes>45</Notes>
  <HiddenSlides>0</HiddenSlides>
  <MMClips>2</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47</vt:i4>
      </vt:variant>
    </vt:vector>
  </HeadingPairs>
  <TitlesOfParts>
    <vt:vector size="59" baseType="lpstr">
      <vt:lpstr>Arial</vt:lpstr>
      <vt:lpstr>Calibri</vt:lpstr>
      <vt:lpstr>Calibri Light</vt:lpstr>
      <vt:lpstr>Cambria Math</vt:lpstr>
      <vt:lpstr>Comic Sans MS</vt:lpstr>
      <vt:lpstr>Neo Sans</vt:lpstr>
      <vt:lpstr>Noto Sans Symbols</vt:lpstr>
      <vt:lpstr>Segoe UI</vt:lpstr>
      <vt:lpstr>Times New Roman</vt:lpstr>
      <vt:lpstr>Twentieth Century</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Wassim Sidani</cp:lastModifiedBy>
  <cp:revision>384</cp:revision>
  <dcterms:created xsi:type="dcterms:W3CDTF">2020-11-03T06:34:51Z</dcterms:created>
  <dcterms:modified xsi:type="dcterms:W3CDTF">2022-09-02T09:52:51Z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0x010100FF9C29637097A0458CA4341EF118DC62</vt:lpwstr>
  </property>
</Properties>
</file>