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notesSlides/notesSlide10.xml" ContentType="application/vnd.openxmlformats-officedocument.presentationml.notesSlide+xml"/>
  <Override PartName="/ppt/tags/tag21.xml" ContentType="application/vnd.openxmlformats-officedocument.presentationml.tags+xml"/>
  <Override PartName="/ppt/notesSlides/notesSlide11.xml" ContentType="application/vnd.openxmlformats-officedocument.presentationml.notesSlide+xml"/>
  <Override PartName="/ppt/tags/tag22.xml" ContentType="application/vnd.openxmlformats-officedocument.presentationml.tags+xml"/>
  <Override PartName="/ppt/notesSlides/notesSlide12.xml" ContentType="application/vnd.openxmlformats-officedocument.presentationml.notesSlide+xml"/>
  <Override PartName="/ppt/tags/tag23.xml" ContentType="application/vnd.openxmlformats-officedocument.presentationml.tags+xml"/>
  <Override PartName="/ppt/notesSlides/notesSlide13.xml" ContentType="application/vnd.openxmlformats-officedocument.presentationml.notesSlide+xml"/>
  <Override PartName="/ppt/tags/tag24.xml" ContentType="application/vnd.openxmlformats-officedocument.presentationml.tags+xml"/>
  <Override PartName="/ppt/notesSlides/notesSlide14.xml" ContentType="application/vnd.openxmlformats-officedocument.presentationml.notesSlide+xml"/>
  <Override PartName="/ppt/tags/tag25.xml" ContentType="application/vnd.openxmlformats-officedocument.presentationml.tags+xml"/>
  <Override PartName="/ppt/notesSlides/notesSlide15.xml" ContentType="application/vnd.openxmlformats-officedocument.presentationml.notesSlide+xml"/>
  <Override PartName="/ppt/tags/tag26.xml" ContentType="application/vnd.openxmlformats-officedocument.presentationml.tags+xml"/>
  <Override PartName="/ppt/notesSlides/notesSlide16.xml" ContentType="application/vnd.openxmlformats-officedocument.presentationml.notesSlide+xml"/>
  <Override PartName="/ppt/tags/tag27.xml" ContentType="application/vnd.openxmlformats-officedocument.presentationml.tags+xml"/>
  <Override PartName="/ppt/notesSlides/notesSlide17.xml" ContentType="application/vnd.openxmlformats-officedocument.presentationml.notesSlide+xml"/>
  <Override PartName="/ppt/tags/tag28.xml" ContentType="application/vnd.openxmlformats-officedocument.presentationml.tags+xml"/>
  <Override PartName="/ppt/notesSlides/notesSlide18.xml" ContentType="application/vnd.openxmlformats-officedocument.presentationml.notesSlide+xml"/>
  <Override PartName="/ppt/tags/tag29.xml" ContentType="application/vnd.openxmlformats-officedocument.presentationml.tags+xml"/>
  <Override PartName="/ppt/notesSlides/notesSlide19.xml" ContentType="application/vnd.openxmlformats-officedocument.presentationml.notesSlide+xml"/>
  <Override PartName="/ppt/tags/tag30.xml" ContentType="application/vnd.openxmlformats-officedocument.presentationml.tags+xml"/>
  <Override PartName="/ppt/notesSlides/notesSlide20.xml" ContentType="application/vnd.openxmlformats-officedocument.presentationml.notesSlide+xml"/>
  <Override PartName="/ppt/tags/tag31.xml" ContentType="application/vnd.openxmlformats-officedocument.presentationml.tags+xml"/>
  <Override PartName="/ppt/notesSlides/notesSlide21.xml" ContentType="application/vnd.openxmlformats-officedocument.presentationml.notesSlide+xml"/>
  <Override PartName="/ppt/tags/tag32.xml" ContentType="application/vnd.openxmlformats-officedocument.presentationml.tags+xml"/>
  <Override PartName="/ppt/notesSlides/notesSlide22.xml" ContentType="application/vnd.openxmlformats-officedocument.presentationml.notesSlide+xml"/>
  <Override PartName="/ppt/tags/tag33.xml" ContentType="application/vnd.openxmlformats-officedocument.presentationml.tags+xml"/>
  <Override PartName="/ppt/notesSlides/notesSlide23.xml" ContentType="application/vnd.openxmlformats-officedocument.presentationml.notesSlide+xml"/>
  <Override PartName="/ppt/tags/tag34.xml" ContentType="application/vnd.openxmlformats-officedocument.presentationml.tags+xml"/>
  <Override PartName="/ppt/notesSlides/notesSlide24.xml" ContentType="application/vnd.openxmlformats-officedocument.presentationml.notesSlide+xml"/>
  <Override PartName="/ppt/tags/tag35.xml" ContentType="application/vnd.openxmlformats-officedocument.presentationml.tags+xml"/>
  <Override PartName="/ppt/notesSlides/notesSlide25.xml" ContentType="application/vnd.openxmlformats-officedocument.presentationml.notesSlide+xml"/>
  <Override PartName="/ppt/tags/tag36.xml" ContentType="application/vnd.openxmlformats-officedocument.presentationml.tags+xml"/>
  <Override PartName="/ppt/notesSlides/notesSlide26.xml" ContentType="application/vnd.openxmlformats-officedocument.presentationml.notesSlide+xml"/>
  <Override PartName="/ppt/tags/tag37.xml" ContentType="application/vnd.openxmlformats-officedocument.presentationml.tags+xml"/>
  <Override PartName="/ppt/notesSlides/notesSlide27.xml" ContentType="application/vnd.openxmlformats-officedocument.presentationml.notesSlide+xml"/>
  <Override PartName="/ppt/tags/tag38.xml" ContentType="application/vnd.openxmlformats-officedocument.presentationml.tags+xml"/>
  <Override PartName="/ppt/notesSlides/notesSlide28.xml" ContentType="application/vnd.openxmlformats-officedocument.presentationml.notesSlide+xml"/>
  <Override PartName="/ppt/tags/tag39.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5"/>
  </p:notesMasterIdLst>
  <p:sldIdLst>
    <p:sldId id="256" r:id="rId5"/>
    <p:sldId id="1657" r:id="rId6"/>
    <p:sldId id="523" r:id="rId7"/>
    <p:sldId id="524" r:id="rId8"/>
    <p:sldId id="582" r:id="rId9"/>
    <p:sldId id="1772" r:id="rId10"/>
    <p:sldId id="527" r:id="rId11"/>
    <p:sldId id="1737" r:id="rId12"/>
    <p:sldId id="1807" r:id="rId13"/>
    <p:sldId id="1773" r:id="rId14"/>
    <p:sldId id="1774" r:id="rId15"/>
    <p:sldId id="528" r:id="rId16"/>
    <p:sldId id="467" r:id="rId17"/>
    <p:sldId id="1775" r:id="rId18"/>
    <p:sldId id="1776" r:id="rId19"/>
    <p:sldId id="1777" r:id="rId20"/>
    <p:sldId id="1778" r:id="rId21"/>
    <p:sldId id="1779" r:id="rId22"/>
    <p:sldId id="1783" r:id="rId23"/>
    <p:sldId id="1780" r:id="rId24"/>
    <p:sldId id="1781" r:id="rId25"/>
    <p:sldId id="1782" r:id="rId26"/>
    <p:sldId id="529" r:id="rId27"/>
    <p:sldId id="1756" r:id="rId28"/>
    <p:sldId id="1787" r:id="rId29"/>
    <p:sldId id="1788" r:id="rId30"/>
    <p:sldId id="1789" r:id="rId31"/>
    <p:sldId id="1790" r:id="rId32"/>
    <p:sldId id="1791" r:id="rId33"/>
    <p:sldId id="1655" r:id="rId34"/>
  </p:sldIdLst>
  <p:sldSz cx="12192000" cy="6858000"/>
  <p:notesSz cx="6858000" cy="9144000"/>
  <p:custDataLst>
    <p:tags r:id="rId36"/>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60" userDrawn="1">
          <p15:clr>
            <a:srgbClr val="A4A3A4"/>
          </p15:clr>
        </p15:guide>
      </p15:sldGuideLst>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20" clrIdx="13">
    <p:extLst>
      <p:ext uri="{19B8F6BF-5375-455C-9EA6-DF929625EA0E}">
        <p15:presenceInfo xmlns:p15="http://schemas.microsoft.com/office/powerpoint/2012/main" userId="S::Chams.Haidar@qitabi.org::06e4fcf4-f1e0-4aff-b2c6-5e481d282eb6" providerId="AD"/>
      </p:ext>
    </p:extLst>
  </p:cmAuthor>
  <p:cmAuthor id="14" name="Zeina Hijazi" initials="ZH" lastIdx="166" clrIdx="14">
    <p:extLst>
      <p:ext uri="{19B8F6BF-5375-455C-9EA6-DF929625EA0E}">
        <p15:presenceInfo xmlns:p15="http://schemas.microsoft.com/office/powerpoint/2012/main" userId="f0300d29df198785" providerId="Windows Live"/>
      </p:ext>
    </p:extLst>
  </p:cmAuthor>
  <p:cmAuthor id="15" name=" " initials="" lastIdx="5" clrIdx="15">
    <p:extLst>
      <p:ext uri="{19B8F6BF-5375-455C-9EA6-DF929625EA0E}">
        <p15:presenceInfo xmlns:p15="http://schemas.microsoft.com/office/powerpoint/2012/main" userId=" "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DDF2"/>
    <a:srgbClr val="17406D"/>
    <a:srgbClr val="74C274"/>
    <a:srgbClr val="D4ED9C"/>
    <a:srgbClr val="A1DBE7"/>
    <a:srgbClr val="93CFA9"/>
    <a:srgbClr val="E6E6E6"/>
    <a:srgbClr val="2A8AA0"/>
    <a:srgbClr val="D39B66"/>
    <a:srgbClr val="FFC0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B06C8F-B395-42CB-A58E-6B7DC088D244}" v="364" dt="2021-02-10T07:15:24.093"/>
    <p1510:client id="{24BDFB03-D4C6-B04A-77C8-F028899B9F6D}" v="718" dt="2021-02-10T10:53:20.091"/>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59" autoAdjust="0"/>
    <p:restoredTop sz="66080" autoAdjust="0"/>
  </p:normalViewPr>
  <p:slideViewPr>
    <p:cSldViewPr snapToGrid="0">
      <p:cViewPr varScale="1">
        <p:scale>
          <a:sx n="53" d="100"/>
          <a:sy n="53" d="100"/>
        </p:scale>
        <p:origin x="1325" y="53"/>
      </p:cViewPr>
      <p:guideLst>
        <p:guide orient="horz" pos="2160"/>
        <p:guide pos="3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gs" Target="tags/tag1.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202" Type="http://schemas.openxmlformats.org/officeDocument/2006/relationships/commentAuthors" Target="commentAuthors.xml"/><Relationship Id="rId207" Type="http://schemas.microsoft.com/office/2015/10/relationships/revisionInfo" Target="revisionInfo.xml"/><Relationship Id="rId8" Type="http://schemas.openxmlformats.org/officeDocument/2006/relationships/slide" Target="slides/slide4.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indent="457200">
              <a:lnSpc>
                <a:spcPct val="107000"/>
              </a:lnSpc>
              <a:spcBef>
                <a:spcPts val="0"/>
              </a:spcBef>
              <a:spcAft>
                <a:spcPts val="800"/>
              </a:spcAft>
            </a:pPr>
            <a:r>
              <a:rPr lang="en-US" sz="1800" dirty="0">
                <a:effectLst/>
                <a:highlight>
                  <a:srgbClr val="00FFFF"/>
                </a:highlight>
                <a:latin typeface="Comic Sans MS" panose="030F0702030302020204" pitchFamily="66" charset="0"/>
                <a:ea typeface="Calibri" panose="020F0502020204030204" pitchFamily="34" charset="0"/>
                <a:cs typeface="Calibri" panose="020F0502020204030204" pitchFamily="34" charset="0"/>
              </a:rPr>
              <a:t>Now how can we add these numbers mentally, without feeling the need to align them vertically?</a:t>
            </a:r>
          </a:p>
          <a:p>
            <a:pPr marL="457200" marR="0">
              <a:lnSpc>
                <a:spcPct val="150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Calibri" panose="020F0502020204030204" pitchFamily="34" charset="0"/>
              </a:rPr>
              <a:t>200 + 40 + 300 + 10 =</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pPr marL="457200" marR="0">
              <a:lnSpc>
                <a:spcPct val="150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Calibri" panose="020F0502020204030204" pitchFamily="34" charset="0"/>
              </a:rPr>
              <a:t>We can group the tens and add to get 5 tens or 50. We can also group the hundreds and add to get 5 hundreds or 500.</a:t>
            </a:r>
          </a:p>
          <a:p>
            <a:pPr marL="457200" marR="0">
              <a:lnSpc>
                <a:spcPct val="150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Calibri" panose="020F0502020204030204" pitchFamily="34" charset="0"/>
              </a:rPr>
              <a:t>We will get 5 hundreds and 5 tens, which is 550.</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endParaRPr lang="en-GB"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273876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Try to add these numbers on your own first.</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800 + 40 + 7 + 20 + 2</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Did you start by grouping the ones? 7 + 2 = 9 ones.  </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Did you then group the tens. 4 tens added to 2 tens gives 6 tens or 60. </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What about the hundreds? Do we need to group them?</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You’re right, we do not need to group because we have 8 hundreds only.</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So, the sum is 8 hundreds, 6 tens, and 9 ones.</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That is 869.</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So now, do you think you can add numbers without writing them in vertical form?</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All you need to do is group the ones with the ones, the tens with the tens, and the hundreds with the hundreds.</a:t>
            </a:r>
          </a:p>
          <a:p>
            <a:pPr marL="0" marR="0" indent="457200">
              <a:lnSpc>
                <a:spcPct val="107000"/>
              </a:lnSpc>
              <a:spcBef>
                <a:spcPts val="0"/>
              </a:spcBef>
              <a:spcAft>
                <a:spcPts val="800"/>
              </a:spcAft>
            </a:pPr>
            <a:endParaRPr lang="en-US" sz="1200" b="0" i="0" u="none" strike="noStrike" cap="none" dirty="0">
              <a:solidFill>
                <a:srgbClr val="595959"/>
              </a:solidFill>
              <a:latin typeface="Comic Sans MS" panose="030F0702030302020204" pitchFamily="66" charset="0"/>
              <a:ea typeface="Calibri" panose="020F0502020204030204" pitchFamily="34" charset="0"/>
              <a:cs typeface="Calibri"/>
              <a:sym typeface="Calibri"/>
            </a:endParaRPr>
          </a:p>
          <a:p>
            <a:pPr marL="457200" marR="0">
              <a:lnSpc>
                <a:spcPct val="107000"/>
              </a:lnSpc>
              <a:spcBef>
                <a:spcPts val="0"/>
              </a:spcBef>
              <a:spcAft>
                <a:spcPts val="800"/>
              </a:spcAft>
            </a:pPr>
            <a:r>
              <a:rPr lang="en-US" sz="1200"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This activity helped us understand and learn how to add </a:t>
            </a:r>
            <a:r>
              <a:rPr lang="en-US" sz="1200" dirty="0">
                <a:effectLst/>
                <a:highlight>
                  <a:srgbClr val="00FFFF"/>
                </a:highlight>
                <a:latin typeface="Comic Sans MS" panose="030F0702030302020204" pitchFamily="66" charset="0"/>
                <a:ea typeface="Calibri" panose="020F0502020204030204" pitchFamily="34" charset="0"/>
                <a:cs typeface="Calibri" panose="020F0502020204030204" pitchFamily="34" charset="0"/>
              </a:rPr>
              <a:t>numbers without writing them in vertical form</a:t>
            </a:r>
            <a:r>
              <a:rPr lang="en-US" sz="1200" dirty="0">
                <a:effectLst/>
                <a:latin typeface="Comic Sans MS" panose="030F0702030302020204" pitchFamily="66" charset="0"/>
                <a:ea typeface="Calibri" panose="020F0502020204030204" pitchFamily="34" charset="0"/>
                <a:cs typeface="Calibri" panose="020F0502020204030204" pitchFamily="34" charset="0"/>
              </a:rPr>
              <a:t>.</a:t>
            </a:r>
            <a:endParaRPr lang="en-US" sz="1200" dirty="0">
              <a:effectLst/>
              <a:latin typeface="Comic Sans MS" panose="030F0702030302020204" pitchFamily="66" charset="0"/>
              <a:ea typeface="Calibri" panose="020F0502020204030204" pitchFamily="34" charset="0"/>
              <a:cs typeface="Arial" panose="020B0604020202020204" pitchFamily="34" charset="0"/>
            </a:endParaRPr>
          </a:p>
          <a:p>
            <a:pPr marL="457200" marR="0" indent="19050">
              <a:spcBef>
                <a:spcPts val="0"/>
              </a:spcBef>
              <a:spcAft>
                <a:spcPts val="800"/>
              </a:spcAft>
            </a:pPr>
            <a:r>
              <a:rPr lang="en-US" sz="1200" dirty="0">
                <a:solidFill>
                  <a:srgbClr val="000000"/>
                </a:solidFill>
                <a:effectLst/>
                <a:latin typeface="Comic Sans MS" panose="030F0702030302020204" pitchFamily="66" charset="0"/>
                <a:ea typeface="Times New Roman" panose="02020603050405020304" pitchFamily="18" charset="0"/>
              </a:rPr>
              <a:t>We use grouping based on the place value starting with the ones, then the tens and lastly the hundreds.  </a:t>
            </a:r>
            <a:endParaRPr lang="en-US" sz="1200" dirty="0">
              <a:effectLst/>
              <a:latin typeface="Comic Sans MS" panose="030F0702030302020204" pitchFamily="66" charset="0"/>
              <a:ea typeface="Times New Roman" panose="02020603050405020304" pitchFamily="18" charset="0"/>
            </a:endParaRPr>
          </a:p>
          <a:p>
            <a:pPr marL="457200" marR="0">
              <a:lnSpc>
                <a:spcPct val="150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Review the activity one more time to remember how to do it.</a:t>
            </a:r>
            <a:endParaRPr lang="en-US" sz="1800" dirty="0">
              <a:effectLst/>
              <a:highlight>
                <a:srgbClr val="00FFFF"/>
              </a:highlight>
              <a:latin typeface="Comic Sans MS" panose="030F0702030302020204" pitchFamily="66" charset="0"/>
              <a:cs typeface="Calibri" panose="020F050202020403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531901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12</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r>
              <a:rPr lang="en-US" sz="1800" dirty="0">
                <a:effectLst/>
                <a:highlight>
                  <a:srgbClr val="00FFFF"/>
                </a:highlight>
                <a:latin typeface="Comic Sans MS" panose="030F0702030302020204" pitchFamily="66" charset="0"/>
                <a:ea typeface="Calibri" panose="020F0502020204030204" pitchFamily="34" charset="0"/>
              </a:rPr>
              <a:t>Now let’s focus on these numbers. We have an addition. </a:t>
            </a:r>
          </a:p>
          <a:p>
            <a:r>
              <a:rPr lang="en-US" sz="1800" dirty="0">
                <a:effectLst/>
                <a:highlight>
                  <a:srgbClr val="00FFFF"/>
                </a:highlight>
                <a:latin typeface="Comic Sans MS" panose="030F0702030302020204" pitchFamily="66" charset="0"/>
                <a:ea typeface="Calibri" panose="020F0502020204030204" pitchFamily="34" charset="0"/>
              </a:rPr>
              <a:t>First ask yourself which digit of 275 will change. Is it the ones, the tens or the hundreds? Then add.</a:t>
            </a:r>
          </a:p>
          <a:p>
            <a:pPr marL="0" marR="0" indent="457200">
              <a:lnSpc>
                <a:spcPct val="107000"/>
              </a:lnSpc>
              <a:spcBef>
                <a:spcPts val="0"/>
              </a:spcBef>
              <a:spcAft>
                <a:spcPts val="800"/>
              </a:spcAft>
            </a:pPr>
            <a:endParaRPr lang="en-US" sz="1800" dirty="0">
              <a:effectLst/>
              <a:highlight>
                <a:srgbClr val="00FFFF"/>
              </a:highlight>
              <a:latin typeface="Comic Sans MS" panose="030F0702030302020204" pitchFamily="66" charset="0"/>
              <a:ea typeface="Calibri" panose="020F0502020204030204" pitchFamily="34" charset="0"/>
            </a:endParaRPr>
          </a:p>
          <a:p>
            <a:pPr marL="0" marR="0" indent="457200" algn="l" rtl="0">
              <a:lnSpc>
                <a:spcPct val="107000"/>
              </a:lnSpc>
              <a:spcBef>
                <a:spcPts val="0"/>
              </a:spcBef>
              <a:spcAft>
                <a:spcPts val="800"/>
              </a:spcAft>
            </a:pPr>
            <a:r>
              <a:rPr lang="en-US" sz="800" b="0" u="none"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rPr>
              <a:t>Teacher corrects interactively</a:t>
            </a:r>
          </a:p>
          <a:p>
            <a:endParaRPr lang="en-US" sz="800" b="1" u="sng"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r>
              <a:rPr lang="en-US" sz="1200" dirty="0">
                <a:effectLst/>
                <a:highlight>
                  <a:srgbClr val="00FFFF"/>
                </a:highlight>
                <a:latin typeface="Comic Sans MS" panose="030F0702030302020204" pitchFamily="66" charset="0"/>
                <a:ea typeface="Calibri" panose="020F0502020204030204" pitchFamily="34" charset="0"/>
              </a:rPr>
              <a:t>When you add 20 to a number, you are adding 2 tens. </a:t>
            </a:r>
          </a:p>
          <a:p>
            <a:r>
              <a:rPr lang="en-US" sz="1200" dirty="0">
                <a:effectLst/>
                <a:highlight>
                  <a:srgbClr val="00FFFF"/>
                </a:highlight>
                <a:latin typeface="Comic Sans MS" panose="030F0702030302020204" pitchFamily="66" charset="0"/>
                <a:ea typeface="Calibri" panose="020F0502020204030204" pitchFamily="34" charset="0"/>
              </a:rPr>
              <a:t>In this case we are adding 7 tens and 2 tens to get 9 tens or 90. </a:t>
            </a:r>
          </a:p>
          <a:p>
            <a:r>
              <a:rPr lang="en-US" sz="1200" dirty="0">
                <a:effectLst/>
                <a:highlight>
                  <a:srgbClr val="00FFFF"/>
                </a:highlight>
                <a:latin typeface="Comic Sans MS" panose="030F0702030302020204" pitchFamily="66" charset="0"/>
                <a:ea typeface="Calibri" panose="020F0502020204030204" pitchFamily="34" charset="0"/>
              </a:rPr>
              <a:t>The number of hundreds is still 2, and the number of ones is still 5. </a:t>
            </a:r>
          </a:p>
          <a:p>
            <a:r>
              <a:rPr lang="en-US" sz="1200" dirty="0">
                <a:effectLst/>
                <a:highlight>
                  <a:srgbClr val="00FFFF"/>
                </a:highlight>
                <a:latin typeface="Comic Sans MS" panose="030F0702030302020204" pitchFamily="66" charset="0"/>
                <a:ea typeface="Calibri" panose="020F0502020204030204" pitchFamily="34" charset="0"/>
              </a:rPr>
              <a:t>So, the sum of 275 and 20 is 295</a:t>
            </a:r>
          </a:p>
          <a:p>
            <a:endParaRPr lang="en-US" sz="1200" dirty="0">
              <a:effectLst/>
              <a:highlight>
                <a:srgbClr val="00FFFF"/>
              </a:highlight>
              <a:latin typeface="Comic Sans MS" panose="030F0702030302020204" pitchFamily="66" charset="0"/>
              <a:ea typeface="Calibri" panose="020F0502020204030204" pitchFamily="34" charset="0"/>
            </a:endParaRPr>
          </a:p>
          <a:p>
            <a:pPr marL="0" marR="0" indent="457200">
              <a:lnSpc>
                <a:spcPct val="107000"/>
              </a:lnSpc>
              <a:spcBef>
                <a:spcPts val="0"/>
              </a:spcBef>
              <a:spcAft>
                <a:spcPts val="800"/>
              </a:spcAft>
            </a:pPr>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14099937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Now let’s focus on this new addition. Again, ask yourself which digit of 715 you think will change before you begin solving. Is it the ones, the tens or the hundreds?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u="none"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rPr>
              <a:t>Teacher corrects interactively</a:t>
            </a:r>
            <a:endParaRPr lang="en-US" b="1" u="sng" dirty="0">
              <a:latin typeface="Comic Sans MS" panose="030F0702030302020204" pitchFamily="66" charset="0"/>
            </a:endParaRPr>
          </a:p>
          <a:p>
            <a:endParaRPr lang="en-US" dirty="0">
              <a:latin typeface="Comic Sans MS" panose="030F0702030302020204" pitchFamily="66"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When you add 40 to a number, you are adding 4 tens.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In this case we are adding 1 ten and 4 tens to get 5 tens or 50.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The number of hundreds is still 7, and the number of ones is still 5.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So, the sum of 715 and 40 is 755</a:t>
            </a:r>
          </a:p>
          <a:p>
            <a:endParaRPr lang="en-US" dirty="0">
              <a:latin typeface="Comic Sans MS" panose="030F0702030302020204" pitchFamily="66" charset="0"/>
            </a:endParaRPr>
          </a:p>
          <a:p>
            <a:pPr marL="0" marR="0" indent="457200">
              <a:lnSpc>
                <a:spcPct val="107000"/>
              </a:lnSpc>
              <a:spcBef>
                <a:spcPts val="0"/>
              </a:spcBef>
              <a:spcAft>
                <a:spcPts val="800"/>
              </a:spcAft>
            </a:pPr>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38768928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Here is another addition.</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Think about the digits you need to add together to find the sum. Then solve.</a:t>
            </a:r>
          </a:p>
          <a:p>
            <a:endParaRPr lang="ar-LB" dirty="0">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rPr>
              <a:t>Teacher corrects interactively</a:t>
            </a:r>
          </a:p>
          <a:p>
            <a:endParaRPr lang="en-US" b="1" u="sng" dirty="0">
              <a:latin typeface="Colonna MT" panose="04020805060202030203" pitchFamily="82"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When you add 300 to a number, you are adding 3 hundreds.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In this case we are adding 4 hundreds and 3 hundreds to get 7 hundreds or 700.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The number of tens is still 8, and the number of ones is still 2.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So, the sum of 482 and 300 is 782.</a:t>
            </a:r>
          </a:p>
          <a:p>
            <a:endParaRPr lang="en-US" dirty="0">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36817991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Here is an addition similar to the previous one.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Think about the grouping order before completing.</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Teacher corrects interactively.</a:t>
            </a:r>
          </a:p>
          <a:p>
            <a:endParaRPr lang="en-US" sz="3600" dirty="0">
              <a:effectLst/>
              <a:highlight>
                <a:srgbClr val="00FFFF"/>
              </a:highlight>
              <a:latin typeface="Comic Sans MS" panose="030F0702030302020204" pitchFamily="66"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When you add 600 to a number, it means that you are adding 6 hundreds.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In this case we are adding 2 hundreds and 6 hundreds to get 8 hundreds or 800.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The number of tens is still 7, and the number of ones is still 8.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So, the sum of 278 and 600 is 878.</a:t>
            </a: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25799070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Now let’s focus on this addition.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We notice that we have to add one hundred and four tens.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Remember the order in which to perform the addition, we start with the ones first, then the tens, and finally the hundreds.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Try and complete. You can do it. </a:t>
            </a:r>
          </a:p>
          <a:p>
            <a:endParaRPr lang="ar-LB" dirty="0">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rPr>
              <a:t>Teacher corrects interactively.</a:t>
            </a:r>
          </a:p>
          <a:p>
            <a:endParaRPr lang="en-US" dirty="0">
              <a:latin typeface="Comic Sans MS" panose="030F0702030302020204" pitchFamily="66"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Here the ones digit stays the same. We have 3 ones only.</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When you add 40 to a number, you are adding 4 tens.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In this case we are adding 1 ten and 4 tens to get 5 tens or 50.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We are also adding 1 hundred to 6 hundreds. We now have 7 hundreds or 700.</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So, the sum of 613, 100 and 40 is 753</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 </a:t>
            </a: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20595928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Try this addition as well. It is similar to the previous one.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Teacher corrects interactively.</a:t>
            </a:r>
          </a:p>
          <a:p>
            <a:endParaRPr lang="en-US" b="1" u="sng" dirty="0">
              <a:latin typeface="Comic Sans MS" panose="030F0702030302020204" pitchFamily="66"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When you add 200 and 10 to a number, you add 2 to the hundreds digit and 1 to the tens digit.</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   So, 327 + 200 + 10 = 537</a:t>
            </a:r>
          </a:p>
          <a:p>
            <a:pPr marL="0" marR="0">
              <a:lnSpc>
                <a:spcPct val="107000"/>
              </a:lnSpc>
              <a:spcBef>
                <a:spcPts val="0"/>
              </a:spcBef>
              <a:spcAft>
                <a:spcPts val="0"/>
              </a:spcAft>
            </a:pPr>
            <a:r>
              <a:rPr lang="en-US" sz="1800" b="1" u="none" strike="noStrike"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Here the ones digit stays the same. We have 7 ones only.</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When you add 10 to a number, you are adding 1 ten. </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In this case we are adding 2 tens and 1 ten to get 3 tens or 30. </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We are also adding 2 hundreds to 3 hundreds. We now have 5 hundreds or 500.</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	So, the sum of 327, 200, and 10 is 537</a:t>
            </a: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a:latin typeface="Comic Sans MS" panose="030F0702030302020204" pitchFamily="66" charset="0"/>
            </a:endParaRPr>
          </a:p>
        </p:txBody>
      </p:sp>
    </p:spTree>
    <p:extLst>
      <p:ext uri="{BB962C8B-B14F-4D97-AF65-F5344CB8AC3E}">
        <p14:creationId xmlns:p14="http://schemas.microsoft.com/office/powerpoint/2010/main" val="31509041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You can calculate the sum easily while completing the diagram.</a:t>
            </a:r>
          </a:p>
          <a:p>
            <a:pPr marL="0" marR="0">
              <a:lnSpc>
                <a:spcPct val="107000"/>
              </a:lnSpc>
              <a:spcBef>
                <a:spcPts val="0"/>
              </a:spcBef>
              <a:spcAft>
                <a:spcPts val="0"/>
              </a:spcAft>
            </a:pPr>
            <a:r>
              <a:rPr lang="en-US" sz="1000" strike="sngStrike" dirty="0">
                <a:effectLst/>
                <a:latin typeface="Calibri" panose="020F0502020204030204" pitchFamily="34" charset="0"/>
                <a:ea typeface="Calibri" panose="020F0502020204030204" pitchFamily="34" charset="0"/>
                <a:cs typeface="Arial" panose="020B0604020202020204" pitchFamily="34" charset="0"/>
              </a:rPr>
              <a:t>F</a:t>
            </a:r>
            <a:r>
              <a:rPr lang="en-US" sz="1000" dirty="0">
                <a:effectLst/>
                <a:latin typeface="Calibri" panose="020F0502020204030204" pitchFamily="34" charset="0"/>
                <a:ea typeface="Calibri" panose="020F0502020204030204" pitchFamily="34" charset="0"/>
                <a:cs typeface="Arial" panose="020B0604020202020204" pitchFamily="34" charset="0"/>
              </a:rPr>
              <a:t>irst add the hundreds, then the tens, and then the ones. </a:t>
            </a:r>
          </a:p>
          <a:p>
            <a:pPr marL="0" marR="0">
              <a:lnSpc>
                <a:spcPct val="107000"/>
              </a:lnSpc>
              <a:spcBef>
                <a:spcPts val="0"/>
              </a:spcBef>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Teacher corrects interactively.</a:t>
            </a:r>
          </a:p>
          <a:p>
            <a:endParaRPr lang="en-US" sz="1000" b="1" u="sng" dirty="0">
              <a:latin typeface="Colonna MT" panose="04020805060202030203" pitchFamily="82"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In this addition problem, we will add 263 to 634.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We know that 263 has 2 hundreds, 6 tens and 3 ones.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Therefore, in the diagram, we start by adding 200 to the number, then 60, and finally 3.</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634 + 200 means we are adding 2 hundreds to the 6 hundreds, without changing the tens or the ones.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This gives 834.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834 + 60 means we are adding 6 tens to the 3 tens, without changing the hundreds or the ones.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This gives 894.</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Lastly, adding 3 ones to 894 becomes very easy. We just need to change the ones. 4 + 3 ones is 7 ones. So, 894 + 3 gives 897.</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As a result, we can see that the answer of 634 + 263 is 897. </a:t>
            </a:r>
          </a:p>
          <a:p>
            <a:endParaRPr lang="en-US" sz="1200" kern="1200" dirty="0">
              <a:solidFill>
                <a:schemeClr val="tx1"/>
              </a:solidFill>
              <a:effectLst/>
              <a:latin typeface="Comic Sans MS" panose="030F0702030302020204" pitchFamily="66" charset="0"/>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a:latin typeface="Comic Sans MS" panose="030F0702030302020204" pitchFamily="66" charset="0"/>
            </a:endParaRPr>
          </a:p>
        </p:txBody>
      </p:sp>
    </p:spTree>
    <p:extLst>
      <p:ext uri="{BB962C8B-B14F-4D97-AF65-F5344CB8AC3E}">
        <p14:creationId xmlns:p14="http://schemas.microsoft.com/office/powerpoint/2010/main" val="3298425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lang="en-US" sz="1800" b="1" u="none" dirty="0">
                <a:solidFill>
                  <a:schemeClr val="tx1">
                    <a:lumMod val="65000"/>
                    <a:lumOff val="35000"/>
                  </a:schemeClr>
                </a:solidFill>
                <a:latin typeface="Comic Sans MS" panose="030F0702030302020204" pitchFamily="66" charset="0"/>
              </a:rPr>
              <a:t>Note for the teacher</a:t>
            </a: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lang="en-US" sz="1800" b="0" u="sng" dirty="0">
                <a:solidFill>
                  <a:schemeClr val="tx1">
                    <a:lumMod val="65000"/>
                    <a:lumOff val="35000"/>
                  </a:schemeClr>
                </a:solidFill>
                <a:latin typeface="Comic Sans MS" panose="030F0702030302020204" pitchFamily="66" charset="0"/>
              </a:rPr>
              <a:t>Learning objectives as stated in the 1997 curriculum (grade 2 and 3)</a:t>
            </a:r>
          </a:p>
          <a:p>
            <a:pPr marL="0" marR="0">
              <a:lnSpc>
                <a:spcPct val="150000"/>
              </a:lnSpc>
              <a:spcBef>
                <a:spcPts val="0"/>
              </a:spcBef>
              <a:spcAft>
                <a:spcPts val="0"/>
              </a:spcAft>
            </a:pPr>
            <a:r>
              <a:rPr lang="en-US" sz="1800" b="0" dirty="0">
                <a:solidFill>
                  <a:srgbClr val="3A729A"/>
                </a:solidFill>
                <a:effectLst/>
                <a:latin typeface="+mj-lt"/>
                <a:ea typeface="Calibri" panose="020F0502020204030204" pitchFamily="34" charset="0"/>
                <a:cs typeface="Calibri" panose="020F0502020204030204" pitchFamily="34" charset="0"/>
              </a:rPr>
              <a:t>Use the properties of commutativity and associativity of addition</a:t>
            </a:r>
          </a:p>
          <a:p>
            <a:pPr marL="0" marR="0">
              <a:lnSpc>
                <a:spcPct val="150000"/>
              </a:lnSpc>
              <a:spcBef>
                <a:spcPts val="0"/>
              </a:spcBef>
              <a:spcAft>
                <a:spcPts val="0"/>
              </a:spcAft>
            </a:pPr>
            <a:endParaRPr lang="en-US" sz="1800" b="0" dirty="0">
              <a:solidFill>
                <a:srgbClr val="3A729A"/>
              </a:solidFill>
              <a:effectLst/>
              <a:latin typeface="+mj-lt"/>
              <a:ea typeface="Calibri" panose="020F0502020204030204" pitchFamily="34" charset="0"/>
              <a:cs typeface="Arial" panose="020B0604020202020204" pitchFamily="34" charset="0"/>
            </a:endParaRPr>
          </a:p>
          <a:p>
            <a:pPr marL="0" marR="0">
              <a:lnSpc>
                <a:spcPct val="107000"/>
              </a:lnSpc>
              <a:spcBef>
                <a:spcPts val="0"/>
              </a:spcBef>
              <a:spcAft>
                <a:spcPts val="500"/>
              </a:spcAft>
              <a:tabLst>
                <a:tab pos="7040880" algn="r"/>
              </a:tabLst>
            </a:pPr>
            <a:r>
              <a:rPr lang="en-US" sz="1800" b="0" u="sng" dirty="0">
                <a:effectLst/>
                <a:latin typeface="Calibri" panose="020F0502020204030204" pitchFamily="34" charset="0"/>
                <a:ea typeface="Times New Roman" panose="02020603050405020304" pitchFamily="18" charset="0"/>
                <a:cs typeface="Times New Roman" panose="02020603050405020304" pitchFamily="18" charset="0"/>
              </a:rPr>
              <a:t>Specific Learning Objective</a:t>
            </a:r>
          </a:p>
          <a:p>
            <a:pPr marL="0" marR="0" lvl="0" indent="0">
              <a:lnSpc>
                <a:spcPct val="150000"/>
              </a:lnSpc>
              <a:spcBef>
                <a:spcPts val="0"/>
              </a:spcBef>
              <a:spcAft>
                <a:spcPts val="0"/>
              </a:spcAft>
              <a:buClr>
                <a:srgbClr val="4A66AC"/>
              </a:buClr>
              <a:buFont typeface="+mj-lt"/>
              <a:buNone/>
            </a:pPr>
            <a:r>
              <a:rPr lang="en-US" sz="1800" dirty="0">
                <a:effectLst/>
                <a:latin typeface="+mj-lt"/>
                <a:ea typeface="Times New Roman" panose="02020603050405020304" pitchFamily="18" charset="0"/>
                <a:cs typeface="Arial" panose="020B0604020202020204" pitchFamily="34" charset="0"/>
              </a:rPr>
              <a:t>Add two numbers in their expanded form.</a:t>
            </a:r>
          </a:p>
          <a:p>
            <a:endParaRPr lang="en-GB" dirty="0"/>
          </a:p>
          <a:p>
            <a:r>
              <a:rPr lang="en-US" sz="1200" b="1" u="sng" dirty="0">
                <a:solidFill>
                  <a:srgbClr val="000000"/>
                </a:solidFill>
                <a:effectLst/>
                <a:highlight>
                  <a:srgbClr val="00FF00"/>
                </a:highlight>
                <a:latin typeface="Calibri" panose="020F0502020204030204" pitchFamily="34" charset="0"/>
                <a:ea typeface="Calibri" panose="020F0502020204030204" pitchFamily="34" charset="0"/>
              </a:rPr>
              <a:t>Notes</a:t>
            </a:r>
            <a:r>
              <a:rPr lang="en-US" sz="1200" b="0" u="none" dirty="0">
                <a:solidFill>
                  <a:srgbClr val="000000"/>
                </a:solidFill>
                <a:effectLst/>
                <a:highlight>
                  <a:srgbClr val="00FF00"/>
                </a:highlight>
                <a:latin typeface="Calibri" panose="020F0502020204030204" pitchFamily="34" charset="0"/>
                <a:ea typeface="Calibri" panose="020F0502020204030204" pitchFamily="34" charset="0"/>
              </a:rPr>
              <a:t>: </a:t>
            </a:r>
          </a:p>
          <a:p>
            <a:r>
              <a:rPr lang="en-US" sz="1200" b="0" u="none" dirty="0">
                <a:solidFill>
                  <a:srgbClr val="000000"/>
                </a:solidFill>
                <a:effectLst/>
                <a:highlight>
                  <a:srgbClr val="00FF00"/>
                </a:highlight>
                <a:latin typeface="Calibri" panose="020F0502020204030204" pitchFamily="34" charset="0"/>
              </a:rPr>
              <a:t>In lesson 4, students will discover new strategies for mental calculation based on adding ones, tens, or hundreds based on their knowledge of the expanded form of a number.</a:t>
            </a:r>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81600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You can calculate the sum easily while completing the diagram.</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First add the hundreds, then the tens to the number. You do not need to change the ones digit.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Teacher corrects interactively.</a:t>
            </a:r>
          </a:p>
          <a:p>
            <a:endParaRPr lang="en-US" sz="1000" b="1" u="sng" dirty="0">
              <a:latin typeface="Colonna MT" panose="04020805060202030203" pitchFamily="82"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In this addition problem, we will add 560 to 123.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We know that 560 has 5 hundreds and 6 tens.</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Therefore, in the diagram, we start by adding 500 to the number, and then 60.</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123 + 500 means we are adding 5 hundreds to the 1 hundred, without changing the tens or the ones digits.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This gives 623.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623 + 60 means we are adding 6 tens to the 2 tens, without changing the hundreds or the ones digits.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This gives 683.</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As a result, we can see that the answer of 123 + 560 is 683. </a:t>
            </a:r>
          </a:p>
          <a:p>
            <a:endParaRPr lang="en-US" sz="1200" kern="1200" dirty="0">
              <a:solidFill>
                <a:schemeClr val="tx1"/>
              </a:solidFill>
              <a:effectLst/>
              <a:latin typeface="Comic Sans MS" panose="030F0702030302020204" pitchFamily="66" charset="0"/>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a:latin typeface="Comic Sans MS" panose="030F0702030302020204" pitchFamily="66" charset="0"/>
            </a:endParaRPr>
          </a:p>
        </p:txBody>
      </p:sp>
    </p:spTree>
    <p:extLst>
      <p:ext uri="{BB962C8B-B14F-4D97-AF65-F5344CB8AC3E}">
        <p14:creationId xmlns:p14="http://schemas.microsoft.com/office/powerpoint/2010/main" val="31988311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Calculate the sum using this diagram.</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First add the hundreds, and then the ones. You do not need to change the tens digit.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Teacher corrects interactively.</a:t>
            </a:r>
          </a:p>
          <a:p>
            <a:endParaRPr lang="en-US" sz="1000" b="1" u="sng"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In this addition problem, we will add 407 to 382.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We know that 407 has 4 hundreds and 7 ones.</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Therefore, in the diagram, we start by adding 400 to the number, and then 7.</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u="none" strike="noStrike" kern="1200" cap="none" dirty="0">
              <a:solidFill>
                <a:schemeClr val="tx1"/>
              </a:solidFill>
              <a:effectLst/>
              <a:latin typeface="Comic Sans MS" panose="030F0702030302020204" pitchFamily="66" charset="0"/>
              <a:ea typeface="Calibri"/>
              <a:cs typeface="Calibri"/>
              <a:sym typeface="Calibri"/>
            </a:endParaRP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382 + 400 means we are adding 4 hundreds to the 3 hundreds, without changing the tens or the ones digits.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This gives 782.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782 + 7 means we are adding 7 ones to the 2 ones, without changing the hundreds or the tens digits.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This gives 789.</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As a result, we can see that the answer of 382 + 407 is 789. </a:t>
            </a:r>
          </a:p>
          <a:p>
            <a:pPr marL="457200" marR="0">
              <a:lnSpc>
                <a:spcPct val="150000"/>
              </a:lnSpc>
              <a:spcBef>
                <a:spcPts val="0"/>
              </a:spcBef>
              <a:spcAft>
                <a:spcPts val="0"/>
              </a:spcAft>
            </a:pPr>
            <a:endParaRPr lang="en-US" sz="1200" dirty="0">
              <a:effectLst/>
              <a:latin typeface="Comic Sans MS" panose="030F0702030302020204" pitchFamily="66" charset="0"/>
              <a:ea typeface="Calibri" panose="020F0502020204030204" pitchFamily="34" charset="0"/>
              <a:cs typeface="Calibri" panose="020F0502020204030204" pitchFamily="34" charset="0"/>
            </a:endParaRPr>
          </a:p>
          <a:p>
            <a:endParaRPr lang="en-US" sz="1200" kern="1200" dirty="0">
              <a:solidFill>
                <a:schemeClr val="tx1"/>
              </a:solidFill>
              <a:effectLst/>
              <a:latin typeface="Comic Sans MS" panose="030F0702030302020204" pitchFamily="66" charset="0"/>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32050220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Calculate the sum by completing the diagram first.</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Notice how, in the diagram, we are starting by adding the hundreds of the second number to the first number, then we move to add the tens, then the ones.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So, try your best to fill in the diagram in order to find the sum of the two numbers.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u="none"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rPr>
              <a:t>Teacher corrects interactively.</a:t>
            </a:r>
          </a:p>
          <a:p>
            <a:endParaRPr lang="en-US" sz="1000" b="1" u="sng"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In this addition problem, we will add 423 to 146.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We know that 423 has 4 hundreds, 2 tens and 3 ones.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Therefore, in the diagram, we start by adding 400 to the number, then 20, and finally 3.</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146 + 400 means we are adding 4 hundreds to the 1 hundred, without changing the tens or the ones digits.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This gives 546.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546 + 20 means we are adding 2 tens to the 4 tens, without changing the hundreds or the ones digits.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This gives 566.</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Lastly, adding 3 ones to 566 becomes very easy. We just need to change the ones digit. 6 + 3 ones is 9 ones. So, 566 + 3 gives 569.</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As a result, we can see that the answer of 146 + 423 is 569. </a:t>
            </a:r>
          </a:p>
          <a:p>
            <a:endParaRPr lang="en-US" sz="1200" kern="1200" dirty="0">
              <a:solidFill>
                <a:schemeClr val="tx1"/>
              </a:solidFill>
              <a:effectLst/>
              <a:latin typeface="Comic Sans MS" panose="030F0702030302020204" pitchFamily="66" charset="0"/>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14002470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Comic Sans MS" panose="030F0702030302020204" pitchFamily="66" charset="0"/>
              </a:rPr>
              <a:t>This is a formative assessment. The student only hears: Check your understanding.</a:t>
            </a:r>
            <a:endParaRPr lang="en-US" sz="1200" b="1" dirty="0">
              <a:solidFill>
                <a:schemeClr val="bg1"/>
              </a:solidFill>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23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5326270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You need to focus and concentrate to choose the correct answer among the given ones.</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Teacher corrects interactively.</a:t>
            </a:r>
          </a:p>
          <a:p>
            <a:endParaRPr lang="en-US" sz="800" b="1" u="sng"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In this addition problem, we will add a hundred to 374. This means only the hundreds’ digit changes by 1. </a:t>
            </a:r>
          </a:p>
          <a:p>
            <a:pPr marL="0" marR="0">
              <a:lnSpc>
                <a:spcPct val="107000"/>
              </a:lnSpc>
              <a:spcBef>
                <a:spcPts val="0"/>
              </a:spcBef>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3 hundreds and 1 more is 4 hundreds.</a:t>
            </a:r>
          </a:p>
          <a:p>
            <a:pPr marL="0" marR="0">
              <a:lnSpc>
                <a:spcPct val="107000"/>
              </a:lnSpc>
              <a:spcBef>
                <a:spcPts val="0"/>
              </a:spcBef>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That is why 374 + 100 = 474. </a:t>
            </a:r>
          </a:p>
          <a:p>
            <a:pPr marL="0" marR="0">
              <a:lnSpc>
                <a:spcPct val="107000"/>
              </a:lnSpc>
              <a:spcBef>
                <a:spcPts val="0"/>
              </a:spcBef>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1" dirty="0">
              <a:solidFill>
                <a:schemeClr val="bg1"/>
              </a:solidFill>
              <a:latin typeface="Comic Sans MS" panose="030F0702030302020204" pitchFamily="66" charset="0"/>
            </a:endParaRPr>
          </a:p>
          <a:p>
            <a:endParaRPr lang="en-US" sz="1200" kern="1200" dirty="0">
              <a:solidFill>
                <a:schemeClr val="tx1"/>
              </a:solidFill>
              <a:effectLst/>
              <a:latin typeface="Comic Sans MS" panose="030F0702030302020204" pitchFamily="66" charset="0"/>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19731132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Add 122 and 70. Think about the value of the digit 7 in 70 before completing.</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Teacher corrects interactively.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0" u="none"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In this addition problem, we will add 7 tens to 122. This means only the tens’ digit changes by 7 more.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2 tens and 7 more is 9 tens.</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That is why 122 + 70 = 192. </a:t>
            </a:r>
          </a:p>
          <a:p>
            <a:pPr marL="457200" marR="0">
              <a:lnSpc>
                <a:spcPct val="107000"/>
              </a:lnSpc>
              <a:spcBef>
                <a:spcPts val="0"/>
              </a:spcBef>
              <a:spcAft>
                <a:spcPts val="0"/>
              </a:spcAft>
            </a:pPr>
            <a:endParaRPr lang="en-US" sz="1200" dirty="0">
              <a:effectLst/>
              <a:latin typeface="Comic Sans MS" panose="030F0702030302020204" pitchFamily="66" charset="0"/>
              <a:ea typeface="Calibri" panose="020F0502020204030204" pitchFamily="34" charset="0"/>
              <a:cs typeface="Arial" panose="020B0604020202020204" pitchFamily="34" charset="0"/>
            </a:endParaRPr>
          </a:p>
          <a:p>
            <a:endParaRPr lang="en-US" sz="1200" kern="1200" dirty="0">
              <a:solidFill>
                <a:schemeClr val="tx1"/>
              </a:solidFill>
              <a:effectLst/>
              <a:latin typeface="Comic Sans MS" panose="030F0702030302020204" pitchFamily="66" charset="0"/>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25</a:t>
            </a:fld>
            <a:endParaRPr lang="en-US">
              <a:latin typeface="Comic Sans MS" panose="030F0702030302020204" pitchFamily="66" charset="0"/>
            </a:endParaRPr>
          </a:p>
        </p:txBody>
      </p:sp>
    </p:spTree>
    <p:extLst>
      <p:ext uri="{BB962C8B-B14F-4D97-AF65-F5344CB8AC3E}">
        <p14:creationId xmlns:p14="http://schemas.microsoft.com/office/powerpoint/2010/main" val="22608316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Solve 463 plus 200 plus 30. Think about the digits in the numbers and their values before completing the addition.</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Teacher corrects interactively.</a:t>
            </a:r>
          </a:p>
          <a:p>
            <a:endParaRPr lang="en-US" sz="1000" b="1" u="sng"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kern="1200" cap="none" dirty="0">
                <a:solidFill>
                  <a:schemeClr val="tx1"/>
                </a:solidFill>
                <a:effectLst/>
                <a:latin typeface="Comic Sans MS" panose="030F0702030302020204" pitchFamily="66" charset="0"/>
                <a:ea typeface="Calibri"/>
                <a:cs typeface="Calibri"/>
                <a:sym typeface="Calibri"/>
              </a:rPr>
              <a:t>In this addition problem, we will add 2 hundreds and 3 tens to 463. This means only the hundreds and the tens digits will change. The ones digit will stay the same.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kern="1200" cap="none" dirty="0">
                <a:solidFill>
                  <a:schemeClr val="tx1"/>
                </a:solidFill>
                <a:effectLst/>
                <a:latin typeface="Comic Sans MS" panose="030F0702030302020204" pitchFamily="66" charset="0"/>
                <a:ea typeface="Calibri"/>
                <a:cs typeface="Calibri"/>
                <a:sym typeface="Calibri"/>
              </a:rPr>
              <a:t>463 + 2 hundreds is 663.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kern="1200" cap="none" dirty="0">
                <a:solidFill>
                  <a:schemeClr val="tx1"/>
                </a:solidFill>
                <a:effectLst/>
                <a:latin typeface="Comic Sans MS" panose="030F0702030302020204" pitchFamily="66" charset="0"/>
                <a:ea typeface="Calibri"/>
                <a:cs typeface="Calibri"/>
                <a:sym typeface="Calibri"/>
              </a:rPr>
              <a:t>663 + 3 tens is 693.</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kern="1200" cap="none" dirty="0">
                <a:solidFill>
                  <a:schemeClr val="tx1"/>
                </a:solidFill>
                <a:effectLst/>
                <a:latin typeface="Comic Sans MS" panose="030F0702030302020204" pitchFamily="66" charset="0"/>
                <a:ea typeface="Calibri"/>
                <a:cs typeface="Calibri"/>
                <a:sym typeface="Calibri"/>
              </a:rPr>
              <a:t>That is why 463 + 200 + 30 = 693. </a:t>
            </a:r>
          </a:p>
          <a:p>
            <a:endParaRPr lang="en-US" sz="1200" kern="1200" dirty="0">
              <a:solidFill>
                <a:schemeClr val="tx1"/>
              </a:solidFill>
              <a:effectLst/>
              <a:latin typeface="Comic Sans MS" panose="030F0702030302020204" pitchFamily="66" charset="0"/>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a:latin typeface="Comic Sans MS" panose="030F0702030302020204" pitchFamily="66" charset="0"/>
            </a:endParaRPr>
          </a:p>
        </p:txBody>
      </p:sp>
    </p:spTree>
    <p:extLst>
      <p:ext uri="{BB962C8B-B14F-4D97-AF65-F5344CB8AC3E}">
        <p14:creationId xmlns:p14="http://schemas.microsoft.com/office/powerpoint/2010/main" val="21935093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Solve the addition problem. Remember to group the digits having the same place value.</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Teacher corrects interactively.</a:t>
            </a:r>
          </a:p>
          <a:p>
            <a:endParaRPr lang="en-US" sz="1000" b="1" u="sng"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In this addition problem, we can start by grouping the tens to get 5 tens or 50, and we can group the hundreds to get 7 hundreds or 700.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That is why the sum is 700 + 50 to get 750. </a:t>
            </a:r>
          </a:p>
          <a:p>
            <a:pPr marL="457200" marR="0">
              <a:lnSpc>
                <a:spcPct val="107000"/>
              </a:lnSpc>
              <a:spcBef>
                <a:spcPts val="0"/>
              </a:spcBef>
              <a:spcAft>
                <a:spcPts val="0"/>
              </a:spcAft>
            </a:pPr>
            <a:endParaRPr lang="en-US" sz="1200" dirty="0">
              <a:effectLst/>
              <a:latin typeface="Comic Sans MS" panose="030F0702030302020204" pitchFamily="66" charset="0"/>
              <a:ea typeface="Calibri" panose="020F0502020204030204" pitchFamily="34" charset="0"/>
              <a:cs typeface="Arial" panose="020B0604020202020204" pitchFamily="34" charset="0"/>
            </a:endParaRPr>
          </a:p>
          <a:p>
            <a:endParaRPr lang="en-US" sz="1200" kern="1200" dirty="0">
              <a:solidFill>
                <a:schemeClr val="tx1"/>
              </a:solidFill>
              <a:effectLst/>
              <a:latin typeface="Comic Sans MS" panose="030F0702030302020204" pitchFamily="66" charset="0"/>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a:latin typeface="Comic Sans MS" panose="030F0702030302020204" pitchFamily="66" charset="0"/>
            </a:endParaRPr>
          </a:p>
        </p:txBody>
      </p:sp>
    </p:spTree>
    <p:extLst>
      <p:ext uri="{BB962C8B-B14F-4D97-AF65-F5344CB8AC3E}">
        <p14:creationId xmlns:p14="http://schemas.microsoft.com/office/powerpoint/2010/main" val="29457368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Solve 218 plus 40 plus 500. Think about the digits in the numbers and their place values before completing the addition.</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Teacher corrects interactively.</a:t>
            </a:r>
          </a:p>
          <a:p>
            <a:endParaRPr lang="en-US" sz="1000" b="1" u="sng"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In this addition problem, we will add 4 tens and 5 hundreds to 218. This means only the tens and the hundreds digits will change. The ones digit will stay the same.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218 + 4 tens is 258.</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258 + 5 hundreds is 758.</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That is why 218 + 40 + 500 = 758. </a:t>
            </a:r>
          </a:p>
          <a:p>
            <a:endParaRPr lang="en-US" sz="1200" kern="1200" dirty="0">
              <a:solidFill>
                <a:schemeClr val="tx1"/>
              </a:solidFill>
              <a:effectLst/>
              <a:latin typeface="Comic Sans MS" panose="030F0702030302020204" pitchFamily="66" charset="0"/>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28</a:t>
            </a:fld>
            <a:endParaRPr lang="en-US">
              <a:latin typeface="Comic Sans MS" panose="030F0702030302020204" pitchFamily="66" charset="0"/>
            </a:endParaRPr>
          </a:p>
        </p:txBody>
      </p:sp>
    </p:spTree>
    <p:extLst>
      <p:ext uri="{BB962C8B-B14F-4D97-AF65-F5344CB8AC3E}">
        <p14:creationId xmlns:p14="http://schemas.microsoft.com/office/powerpoint/2010/main" val="11773373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Solve the addition problem. Remember to group the digits having the same place value.</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Teacher corrects interactively.</a:t>
            </a:r>
          </a:p>
          <a:p>
            <a:endParaRPr lang="en-US" sz="1000" b="1" u="sng" dirty="0">
              <a:effectLst/>
              <a:highlight>
                <a:srgbClr val="00FFFF"/>
              </a:highlight>
              <a:latin typeface="Comic Sans MS" panose="030F0702030302020204" pitchFamily="66" charset="0"/>
              <a:ea typeface="Times New Roman" panose="02020603050405020304" pitchFamily="18" charset="0"/>
              <a:cs typeface="Arial" panose="020B0604020202020204" pitchFamily="34" charset="0"/>
            </a:endParaRPr>
          </a:p>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In this addition problem, we have only 6 ones, but we need to group respectively the tens and the hundreds.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We can start by grouping the tens to get 9 tens or 90, and we can group the hundreds to get 7 hundreds or 700.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Arial" panose="020B0604020202020204" pitchFamily="34" charset="0"/>
              </a:rPr>
              <a:t>That is why the sum is 700 + 90 + 6, which is 796. </a:t>
            </a:r>
          </a:p>
          <a:p>
            <a:pPr marL="457200" marR="0">
              <a:lnSpc>
                <a:spcPct val="107000"/>
              </a:lnSpc>
              <a:spcBef>
                <a:spcPts val="0"/>
              </a:spcBef>
              <a:spcAft>
                <a:spcPts val="0"/>
              </a:spcAft>
            </a:pPr>
            <a:endParaRPr lang="en-US" sz="1200" dirty="0">
              <a:effectLst/>
              <a:latin typeface="Comic Sans MS" panose="030F0702030302020204" pitchFamily="66" charset="0"/>
              <a:ea typeface="Calibri" panose="020F0502020204030204" pitchFamily="34" charset="0"/>
              <a:cs typeface="Arial" panose="020B0604020202020204" pitchFamily="34" charset="0"/>
            </a:endParaRPr>
          </a:p>
          <a:p>
            <a:endParaRPr lang="en-US" sz="1200" kern="1200" dirty="0">
              <a:solidFill>
                <a:schemeClr val="tx1"/>
              </a:solidFill>
              <a:effectLst/>
              <a:latin typeface="Comic Sans MS" panose="030F0702030302020204" pitchFamily="66" charset="0"/>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29</a:t>
            </a:fld>
            <a:endParaRPr lang="en-US">
              <a:latin typeface="Comic Sans MS" panose="030F0702030302020204" pitchFamily="66" charset="0"/>
            </a:endParaRPr>
          </a:p>
        </p:txBody>
      </p:sp>
    </p:spTree>
    <p:extLst>
      <p:ext uri="{BB962C8B-B14F-4D97-AF65-F5344CB8AC3E}">
        <p14:creationId xmlns:p14="http://schemas.microsoft.com/office/powerpoint/2010/main" val="2887152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4226824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941440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latin typeface="Colonna MT" panose="04020805060202030203" pitchFamily="82" charset="0"/>
              </a:rPr>
              <a:t>Script of the video</a:t>
            </a:r>
          </a:p>
          <a:p>
            <a:pPr marL="0" marR="0" indent="457200">
              <a:lnSpc>
                <a:spcPct val="106000"/>
              </a:lnSpc>
              <a:spcBef>
                <a:spcPts val="0"/>
              </a:spcBef>
              <a:spcAft>
                <a:spcPts val="0"/>
              </a:spcAft>
            </a:pPr>
            <a:r>
              <a:rPr lang="en-US" sz="1800" dirty="0">
                <a:effectLst/>
                <a:highlight>
                  <a:srgbClr val="00FFFF"/>
                </a:highlight>
                <a:latin typeface="Colonna MT" panose="04020805060202030203" pitchFamily="82" charset="0"/>
                <a:ea typeface="Calibri" panose="020F0502020204030204" pitchFamily="34" charset="0"/>
                <a:cs typeface="Arial" panose="020B0604020202020204" pitchFamily="34" charset="0"/>
              </a:rPr>
              <a:t>Hello again.</a:t>
            </a:r>
            <a:r>
              <a:rPr lang="en-US" sz="1800" b="1" dirty="0">
                <a:effectLst/>
                <a:latin typeface="Colonna MT" panose="04020805060202030203" pitchFamily="82" charset="0"/>
                <a:ea typeface="Calibri" panose="020F0502020204030204" pitchFamily="34" charset="0"/>
                <a:cs typeface="Arial" panose="020B0604020202020204" pitchFamily="34" charset="0"/>
              </a:rPr>
              <a:t> </a:t>
            </a:r>
            <a:endParaRPr lang="en-US" sz="1800" dirty="0">
              <a:effectLst/>
              <a:latin typeface="Colonna MT" panose="04020805060202030203" pitchFamily="82" charset="0"/>
              <a:ea typeface="Calibri" panose="020F0502020204030204" pitchFamily="34" charset="0"/>
              <a:cs typeface="Arial" panose="020B0604020202020204" pitchFamily="34" charset="0"/>
            </a:endParaRPr>
          </a:p>
          <a:p>
            <a:pPr marL="0" marR="0" indent="457200">
              <a:lnSpc>
                <a:spcPct val="106000"/>
              </a:lnSpc>
              <a:spcBef>
                <a:spcPts val="0"/>
              </a:spcBef>
              <a:spcAft>
                <a:spcPts val="0"/>
              </a:spcAft>
            </a:pPr>
            <a:r>
              <a:rPr lang="en-US" sz="1800" dirty="0">
                <a:effectLst/>
                <a:highlight>
                  <a:srgbClr val="00FFFF"/>
                </a:highlight>
                <a:latin typeface="Colonna MT" panose="04020805060202030203" pitchFamily="82" charset="0"/>
                <a:ea typeface="Calibri" panose="020F0502020204030204" pitchFamily="34" charset="0"/>
                <a:cs typeface="Arial" panose="020B0604020202020204" pitchFamily="34" charset="0"/>
              </a:rPr>
              <a:t>Previously, we learned how to add numbers.</a:t>
            </a:r>
            <a:endParaRPr lang="en-US" sz="1800" dirty="0">
              <a:effectLst/>
              <a:latin typeface="Colonna MT" panose="04020805060202030203" pitchFamily="82" charset="0"/>
              <a:ea typeface="Calibri" panose="020F0502020204030204" pitchFamily="34" charset="0"/>
              <a:cs typeface="Arial" panose="020B0604020202020204" pitchFamily="34" charset="0"/>
            </a:endParaRPr>
          </a:p>
          <a:p>
            <a:pPr marL="0" marR="0" indent="457200">
              <a:lnSpc>
                <a:spcPct val="106000"/>
              </a:lnSpc>
              <a:spcBef>
                <a:spcPts val="0"/>
              </a:spcBef>
              <a:spcAft>
                <a:spcPts val="0"/>
              </a:spcAft>
            </a:pPr>
            <a:r>
              <a:rPr lang="en-US" sz="1800" dirty="0">
                <a:effectLst/>
                <a:highlight>
                  <a:srgbClr val="00FFFF"/>
                </a:highlight>
                <a:latin typeface="Colonna MT" panose="04020805060202030203" pitchFamily="82" charset="0"/>
                <a:ea typeface="Calibri" panose="020F0502020204030204" pitchFamily="34" charset="0"/>
                <a:cs typeface="Arial" panose="020B0604020202020204" pitchFamily="34" charset="0"/>
              </a:rPr>
              <a:t>We also learned how to focus and listen carefully to instructions.</a:t>
            </a:r>
            <a:endParaRPr lang="en-US" sz="1800" dirty="0">
              <a:effectLst/>
              <a:latin typeface="Colonna MT" panose="04020805060202030203" pitchFamily="82" charset="0"/>
              <a:ea typeface="Calibri" panose="020F0502020204030204" pitchFamily="34" charset="0"/>
              <a:cs typeface="Arial" panose="020B0604020202020204" pitchFamily="34" charset="0"/>
            </a:endParaRPr>
          </a:p>
          <a:p>
            <a:pPr marL="0" marR="0" indent="457200">
              <a:lnSpc>
                <a:spcPct val="106000"/>
              </a:lnSpc>
              <a:spcBef>
                <a:spcPts val="0"/>
              </a:spcBef>
              <a:spcAft>
                <a:spcPts val="0"/>
              </a:spcAft>
            </a:pPr>
            <a:r>
              <a:rPr lang="en-US" sz="1800" dirty="0">
                <a:effectLst/>
                <a:highlight>
                  <a:srgbClr val="00FFFF"/>
                </a:highlight>
                <a:latin typeface="Colonna MT" panose="04020805060202030203" pitchFamily="82" charset="0"/>
                <a:ea typeface="Calibri" panose="020F0502020204030204" pitchFamily="34" charset="0"/>
                <a:cs typeface="Arial" panose="020B0604020202020204" pitchFamily="34" charset="0"/>
              </a:rPr>
              <a:t>Do you remember why these skills are important?</a:t>
            </a:r>
            <a:endParaRPr lang="en-US" sz="1800" dirty="0">
              <a:effectLst/>
              <a:latin typeface="Colonna MT" panose="04020805060202030203" pitchFamily="82" charset="0"/>
              <a:ea typeface="Calibri" panose="020F0502020204030204" pitchFamily="34" charset="0"/>
              <a:cs typeface="Arial" panose="020B0604020202020204" pitchFamily="34" charset="0"/>
            </a:endParaRPr>
          </a:p>
          <a:p>
            <a:pPr marL="0" marR="0" indent="457200">
              <a:lnSpc>
                <a:spcPct val="107000"/>
              </a:lnSpc>
              <a:spcBef>
                <a:spcPts val="0"/>
              </a:spcBef>
              <a:spcAft>
                <a:spcPts val="0"/>
              </a:spcAft>
            </a:pPr>
            <a:r>
              <a:rPr lang="en-US" sz="1800" dirty="0">
                <a:effectLst/>
                <a:highlight>
                  <a:srgbClr val="00FFFF"/>
                </a:highlight>
                <a:latin typeface="Colonna MT" panose="04020805060202030203" pitchFamily="82" charset="0"/>
                <a:ea typeface="Calibri" panose="020F0502020204030204" pitchFamily="34" charset="0"/>
                <a:cs typeface="Arial" panose="020B0604020202020204" pitchFamily="34" charset="0"/>
              </a:rPr>
              <a:t>Because together they not only improve our listening skills, but also help us work faster, more independently and with confidence. </a:t>
            </a:r>
            <a:endParaRPr lang="en-US" sz="1800" dirty="0">
              <a:effectLst/>
              <a:latin typeface="Colonna MT" panose="04020805060202030203" pitchFamily="82" charset="0"/>
              <a:ea typeface="Calibri" panose="020F0502020204030204" pitchFamily="34" charset="0"/>
              <a:cs typeface="Arial" panose="020B0604020202020204" pitchFamily="34" charset="0"/>
            </a:endParaRPr>
          </a:p>
          <a:p>
            <a:pPr marL="457200" marR="0">
              <a:lnSpc>
                <a:spcPct val="107000"/>
              </a:lnSpc>
              <a:spcBef>
                <a:spcPts val="0"/>
              </a:spcBef>
              <a:spcAft>
                <a:spcPts val="0"/>
              </a:spcAft>
            </a:pPr>
            <a:r>
              <a:rPr lang="en-US" sz="1800" dirty="0">
                <a:effectLst/>
                <a:highlight>
                  <a:srgbClr val="00FFFF"/>
                </a:highlight>
                <a:latin typeface="Colonna MT" panose="04020805060202030203" pitchFamily="82" charset="0"/>
                <a:ea typeface="Calibri" panose="020F0502020204030204" pitchFamily="34" charset="0"/>
                <a:cs typeface="Arial" panose="020B0604020202020204" pitchFamily="34" charset="0"/>
              </a:rPr>
              <a:t>Today, before we start our session, we'll play a game that will help us practice our listening skills some more. </a:t>
            </a:r>
          </a:p>
          <a:p>
            <a:pPr marL="457200" marR="0">
              <a:lnSpc>
                <a:spcPct val="107000"/>
              </a:lnSpc>
              <a:spcBef>
                <a:spcPts val="0"/>
              </a:spcBef>
              <a:spcAft>
                <a:spcPts val="0"/>
              </a:spcAft>
            </a:pPr>
            <a:r>
              <a:rPr lang="en-US" sz="1800" dirty="0">
                <a:effectLst/>
                <a:highlight>
                  <a:srgbClr val="00FFFF"/>
                </a:highlight>
                <a:latin typeface="Colonna MT" panose="04020805060202030203" pitchFamily="82" charset="0"/>
                <a:ea typeface="Calibri" panose="020F0502020204030204" pitchFamily="34" charset="0"/>
                <a:cs typeface="Arial" panose="020B0604020202020204" pitchFamily="34" charset="0"/>
              </a:rPr>
              <a:t>Ready?</a:t>
            </a:r>
          </a:p>
          <a:p>
            <a:pPr marL="457200" marR="0">
              <a:lnSpc>
                <a:spcPct val="107000"/>
              </a:lnSpc>
              <a:spcBef>
                <a:spcPts val="0"/>
              </a:spcBef>
              <a:spcAft>
                <a:spcPts val="0"/>
              </a:spcAft>
            </a:pPr>
            <a:r>
              <a:rPr lang="en-US" sz="1800" dirty="0">
                <a:effectLst/>
                <a:highlight>
                  <a:srgbClr val="00FFFF"/>
                </a:highlight>
                <a:latin typeface="Colonna MT" panose="04020805060202030203" pitchFamily="82" charset="0"/>
                <a:ea typeface="Calibri" panose="020F0502020204030204" pitchFamily="34" charset="0"/>
                <a:cs typeface="Arial" panose="020B0604020202020204" pitchFamily="34" charset="0"/>
              </a:rPr>
              <a:t>Let’s go!</a:t>
            </a:r>
          </a:p>
          <a:p>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I want you to listen carefully to some sentences I am about to read for you.</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pPr marL="457200" marR="0">
              <a:lnSpc>
                <a:spcPct val="107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What you need to do is draw one of the words from each sentence you hear. </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pPr marL="0" marR="0" indent="457200">
              <a:lnSpc>
                <a:spcPct val="107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For example, if I say: “I can smell a flower”, you can draw a flower. </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pPr marL="0" marR="0" indent="457200">
              <a:lnSpc>
                <a:spcPct val="107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Ready? Let’s start:</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pPr marL="0" marR="0" indent="457200">
              <a:lnSpc>
                <a:spcPct val="107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1- My favorite fruit is a banana. </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pPr marL="0" marR="0" indent="457200">
              <a:lnSpc>
                <a:spcPct val="107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2- I go to bed at 8 o’clock. </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pPr marL="0" marR="0" indent="457200">
              <a:lnSpc>
                <a:spcPct val="107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3- I see an apple tree. </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pPr marL="0" marR="0" indent="457200">
              <a:lnSpc>
                <a:spcPct val="107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4- My favorite animal is a bear. </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pPr marL="0" marR="0" indent="457200">
              <a:lnSpc>
                <a:spcPct val="107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5- I love my mom.</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Have you finished drawing? </a:t>
            </a:r>
          </a:p>
          <a:p>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What did you draw? </a:t>
            </a:r>
          </a:p>
          <a:p>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Look at all the things I drew.</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pPr marL="457200" marR="0">
              <a:lnSpc>
                <a:spcPct val="106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Did you draw some of the same things too?</a:t>
            </a:r>
          </a:p>
          <a:p>
            <a:pPr marL="457200" marR="0">
              <a:lnSpc>
                <a:spcPct val="106000"/>
              </a:lnSpc>
              <a:spcBef>
                <a:spcPts val="0"/>
              </a:spcBef>
              <a:spcAft>
                <a:spcPts val="0"/>
              </a:spcAft>
            </a:pPr>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I think you have done a great job at listening carefully. </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pPr marL="0" marR="0" indent="457200">
              <a:lnSpc>
                <a:spcPct val="107000"/>
              </a:lnSpc>
              <a:spcBef>
                <a:spcPts val="1200"/>
              </a:spcBef>
              <a:spcAft>
                <a:spcPts val="1200"/>
              </a:spcAft>
            </a:pPr>
            <a:r>
              <a:rPr lang="en-US" sz="18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rPr>
              <a:t>Now let’s continue with our session.</a:t>
            </a:r>
            <a:endParaRPr lang="en-US" sz="1800" dirty="0">
              <a:effectLst/>
              <a:latin typeface="Comic Sans MS" panose="030F0702030302020204" pitchFamily="66" charset="0"/>
              <a:ea typeface="Calibri" panose="020F0502020204030204" pitchFamily="34" charset="0"/>
              <a:cs typeface="Arial" panose="020B0604020202020204" pitchFamily="34" charset="0"/>
            </a:endParaRPr>
          </a:p>
          <a:p>
            <a:pPr marL="457200" marR="0">
              <a:lnSpc>
                <a:spcPct val="107000"/>
              </a:lnSpc>
              <a:spcBef>
                <a:spcPts val="0"/>
              </a:spcBef>
              <a:spcAft>
                <a:spcPts val="0"/>
              </a:spcAft>
            </a:pPr>
            <a:endParaRPr lang="en-US" sz="1800" dirty="0">
              <a:effectLst/>
              <a:latin typeface="Colonna MT" panose="04020805060202030203" pitchFamily="82" charset="0"/>
              <a:ea typeface="Calibri" panose="020F0502020204030204" pitchFamily="34" charset="0"/>
              <a:cs typeface="Arial" panose="020B0604020202020204" pitchFamily="34" charset="0"/>
            </a:endParaRPr>
          </a:p>
          <a:p>
            <a:pPr marL="457200" marR="0">
              <a:lnSpc>
                <a:spcPct val="107000"/>
              </a:lnSpc>
              <a:spcBef>
                <a:spcPts val="0"/>
              </a:spcBef>
              <a:spcAft>
                <a:spcPts val="800"/>
              </a:spcAft>
            </a:pPr>
            <a:r>
              <a:rPr lang="en-US" sz="1800" b="1" u="none" dirty="0">
                <a:solidFill>
                  <a:srgbClr val="000000"/>
                </a:solidFill>
                <a:effectLst/>
                <a:highlight>
                  <a:srgbClr val="00FF00"/>
                </a:highlight>
                <a:latin typeface="Colonna MT" panose="04020805060202030203" pitchFamily="82" charset="0"/>
                <a:ea typeface="Calibri" panose="020F0502020204030204" pitchFamily="34" charset="0"/>
                <a:cs typeface="Arial" panose="020B0604020202020204" pitchFamily="34" charset="0"/>
              </a:rPr>
              <a:t>Note for the teacher</a:t>
            </a:r>
            <a:endParaRPr lang="en-US" sz="1800" u="none" dirty="0">
              <a:solidFill>
                <a:srgbClr val="000000"/>
              </a:solidFill>
              <a:effectLst/>
              <a:highlight>
                <a:srgbClr val="00FF00"/>
              </a:highlight>
              <a:latin typeface="Colonna MT" panose="04020805060202030203" pitchFamily="82" charset="0"/>
              <a:ea typeface="Calibri" panose="020F0502020204030204" pitchFamily="34" charset="0"/>
              <a:cs typeface="Arial" panose="020B0604020202020204" pitchFamily="34" charset="0"/>
            </a:endParaRPr>
          </a:p>
          <a:p>
            <a:pPr marL="457200" marR="0">
              <a:lnSpc>
                <a:spcPct val="107000"/>
              </a:lnSpc>
              <a:spcBef>
                <a:spcPts val="0"/>
              </a:spcBef>
              <a:spcAft>
                <a:spcPts val="800"/>
              </a:spcAft>
            </a:pPr>
            <a:r>
              <a:rPr lang="en-US" sz="1800" dirty="0">
                <a:solidFill>
                  <a:srgbClr val="000000"/>
                </a:solidFill>
                <a:effectLst/>
                <a:highlight>
                  <a:srgbClr val="00FF00"/>
                </a:highlight>
                <a:latin typeface="Colonna MT" panose="04020805060202030203" pitchFamily="82" charset="0"/>
                <a:ea typeface="Calibri" panose="020F0502020204030204" pitchFamily="34" charset="0"/>
                <a:cs typeface="Arial" panose="020B0604020202020204" pitchFamily="34" charset="0"/>
              </a:rPr>
              <a:t>It is suggested to use an activity before starting the session that will </a:t>
            </a:r>
            <a:r>
              <a:rPr lang="en-US" sz="1800" dirty="0">
                <a:solidFill>
                  <a:srgbClr val="000000"/>
                </a:solidFill>
                <a:effectLst/>
                <a:highlight>
                  <a:srgbClr val="00FF00"/>
                </a:highlight>
                <a:latin typeface="Colonna MT" panose="04020805060202030203" pitchFamily="82" charset="0"/>
                <a:ea typeface="Calibri" panose="020F0502020204030204" pitchFamily="34" charset="0"/>
                <a:cs typeface="Calibri" panose="020F0502020204030204" pitchFamily="34" charset="0"/>
              </a:rPr>
              <a:t>help students </a:t>
            </a:r>
            <a:r>
              <a:rPr lang="en-US" sz="1800" dirty="0">
                <a:solidFill>
                  <a:srgbClr val="000000"/>
                </a:solidFill>
                <a:effectLst/>
                <a:highlight>
                  <a:srgbClr val="00FF00"/>
                </a:highlight>
                <a:latin typeface="Colonna MT" panose="04020805060202030203" pitchFamily="82" charset="0"/>
                <a:ea typeface="Calibri" panose="020F0502020204030204" pitchFamily="34" charset="0"/>
                <a:cs typeface="Arial" panose="020B0604020202020204" pitchFamily="34" charset="0"/>
              </a:rPr>
              <a:t>apply their ability to focus </a:t>
            </a:r>
            <a:r>
              <a:rPr lang="en-US" sz="1800" dirty="0">
                <a:solidFill>
                  <a:srgbClr val="201F1E"/>
                </a:solidFill>
                <a:effectLst/>
                <a:highlight>
                  <a:srgbClr val="00FF00"/>
                </a:highlight>
                <a:latin typeface="Colonna MT" panose="04020805060202030203" pitchFamily="82" charset="0"/>
                <a:ea typeface="Calibri" panose="020F0502020204030204" pitchFamily="34" charset="0"/>
                <a:cs typeface="Calibri" panose="020F0502020204030204" pitchFamily="34" charset="0"/>
              </a:rPr>
              <a:t>and listen independently</a:t>
            </a:r>
            <a:r>
              <a:rPr lang="en-US" sz="1800" dirty="0">
                <a:solidFill>
                  <a:srgbClr val="000000"/>
                </a:solidFill>
                <a:effectLst/>
                <a:highlight>
                  <a:srgbClr val="00FF00"/>
                </a:highlight>
                <a:latin typeface="Colonna MT" panose="04020805060202030203" pitchFamily="82" charset="0"/>
                <a:ea typeface="Calibri" panose="020F0502020204030204" pitchFamily="34" charset="0"/>
                <a:cs typeface="Arial" panose="020B0604020202020204" pitchFamily="34" charset="0"/>
              </a:rPr>
              <a:t>.</a:t>
            </a:r>
            <a:endParaRPr lang="en-US" sz="1800" dirty="0">
              <a:effectLst/>
              <a:latin typeface="Colonna MT" panose="04020805060202030203" pitchFamily="82"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solidFill>
                  <a:srgbClr val="201F1E"/>
                </a:solidFill>
                <a:effectLst/>
                <a:highlight>
                  <a:srgbClr val="00FF00"/>
                </a:highlight>
                <a:latin typeface="Colonna MT" panose="04020805060202030203" pitchFamily="82" charset="0"/>
                <a:ea typeface="Calibri" panose="020F0502020204030204" pitchFamily="34" charset="0"/>
                <a:cs typeface="Calibri" panose="020F0502020204030204" pitchFamily="34" charset="0"/>
              </a:rPr>
              <a:t>The words “confidence” and “independently” should be explained to students (they can be explained in Arabic)</a:t>
            </a:r>
            <a:endParaRPr lang="en-US" sz="1800" dirty="0">
              <a:effectLst/>
              <a:latin typeface="Colonna MT" panose="04020805060202030203" pitchFamily="82"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highlight>
                  <a:srgbClr val="00FF00"/>
                </a:highlight>
                <a:latin typeface="Comic Sans MS" panose="030F0702030302020204" pitchFamily="66" charset="0"/>
                <a:ea typeface="Calibri" panose="020F0502020204030204" pitchFamily="34" charset="0"/>
                <a:cs typeface="Arial" panose="020B0604020202020204" pitchFamily="34" charset="0"/>
              </a:rPr>
              <a:t>The student can draw anything that he/she hears. There are no right or wrong answer.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Comic Sans MS" panose="030F0702030302020204" pitchFamily="66" charset="0"/>
              <a:ea typeface="Calibri" panose="020F0502020204030204" pitchFamily="34" charset="0"/>
              <a:cs typeface="Arial" panose="020B0604020202020204" pitchFamily="34" charset="0"/>
            </a:endParaRPr>
          </a:p>
          <a:p>
            <a:endParaRPr lang="en-GB" dirty="0">
              <a:latin typeface="Colonna MT" panose="04020805060202030203" pitchFamily="82"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689764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In our previous sessions, we used the base-ten blocks to help us write a number in its expanded form.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We also used them to help us add numbers.</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Look at this group of base-ten blocks.</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We have 3 hundreds-flats, 4 tens-rods and 2 ones-cubes.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They represent the number 342.</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What if we add 1 more hundreds-flat!</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We will then have 4 hundreds-flats, and the numbers of tens-rods and ones-cubes will not change.</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Adding a hundreds-flat represents adding a hundred to the number.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So, 342 + 100 = 442</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endParaRPr lang="en-US" sz="1400" dirty="0">
              <a:effectLst/>
              <a:highlight>
                <a:srgbClr val="00FFFF"/>
              </a:highlight>
              <a:latin typeface="Comic Sans MS" panose="030F0702030302020204" pitchFamily="66"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400" dirty="0">
                <a:solidFill>
                  <a:srgbClr val="000000"/>
                </a:solidFill>
                <a:effectLst/>
                <a:highlight>
                  <a:srgbClr val="00FF00"/>
                </a:highlight>
                <a:latin typeface="Comic Sans MS" panose="030F0702030302020204" pitchFamily="66" charset="0"/>
                <a:ea typeface="Calibri" panose="020F0502020204030204" pitchFamily="34" charset="0"/>
                <a:cs typeface="Calibri" panose="020F0502020204030204" pitchFamily="34" charset="0"/>
              </a:rPr>
              <a:t>Use the base-ten blocks </a:t>
            </a:r>
            <a:r>
              <a:rPr lang="en-US" sz="1400" dirty="0">
                <a:effectLst/>
                <a:highlight>
                  <a:srgbClr val="00FF00"/>
                </a:highlight>
                <a:latin typeface="Comic Sans MS" panose="030F0702030302020204" pitchFamily="66" charset="0"/>
                <a:ea typeface="Calibri" panose="020F0502020204030204" pitchFamily="34" charset="0"/>
                <a:cs typeface="Arial" panose="020B0604020202020204" pitchFamily="34" charset="0"/>
              </a:rPr>
              <a:t>(flats for hundreds, rods for tens and cubes for ones) to help students visualize and kinesthetically recognize the new strategy for mental calculation based on adding ones, tens, or hundreds. Students use these tools based on their knowledge of writing numbers in expanded form.</a:t>
            </a:r>
            <a:endParaRPr lang="en-US" sz="1400" dirty="0">
              <a:effectLst/>
              <a:latin typeface="Comic Sans MS" panose="030F0702030302020204" pitchFamily="66"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040713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Going back to our group of base-ten blocks, again we have 3 hundreds-flats, 4 tens-rods and 2 ones-cubes. They represent the number 342.</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My question for you this time is the following:</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If we add 3 tens-rods to the base ten blocks, what will the number represented by the blocks become?</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Well, if your answer is 372, then you are right!</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In this case, only the tens’ digit has changed.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There are 3 more tens.</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So, adding 3 tens to a number is the same as adding 30.</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155755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7</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Now let’s represent the number 124 using the base-ten blocks, we need 1 hundreds-flat, 2 tens-rods and 4 ones-cubes.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As for 260, we need 2 hundreds-flats and 6 tens-rods.</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What do you think the sum will be if we add 124 and 260?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Let’s see. We start by grouping the blocks. We group all the ones together, then we group all the tens together, and lastly, we group all the hundreds together.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We will have 3 hundreds-flat, 8 tens-rods, and 4 ones-cubes.</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So, 124 + 260 = 384</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Adding 2 hundreds to a number is the same as adding 200. And adding 6 tens is the same as adding 60. Since there were no ones added, the ones’ digit does not change.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79855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6000"/>
              </a:lnSpc>
              <a:spcBef>
                <a:spcPts val="0"/>
              </a:spcBef>
              <a:spcAft>
                <a:spcPts val="0"/>
              </a:spcAft>
              <a:buClr>
                <a:srgbClr val="000000"/>
              </a:buClr>
              <a:buSzPts val="1400"/>
              <a:buFont typeface="Arial"/>
              <a:buNone/>
              <a:tabLst/>
              <a:defRPr/>
            </a:pPr>
            <a:r>
              <a:rPr kumimoji="0" lang="en-US" sz="18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Now let’s check what happens when we add 260 to 124.</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The ones digit does not change. It remains 4 because we do not have any additional ones.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The tens’ digit changes because we have to add 2 tens to the 6 tens. This means that we get 8 tens in all.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And lastly, the hundreds’ digit changes because we have to add 1 hundred to the two hundreds. There will be 3 hundreds in all.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3 hundreds, 8 tens and 4 ones give 384.</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Arial" panose="020B0604020202020204" pitchFamily="34" charset="0"/>
              </a:rPr>
              <a:t> </a:t>
            </a:r>
            <a:endParaRPr lang="fr-FR" sz="180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50000"/>
              </a:lnSpc>
              <a:spcBef>
                <a:spcPts val="0"/>
              </a:spcBef>
              <a:spcAft>
                <a:spcPts val="0"/>
              </a:spcAft>
            </a:pPr>
            <a:endParaRPr lang="en-US" sz="1200" dirty="0">
              <a:effectLst/>
              <a:latin typeface="Comic Sans MS" panose="030F0702030302020204" pitchFamily="66"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5274946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14676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1"/>
    </p:custDataLst>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0.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1.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19.e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3.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4.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5.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6.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7.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8.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3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34.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35.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36.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37.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38.xml"/><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39.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8.sv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video" Target="../media/media1.mp4"/><Relationship Id="rId2" Type="http://schemas.microsoft.com/office/2007/relationships/media" Target="../media/media1.mp4"/><Relationship Id="rId1" Type="http://schemas.openxmlformats.org/officeDocument/2006/relationships/tags" Target="../tags/tag14.xml"/><Relationship Id="rId6" Type="http://schemas.openxmlformats.org/officeDocument/2006/relationships/image" Target="../media/image9.png"/><Relationship Id="rId5" Type="http://schemas.openxmlformats.org/officeDocument/2006/relationships/notesSlide" Target="../notesSlides/notesSlide4.xml"/><Relationship Id="rId4"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3.jpeg"/><Relationship Id="rId2" Type="http://schemas.openxmlformats.org/officeDocument/2006/relationships/slideLayout" Target="../slideLayouts/slideLayout1.xml"/><Relationship Id="rId1" Type="http://schemas.openxmlformats.org/officeDocument/2006/relationships/tags" Target="../tags/tag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4.png"/><Relationship Id="rId2" Type="http://schemas.openxmlformats.org/officeDocument/2006/relationships/slideLayout" Target="../slideLayouts/slideLayout1.xml"/><Relationship Id="rId1" Type="http://schemas.openxmlformats.org/officeDocument/2006/relationships/tags" Target="../tags/tag1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7.xml"/><Relationship Id="rId5" Type="http://schemas.openxmlformats.org/officeDocument/2006/relationships/image" Target="../media/image16.sv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9.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1" name="TextBox 10">
            <a:extLst>
              <a:ext uri="{FF2B5EF4-FFF2-40B4-BE49-F238E27FC236}">
                <a16:creationId xmlns:a16="http://schemas.microsoft.com/office/drawing/2014/main" id="{C983E7D6-7A8A-4B59-AB8D-F0583A4B1FA8}"/>
              </a:ext>
            </a:extLst>
          </p:cNvPr>
          <p:cNvSpPr txBox="1"/>
          <p:nvPr/>
        </p:nvSpPr>
        <p:spPr>
          <a:xfrm>
            <a:off x="-8659" y="3094574"/>
            <a:ext cx="6091601" cy="707886"/>
          </a:xfrm>
          <a:prstGeom prst="rect">
            <a:avLst/>
          </a:prstGeom>
          <a:solidFill>
            <a:schemeClr val="accent5">
              <a:lumMod val="40000"/>
              <a:lumOff val="60000"/>
            </a:schemeClr>
          </a:solidFill>
        </p:spPr>
        <p:txBody>
          <a:bodyPr wrap="square" lIns="91440" tIns="45720" rIns="91440" bIns="45720" rtlCol="0" anchor="t">
            <a:spAutoFit/>
          </a:bodyPr>
          <a:lstStyle/>
          <a:p>
            <a:pPr lvl="3">
              <a:buSzPts val="2000"/>
            </a:pPr>
            <a:r>
              <a:rPr lang="en-US" sz="4000" b="1" dirty="0">
                <a:solidFill>
                  <a:schemeClr val="accent2">
                    <a:lumMod val="75000"/>
                  </a:schemeClr>
                </a:solidFill>
                <a:latin typeface="Comic Sans MS"/>
              </a:rPr>
              <a:t>  Grade 3 - Lesson 4</a:t>
            </a:r>
            <a:endParaRPr lang="en-US" sz="40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8659" y="2336562"/>
            <a:ext cx="6084084" cy="769441"/>
          </a:xfrm>
          <a:prstGeom prst="rect">
            <a:avLst/>
          </a:prstGeom>
          <a:solidFill>
            <a:schemeClr val="accent2">
              <a:lumMod val="75000"/>
            </a:schemeClr>
          </a:solidFill>
        </p:spPr>
        <p:txBody>
          <a:bodyPr wrap="square" lIns="91440" tIns="45720" rIns="91440" bIns="45720" rtlCol="0" anchor="t">
            <a:spAutoFit/>
          </a:bodyPr>
          <a:lstStyle/>
          <a:p>
            <a:pPr lvl="1">
              <a:buSzPts val="2000"/>
            </a:pPr>
            <a:r>
              <a:rPr lang="en-US" sz="4400" b="1" dirty="0">
                <a:solidFill>
                  <a:schemeClr val="bg1"/>
                </a:solidFill>
                <a:latin typeface="Comic Sans MS"/>
              </a:rPr>
              <a:t>  Adding</a:t>
            </a:r>
            <a:endParaRPr lang="en-US" sz="4400" b="1" dirty="0">
              <a:solidFill>
                <a:schemeClr val="bg1"/>
              </a:solidFill>
              <a:latin typeface="Comic Sans MS" panose="030F0702030302020204" pitchFamily="66"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3830" y="1880220"/>
            <a:ext cx="4194963" cy="3097558"/>
          </a:xfrm>
          <a:prstGeom prst="rect">
            <a:avLst/>
          </a:prstGeom>
          <a:effectLst>
            <a:softEdge rad="63500"/>
          </a:effectLst>
        </p:spPr>
      </p:pic>
      <p:cxnSp>
        <p:nvCxnSpPr>
          <p:cNvPr id="6" name="Straight Connector 5">
            <a:extLst>
              <a:ext uri="{FF2B5EF4-FFF2-40B4-BE49-F238E27FC236}">
                <a16:creationId xmlns:a16="http://schemas.microsoft.com/office/drawing/2014/main" id="{72E72106-CDF8-4C9B-84CB-59D64E861234}"/>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7815A2C4-A654-422E-8531-D2D1DC03E6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8" name="Rectangle 7">
            <a:extLst>
              <a:ext uri="{FF2B5EF4-FFF2-40B4-BE49-F238E27FC236}">
                <a16:creationId xmlns:a16="http://schemas.microsoft.com/office/drawing/2014/main" id="{922676AA-4438-450B-88B0-C16EF4569074}"/>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a:t>
            </a:r>
            <a:r>
              <a:rPr lang="en-US" sz="900">
                <a:solidFill>
                  <a:srgbClr val="3C3C3B"/>
                </a:solidFill>
                <a:latin typeface="Neo Sans" pitchFamily="2" charset="0"/>
                <a:cs typeface="Neo Sans Arabic Light" panose="020B0304030504040204" pitchFamily="34" charset="-78"/>
              </a:rPr>
              <a:t>Development (CRDP) with </a:t>
            </a:r>
            <a:r>
              <a:rPr lang="en-US" sz="900" dirty="0">
                <a:solidFill>
                  <a:srgbClr val="3C3C3B"/>
                </a:solidFill>
                <a:latin typeface="Neo Sans" pitchFamily="2" charset="0"/>
                <a:cs typeface="Neo Sans Arabic Light" panose="020B0304030504040204" pitchFamily="34" charset="-78"/>
              </a:rPr>
              <a:t>the support of USAID-funded QITABI 2 project.</a:t>
            </a:r>
          </a:p>
        </p:txBody>
      </p:sp>
      <p:pic>
        <p:nvPicPr>
          <p:cNvPr id="10" name="Picture 9">
            <a:extLst>
              <a:ext uri="{FF2B5EF4-FFF2-40B4-BE49-F238E27FC236}">
                <a16:creationId xmlns:a16="http://schemas.microsoft.com/office/drawing/2014/main" id="{9ECBA908-995B-40F1-9B0C-96D4B155E94C}"/>
              </a:ext>
            </a:extLst>
          </p:cNvPr>
          <p:cNvPicPr>
            <a:picLocks noChangeAspect="1"/>
          </p:cNvPicPr>
          <p:nvPr/>
        </p:nvPicPr>
        <p:blipFill rotWithShape="1">
          <a:blip r:embed="rId6">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2" name="Straight Connector 11">
            <a:extLst>
              <a:ext uri="{FF2B5EF4-FFF2-40B4-BE49-F238E27FC236}">
                <a16:creationId xmlns:a16="http://schemas.microsoft.com/office/drawing/2014/main" id="{B041C392-2AC6-4522-8F0F-A0120DC5BEFF}"/>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AE8015DA-272C-49CF-AEA3-2F78CD7B8239}"/>
              </a:ext>
            </a:extLst>
          </p:cNvPr>
          <p:cNvSpPr txBox="1"/>
          <p:nvPr/>
        </p:nvSpPr>
        <p:spPr>
          <a:xfrm>
            <a:off x="6048181" y="3888112"/>
            <a:ext cx="2447365" cy="307777"/>
          </a:xfrm>
          <a:prstGeom prst="rect">
            <a:avLst/>
          </a:prstGeom>
          <a:noFill/>
        </p:spPr>
        <p:txBody>
          <a:bodyPr wrap="square">
            <a:spAutoFit/>
          </a:bodyPr>
          <a:lstStyle/>
          <a:p>
            <a:r>
              <a:rPr lang="en-GB"/>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Adding Mentally</a:t>
            </a:r>
          </a:p>
        </p:txBody>
      </p:sp>
      <p:sp>
        <p:nvSpPr>
          <p:cNvPr id="21" name="Subtitle 2">
            <a:extLst>
              <a:ext uri="{FF2B5EF4-FFF2-40B4-BE49-F238E27FC236}">
                <a16:creationId xmlns:a16="http://schemas.microsoft.com/office/drawing/2014/main" id="{2C9AA8B6-A634-4B2B-869A-E331D0B6EBD8}"/>
              </a:ext>
            </a:extLst>
          </p:cNvPr>
          <p:cNvSpPr txBox="1">
            <a:spLocks/>
          </p:cNvSpPr>
          <p:nvPr/>
        </p:nvSpPr>
        <p:spPr>
          <a:xfrm>
            <a:off x="-277740" y="2532079"/>
            <a:ext cx="9707350"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r>
              <a:rPr lang="en-US" sz="5400" b="1" dirty="0">
                <a:solidFill>
                  <a:schemeClr val="bg2"/>
                </a:solidFill>
                <a:latin typeface="+mj-lt"/>
                <a:cs typeface="Poppins SemiBold" panose="00000700000000000000" pitchFamily="50" charset="0"/>
              </a:rPr>
              <a:t>200 + 40 + 300 + 10 =</a:t>
            </a:r>
          </a:p>
        </p:txBody>
      </p:sp>
      <p:sp>
        <p:nvSpPr>
          <p:cNvPr id="17" name="Subtitle 2">
            <a:extLst>
              <a:ext uri="{FF2B5EF4-FFF2-40B4-BE49-F238E27FC236}">
                <a16:creationId xmlns:a16="http://schemas.microsoft.com/office/drawing/2014/main" id="{40EE8A33-5664-4B4E-976F-EB1738A631FB}"/>
              </a:ext>
            </a:extLst>
          </p:cNvPr>
          <p:cNvSpPr txBox="1">
            <a:spLocks/>
          </p:cNvSpPr>
          <p:nvPr/>
        </p:nvSpPr>
        <p:spPr>
          <a:xfrm>
            <a:off x="8205927" y="2532078"/>
            <a:ext cx="2447365"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r>
              <a:rPr lang="en-US" sz="5400" b="1" dirty="0">
                <a:solidFill>
                  <a:schemeClr val="bg2"/>
                </a:solidFill>
                <a:latin typeface="+mj-lt"/>
                <a:cs typeface="Poppins SemiBold" panose="00000700000000000000" pitchFamily="50" charset="0"/>
              </a:rPr>
              <a:t>550</a:t>
            </a:r>
          </a:p>
        </p:txBody>
      </p:sp>
      <p:sp>
        <p:nvSpPr>
          <p:cNvPr id="24" name="Arrow: U-Turn 23">
            <a:extLst>
              <a:ext uri="{FF2B5EF4-FFF2-40B4-BE49-F238E27FC236}">
                <a16:creationId xmlns:a16="http://schemas.microsoft.com/office/drawing/2014/main" id="{C9C522F7-5A23-4C65-8EBB-48D0C1DC0164}"/>
              </a:ext>
            </a:extLst>
          </p:cNvPr>
          <p:cNvSpPr/>
          <p:nvPr/>
        </p:nvSpPr>
        <p:spPr>
          <a:xfrm>
            <a:off x="1178142" y="2218592"/>
            <a:ext cx="4245474" cy="422360"/>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TextBox 1">
            <a:extLst>
              <a:ext uri="{FF2B5EF4-FFF2-40B4-BE49-F238E27FC236}">
                <a16:creationId xmlns:a16="http://schemas.microsoft.com/office/drawing/2014/main" id="{B4CD007D-8F6D-4CD3-ABFA-883C8237312E}"/>
              </a:ext>
            </a:extLst>
          </p:cNvPr>
          <p:cNvSpPr txBox="1"/>
          <p:nvPr/>
        </p:nvSpPr>
        <p:spPr>
          <a:xfrm>
            <a:off x="2645892" y="1468298"/>
            <a:ext cx="1309974" cy="830997"/>
          </a:xfrm>
          <a:prstGeom prst="rect">
            <a:avLst/>
          </a:prstGeom>
          <a:noFill/>
        </p:spPr>
        <p:txBody>
          <a:bodyPr wrap="none" rtlCol="0">
            <a:spAutoFit/>
          </a:bodyPr>
          <a:lstStyle/>
          <a:p>
            <a:r>
              <a:rPr lang="en-US" sz="4800" b="1" dirty="0">
                <a:solidFill>
                  <a:srgbClr val="A1DBE7"/>
                </a:solidFill>
                <a:latin typeface="+mj-lt"/>
              </a:rPr>
              <a:t>500</a:t>
            </a:r>
            <a:endParaRPr lang="en-US" sz="1200" dirty="0">
              <a:solidFill>
                <a:srgbClr val="A1DBE7"/>
              </a:solidFill>
            </a:endParaRPr>
          </a:p>
        </p:txBody>
      </p:sp>
      <p:sp>
        <p:nvSpPr>
          <p:cNvPr id="20" name="Arrow: U-Turn 19">
            <a:extLst>
              <a:ext uri="{FF2B5EF4-FFF2-40B4-BE49-F238E27FC236}">
                <a16:creationId xmlns:a16="http://schemas.microsoft.com/office/drawing/2014/main" id="{A735464F-E6E4-4709-ADD8-70F86B7EFF7B}"/>
              </a:ext>
            </a:extLst>
          </p:cNvPr>
          <p:cNvSpPr/>
          <p:nvPr/>
        </p:nvSpPr>
        <p:spPr>
          <a:xfrm rot="10800000" flipH="1">
            <a:off x="3320496" y="3335371"/>
            <a:ext cx="4206240" cy="457200"/>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TextBox 9">
            <a:extLst>
              <a:ext uri="{FF2B5EF4-FFF2-40B4-BE49-F238E27FC236}">
                <a16:creationId xmlns:a16="http://schemas.microsoft.com/office/drawing/2014/main" id="{40310B35-6DEB-4628-BCD5-041E3D7D9E94}"/>
              </a:ext>
            </a:extLst>
          </p:cNvPr>
          <p:cNvSpPr txBox="1"/>
          <p:nvPr/>
        </p:nvSpPr>
        <p:spPr>
          <a:xfrm>
            <a:off x="4810138" y="3792571"/>
            <a:ext cx="934871" cy="830997"/>
          </a:xfrm>
          <a:prstGeom prst="rect">
            <a:avLst/>
          </a:prstGeom>
          <a:noFill/>
        </p:spPr>
        <p:txBody>
          <a:bodyPr wrap="none" rtlCol="0">
            <a:spAutoFit/>
          </a:bodyPr>
          <a:lstStyle/>
          <a:p>
            <a:r>
              <a:rPr lang="en-US" sz="4800" b="1" dirty="0">
                <a:solidFill>
                  <a:srgbClr val="A1DBE7"/>
                </a:solidFill>
                <a:latin typeface="+mj-lt"/>
              </a:rPr>
              <a:t>50</a:t>
            </a:r>
            <a:endParaRPr lang="en-US" sz="1200" dirty="0">
              <a:solidFill>
                <a:srgbClr val="A1DBE7"/>
              </a:solidFill>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19848" y="3724980"/>
            <a:ext cx="3197474" cy="2542689"/>
          </a:xfrm>
          <a:prstGeom prst="rect">
            <a:avLst/>
          </a:prstGeom>
        </p:spPr>
      </p:pic>
    </p:spTree>
    <p:custDataLst>
      <p:tags r:id="rId1"/>
    </p:custDataLst>
    <p:extLst>
      <p:ext uri="{BB962C8B-B14F-4D97-AF65-F5344CB8AC3E}">
        <p14:creationId xmlns:p14="http://schemas.microsoft.com/office/powerpoint/2010/main" val="3323911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9"/>
                                          </p:stCondLst>
                                        </p:cTn>
                                        <p:tgtEl>
                                          <p:spTgt spid="1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left)">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4" grpId="0" animBg="1"/>
      <p:bldP spid="2" grpId="0"/>
      <p:bldP spid="20" grpId="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AE8015DA-272C-49CF-AEA3-2F78CD7B8239}"/>
              </a:ext>
            </a:extLst>
          </p:cNvPr>
          <p:cNvSpPr txBox="1"/>
          <p:nvPr/>
        </p:nvSpPr>
        <p:spPr>
          <a:xfrm>
            <a:off x="6379473" y="3898886"/>
            <a:ext cx="2447365" cy="307777"/>
          </a:xfrm>
          <a:prstGeom prst="rect">
            <a:avLst/>
          </a:prstGeom>
          <a:noFill/>
        </p:spPr>
        <p:txBody>
          <a:bodyPr wrap="square">
            <a:spAutoFit/>
          </a:bodyPr>
          <a:lstStyle/>
          <a:p>
            <a:r>
              <a:rPr lang="en-GB"/>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Addition</a:t>
            </a:r>
          </a:p>
        </p:txBody>
      </p:sp>
      <p:sp>
        <p:nvSpPr>
          <p:cNvPr id="21" name="Subtitle 2">
            <a:extLst>
              <a:ext uri="{FF2B5EF4-FFF2-40B4-BE49-F238E27FC236}">
                <a16:creationId xmlns:a16="http://schemas.microsoft.com/office/drawing/2014/main" id="{2C9AA8B6-A634-4B2B-869A-E331D0B6EBD8}"/>
              </a:ext>
            </a:extLst>
          </p:cNvPr>
          <p:cNvSpPr txBox="1">
            <a:spLocks/>
          </p:cNvSpPr>
          <p:nvPr/>
        </p:nvSpPr>
        <p:spPr>
          <a:xfrm>
            <a:off x="53552" y="2542853"/>
            <a:ext cx="9707350"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r>
              <a:rPr lang="en-US" sz="5400" b="1" dirty="0">
                <a:solidFill>
                  <a:schemeClr val="bg2"/>
                </a:solidFill>
                <a:latin typeface="+mj-lt"/>
                <a:cs typeface="Poppins SemiBold" panose="00000700000000000000" pitchFamily="50" charset="0"/>
              </a:rPr>
              <a:t>800 + 40 + 7 + 20 + 2 =</a:t>
            </a:r>
          </a:p>
        </p:txBody>
      </p:sp>
      <p:sp>
        <p:nvSpPr>
          <p:cNvPr id="24" name="Arrow: U-Turn 23">
            <a:extLst>
              <a:ext uri="{FF2B5EF4-FFF2-40B4-BE49-F238E27FC236}">
                <a16:creationId xmlns:a16="http://schemas.microsoft.com/office/drawing/2014/main" id="{C9C522F7-5A23-4C65-8EBB-48D0C1DC0164}"/>
              </a:ext>
            </a:extLst>
          </p:cNvPr>
          <p:cNvSpPr/>
          <p:nvPr/>
        </p:nvSpPr>
        <p:spPr>
          <a:xfrm>
            <a:off x="3293886" y="2233217"/>
            <a:ext cx="3444659" cy="457200"/>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A1DBE7"/>
              </a:solidFill>
            </a:endParaRPr>
          </a:p>
        </p:txBody>
      </p:sp>
      <p:sp>
        <p:nvSpPr>
          <p:cNvPr id="20" name="Arrow: U-Turn 19">
            <a:extLst>
              <a:ext uri="{FF2B5EF4-FFF2-40B4-BE49-F238E27FC236}">
                <a16:creationId xmlns:a16="http://schemas.microsoft.com/office/drawing/2014/main" id="{A735464F-E6E4-4709-ADD8-70F86B7EFF7B}"/>
              </a:ext>
            </a:extLst>
          </p:cNvPr>
          <p:cNvSpPr/>
          <p:nvPr/>
        </p:nvSpPr>
        <p:spPr>
          <a:xfrm rot="10800000" flipH="1">
            <a:off x="4907227" y="3335361"/>
            <a:ext cx="3426201" cy="457200"/>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A1DBE7"/>
              </a:solidFill>
            </a:endParaRPr>
          </a:p>
        </p:txBody>
      </p:sp>
      <p:sp>
        <p:nvSpPr>
          <p:cNvPr id="17" name="Subtitle 2">
            <a:extLst>
              <a:ext uri="{FF2B5EF4-FFF2-40B4-BE49-F238E27FC236}">
                <a16:creationId xmlns:a16="http://schemas.microsoft.com/office/drawing/2014/main" id="{40EE8A33-5664-4B4E-976F-EB1738A631FB}"/>
              </a:ext>
            </a:extLst>
          </p:cNvPr>
          <p:cNvSpPr txBox="1">
            <a:spLocks/>
          </p:cNvSpPr>
          <p:nvPr/>
        </p:nvSpPr>
        <p:spPr>
          <a:xfrm>
            <a:off x="8826838" y="2542852"/>
            <a:ext cx="2447365"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r>
              <a:rPr lang="en-US" sz="5400" b="1" dirty="0">
                <a:solidFill>
                  <a:schemeClr val="bg2"/>
                </a:solidFill>
                <a:latin typeface="+mj-lt"/>
                <a:cs typeface="Poppins SemiBold" panose="00000700000000000000" pitchFamily="50" charset="0"/>
              </a:rPr>
              <a:t>869</a:t>
            </a:r>
          </a:p>
        </p:txBody>
      </p:sp>
      <p:sp>
        <p:nvSpPr>
          <p:cNvPr id="8" name="TextBox 7">
            <a:extLst>
              <a:ext uri="{FF2B5EF4-FFF2-40B4-BE49-F238E27FC236}">
                <a16:creationId xmlns:a16="http://schemas.microsoft.com/office/drawing/2014/main" id="{8C0C507E-AE68-4347-8BFE-CC0C2C22F29A}"/>
              </a:ext>
            </a:extLst>
          </p:cNvPr>
          <p:cNvSpPr txBox="1"/>
          <p:nvPr/>
        </p:nvSpPr>
        <p:spPr>
          <a:xfrm>
            <a:off x="4439791" y="1496779"/>
            <a:ext cx="934871" cy="830997"/>
          </a:xfrm>
          <a:prstGeom prst="rect">
            <a:avLst/>
          </a:prstGeom>
          <a:noFill/>
        </p:spPr>
        <p:txBody>
          <a:bodyPr wrap="none" rtlCol="0">
            <a:spAutoFit/>
          </a:bodyPr>
          <a:lstStyle/>
          <a:p>
            <a:r>
              <a:rPr lang="en-US" sz="4800" b="1" dirty="0">
                <a:solidFill>
                  <a:srgbClr val="A1DBE7"/>
                </a:solidFill>
                <a:latin typeface="+mj-lt"/>
              </a:rPr>
              <a:t>60</a:t>
            </a:r>
            <a:endParaRPr lang="en-US" sz="1200" dirty="0">
              <a:solidFill>
                <a:srgbClr val="A1DBE7"/>
              </a:solidFill>
            </a:endParaRPr>
          </a:p>
        </p:txBody>
      </p:sp>
      <p:sp>
        <p:nvSpPr>
          <p:cNvPr id="9" name="TextBox 8">
            <a:extLst>
              <a:ext uri="{FF2B5EF4-FFF2-40B4-BE49-F238E27FC236}">
                <a16:creationId xmlns:a16="http://schemas.microsoft.com/office/drawing/2014/main" id="{56B11A10-B0C6-43DF-83D4-1E69606CA99B}"/>
              </a:ext>
            </a:extLst>
          </p:cNvPr>
          <p:cNvSpPr txBox="1"/>
          <p:nvPr/>
        </p:nvSpPr>
        <p:spPr>
          <a:xfrm>
            <a:off x="6289743" y="3741690"/>
            <a:ext cx="559769" cy="830997"/>
          </a:xfrm>
          <a:prstGeom prst="rect">
            <a:avLst/>
          </a:prstGeom>
          <a:noFill/>
        </p:spPr>
        <p:txBody>
          <a:bodyPr wrap="none" rtlCol="0">
            <a:spAutoFit/>
          </a:bodyPr>
          <a:lstStyle/>
          <a:p>
            <a:r>
              <a:rPr lang="en-US" sz="4800" b="1" dirty="0">
                <a:solidFill>
                  <a:srgbClr val="A1DBE7"/>
                </a:solidFill>
                <a:latin typeface="+mj-lt"/>
              </a:rPr>
              <a:t>9</a:t>
            </a:r>
            <a:endParaRPr lang="en-US" sz="1200" dirty="0">
              <a:solidFill>
                <a:srgbClr val="A1DBE7"/>
              </a:solidFill>
            </a:endParaRPr>
          </a:p>
        </p:txBody>
      </p:sp>
      <p:sp>
        <p:nvSpPr>
          <p:cNvPr id="2" name="Minus Sign 1">
            <a:extLst>
              <a:ext uri="{FF2B5EF4-FFF2-40B4-BE49-F238E27FC236}">
                <a16:creationId xmlns:a16="http://schemas.microsoft.com/office/drawing/2014/main" id="{108A6C05-768E-48EB-8395-F415FD4C7596}"/>
              </a:ext>
            </a:extLst>
          </p:cNvPr>
          <p:cNvSpPr/>
          <p:nvPr/>
        </p:nvSpPr>
        <p:spPr>
          <a:xfrm>
            <a:off x="359011" y="3208072"/>
            <a:ext cx="1871330" cy="576147"/>
          </a:xfrm>
          <a:prstGeom prst="mathMinus">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A1DBE7"/>
              </a:solidFill>
            </a:endParaRPr>
          </a:p>
        </p:txBody>
      </p:sp>
      <p:pic>
        <p:nvPicPr>
          <p:cNvPr id="13" name="Picture 12">
            <a:extLst>
              <a:ext uri="{FF2B5EF4-FFF2-40B4-BE49-F238E27FC236}">
                <a16:creationId xmlns:a16="http://schemas.microsoft.com/office/drawing/2014/main" id="{2B8A4D44-314C-421F-A177-FA783B0605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19848" y="3724980"/>
            <a:ext cx="3197474" cy="2542689"/>
          </a:xfrm>
          <a:prstGeom prst="rect">
            <a:avLst/>
          </a:prstGeom>
        </p:spPr>
      </p:pic>
    </p:spTree>
    <p:custDataLst>
      <p:tags r:id="rId1"/>
    </p:custDataLst>
    <p:extLst>
      <p:ext uri="{BB962C8B-B14F-4D97-AF65-F5344CB8AC3E}">
        <p14:creationId xmlns:p14="http://schemas.microsoft.com/office/powerpoint/2010/main" val="1046078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249"/>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left)">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249"/>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0" grpId="0" animBg="1"/>
      <p:bldP spid="17" grpId="0"/>
      <p:bldP spid="8" grpId="0"/>
      <p:bldP spid="9" grpId="0"/>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24228" y="4086103"/>
            <a:ext cx="10143544" cy="1830975"/>
          </a:xfrm>
          <a:prstGeom prst="rect">
            <a:avLst/>
          </a:prstGeom>
          <a:solidFill>
            <a:schemeClr val="tx2"/>
          </a:solidFill>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pPr>
            <a:r>
              <a:rPr lang="en-US" sz="4800" dirty="0">
                <a:solidFill>
                  <a:schemeClr val="accent1">
                    <a:lumMod val="50000"/>
                  </a:schemeClr>
                </a:solidFill>
                <a:latin typeface="Comic Sans MS" panose="030F0702030302020204" pitchFamily="66" charset="0"/>
              </a:rPr>
              <a:t>Mastery of math facts </a:t>
            </a:r>
            <a:br>
              <a:rPr lang="en-US" sz="4800" dirty="0">
                <a:solidFill>
                  <a:schemeClr val="accent1">
                    <a:lumMod val="50000"/>
                  </a:schemeClr>
                </a:solidFill>
                <a:latin typeface="Comic Sans MS" panose="030F0702030302020204" pitchFamily="66" charset="0"/>
              </a:rPr>
            </a:br>
            <a:r>
              <a:rPr lang="en-US" sz="4800" dirty="0">
                <a:solidFill>
                  <a:schemeClr val="accent1">
                    <a:lumMod val="50000"/>
                  </a:schemeClr>
                </a:solidFill>
                <a:latin typeface="Comic Sans MS" panose="030F0702030302020204" pitchFamily="66" charset="0"/>
              </a:rPr>
              <a:t>and fluency </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67541" y="621892"/>
            <a:ext cx="2733118" cy="3299987"/>
          </a:xfrm>
          <a:prstGeom prst="rect">
            <a:avLst/>
          </a:prstGeom>
        </p:spPr>
      </p:pic>
    </p:spTree>
    <p:custDataLst>
      <p:tags r:id="rId1"/>
    </p:custDataLst>
    <p:extLst>
      <p:ext uri="{BB962C8B-B14F-4D97-AF65-F5344CB8AC3E}">
        <p14:creationId xmlns:p14="http://schemas.microsoft.com/office/powerpoint/2010/main" val="3161787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859466-273D-402D-B60A-8FC59B8E4C1F}"/>
              </a:ext>
            </a:extLst>
          </p:cNvPr>
          <p:cNvSpPr txBox="1"/>
          <p:nvPr/>
        </p:nvSpPr>
        <p:spPr>
          <a:xfrm>
            <a:off x="9529482" y="136956"/>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en-GB">
                <a:solidFill>
                  <a:schemeClr val="tx1">
                    <a:lumMod val="50000"/>
                    <a:lumOff val="50000"/>
                  </a:schemeClr>
                </a:solidFill>
                <a:latin typeface="+mj-lt"/>
              </a:rPr>
              <a:t>Applications</a:t>
            </a:r>
            <a:endParaRPr lang="en-US"/>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Add without using the vertical form</a:t>
            </a:r>
            <a:endParaRPr lang="en-GB" sz="3200" dirty="0">
              <a:sym typeface="Comic Sans MS"/>
            </a:endParaRPr>
          </a:p>
        </p:txBody>
      </p:sp>
      <p:sp>
        <p:nvSpPr>
          <p:cNvPr id="11" name="Rectangle: Rounded Corners 10">
            <a:extLst>
              <a:ext uri="{FF2B5EF4-FFF2-40B4-BE49-F238E27FC236}">
                <a16:creationId xmlns:a16="http://schemas.microsoft.com/office/drawing/2014/main" id="{6ADF0F44-3375-4522-B903-CF9791BEEDC3}"/>
              </a:ext>
            </a:extLst>
          </p:cNvPr>
          <p:cNvSpPr/>
          <p:nvPr/>
        </p:nvSpPr>
        <p:spPr>
          <a:xfrm>
            <a:off x="5670751" y="2504697"/>
            <a:ext cx="2183467" cy="840457"/>
          </a:xfrm>
          <a:prstGeom prst="roundRect">
            <a:avLst/>
          </a:prstGeom>
          <a:solidFill>
            <a:srgbClr val="A1DBE7"/>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solidFill>
                <a:schemeClr val="bg2"/>
              </a:solidFill>
              <a:latin typeface="+mj-lt"/>
            </a:endParaRPr>
          </a:p>
        </p:txBody>
      </p:sp>
      <p:sp>
        <p:nvSpPr>
          <p:cNvPr id="6" name="b">
            <a:extLst>
              <a:ext uri="{FF2B5EF4-FFF2-40B4-BE49-F238E27FC236}">
                <a16:creationId xmlns:a16="http://schemas.microsoft.com/office/drawing/2014/main" id="{0CB1610E-737B-4219-924A-7B23DC3A6694}"/>
              </a:ext>
            </a:extLst>
          </p:cNvPr>
          <p:cNvSpPr/>
          <p:nvPr/>
        </p:nvSpPr>
        <p:spPr>
          <a:xfrm>
            <a:off x="1258565" y="2516420"/>
            <a:ext cx="640080" cy="822960"/>
          </a:xfrm>
          <a:prstGeom prst="roundRect">
            <a:avLst/>
          </a:prstGeom>
          <a:solidFill>
            <a:srgbClr val="A1DBE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bb">
            <a:extLst>
              <a:ext uri="{FF2B5EF4-FFF2-40B4-BE49-F238E27FC236}">
                <a16:creationId xmlns:a16="http://schemas.microsoft.com/office/drawing/2014/main" id="{CC4BE8EF-A401-45D0-A9B6-85E8A33F6718}"/>
              </a:ext>
            </a:extLst>
          </p:cNvPr>
          <p:cNvSpPr/>
          <p:nvPr/>
        </p:nvSpPr>
        <p:spPr>
          <a:xfrm>
            <a:off x="3463172" y="2498748"/>
            <a:ext cx="640080" cy="822960"/>
          </a:xfrm>
          <a:prstGeom prst="roundRect">
            <a:avLst/>
          </a:prstGeom>
          <a:solidFill>
            <a:srgbClr val="A1DBE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Arrow: U-Turn 24">
            <a:extLst>
              <a:ext uri="{FF2B5EF4-FFF2-40B4-BE49-F238E27FC236}">
                <a16:creationId xmlns:a16="http://schemas.microsoft.com/office/drawing/2014/main" id="{EB022781-F93D-4C3D-A0D6-61BD951ED1BC}"/>
              </a:ext>
            </a:extLst>
          </p:cNvPr>
          <p:cNvSpPr/>
          <p:nvPr/>
        </p:nvSpPr>
        <p:spPr>
          <a:xfrm>
            <a:off x="1501051" y="2057393"/>
            <a:ext cx="5390519" cy="476526"/>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Rectangle 1"/>
          <p:cNvSpPr/>
          <p:nvPr/>
        </p:nvSpPr>
        <p:spPr>
          <a:xfrm>
            <a:off x="5670751" y="2467570"/>
            <a:ext cx="2151514" cy="923330"/>
          </a:xfrm>
          <a:prstGeom prst="rect">
            <a:avLst/>
          </a:prstGeom>
        </p:spPr>
        <p:txBody>
          <a:bodyPr wrap="square">
            <a:spAutoFit/>
          </a:bodyPr>
          <a:lstStyle/>
          <a:p>
            <a:pPr algn="ctr"/>
            <a:r>
              <a:rPr lang="en-US" sz="5400" b="1" dirty="0">
                <a:solidFill>
                  <a:schemeClr val="bg2"/>
                </a:solidFill>
                <a:latin typeface="+mn-lt"/>
                <a:ea typeface="Calibri" panose="020F0502020204030204" pitchFamily="34" charset="0"/>
                <a:cs typeface="Calibri" panose="020F0502020204030204" pitchFamily="34" charset="0"/>
              </a:rPr>
              <a:t>295</a:t>
            </a:r>
          </a:p>
        </p:txBody>
      </p:sp>
      <p:sp>
        <p:nvSpPr>
          <p:cNvPr id="9" name="TextBox 8">
            <a:extLst>
              <a:ext uri="{FF2B5EF4-FFF2-40B4-BE49-F238E27FC236}">
                <a16:creationId xmlns:a16="http://schemas.microsoft.com/office/drawing/2014/main" id="{82F35DF1-2D0A-40CB-ACD9-D896C71004FE}"/>
              </a:ext>
            </a:extLst>
          </p:cNvPr>
          <p:cNvSpPr txBox="1"/>
          <p:nvPr/>
        </p:nvSpPr>
        <p:spPr>
          <a:xfrm>
            <a:off x="57017" y="2389087"/>
            <a:ext cx="5746256" cy="1080296"/>
          </a:xfrm>
          <a:prstGeom prst="rect">
            <a:avLst/>
          </a:prstGeom>
          <a:noFill/>
        </p:spPr>
        <p:txBody>
          <a:bodyPr wrap="square">
            <a:spAutoFit/>
          </a:bodyPr>
          <a:lstStyle/>
          <a:p>
            <a:pPr marL="514350" marR="0">
              <a:lnSpc>
                <a:spcPct val="107000"/>
              </a:lnSpc>
              <a:spcBef>
                <a:spcPts val="0"/>
              </a:spcBef>
              <a:spcAft>
                <a:spcPts val="800"/>
              </a:spcAft>
            </a:pPr>
            <a:r>
              <a:rPr lang="en-US" sz="5400" b="1" dirty="0">
                <a:solidFill>
                  <a:schemeClr val="bg2"/>
                </a:solidFill>
                <a:latin typeface="+mn-lt"/>
                <a:ea typeface="Calibri" panose="020F0502020204030204" pitchFamily="34" charset="0"/>
                <a:cs typeface="Calibri" panose="020F0502020204030204" pitchFamily="34" charset="0"/>
              </a:rPr>
              <a:t>2 7 5 </a:t>
            </a:r>
            <a:r>
              <a:rPr lang="en-US" sz="6000" b="1" dirty="0">
                <a:solidFill>
                  <a:schemeClr val="bg2"/>
                </a:solidFill>
                <a:latin typeface="+mn-lt"/>
                <a:ea typeface="Calibri" panose="020F0502020204030204" pitchFamily="34" charset="0"/>
                <a:cs typeface="Calibri" panose="020F0502020204030204" pitchFamily="34" charset="0"/>
              </a:rPr>
              <a:t>+</a:t>
            </a:r>
            <a:r>
              <a:rPr lang="en-US" sz="5400" b="1" dirty="0">
                <a:solidFill>
                  <a:schemeClr val="bg2"/>
                </a:solidFill>
                <a:latin typeface="+mn-lt"/>
                <a:ea typeface="Calibri" panose="020F0502020204030204" pitchFamily="34" charset="0"/>
                <a:cs typeface="Calibri" panose="020F0502020204030204" pitchFamily="34" charset="0"/>
              </a:rPr>
              <a:t> 2 0 = </a:t>
            </a:r>
          </a:p>
        </p:txBody>
      </p:sp>
      <p:pic>
        <p:nvPicPr>
          <p:cNvPr id="13" name="Picture 12">
            <a:extLst>
              <a:ext uri="{FF2B5EF4-FFF2-40B4-BE49-F238E27FC236}">
                <a16:creationId xmlns:a16="http://schemas.microsoft.com/office/drawing/2014/main" id="{2563796E-7AA1-4833-8965-19EDD58FCB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69474" y="3724980"/>
            <a:ext cx="3197474" cy="2542689"/>
          </a:xfrm>
          <a:prstGeom prst="rect">
            <a:avLst/>
          </a:prstGeom>
        </p:spPr>
      </p:pic>
      <p:sp>
        <p:nvSpPr>
          <p:cNvPr id="12" name="Arrow: U-Turn 24">
            <a:extLst>
              <a:ext uri="{FF2B5EF4-FFF2-40B4-BE49-F238E27FC236}">
                <a16:creationId xmlns:a16="http://schemas.microsoft.com/office/drawing/2014/main" id="{61998F7A-A364-4728-A314-416D5950A100}"/>
              </a:ext>
            </a:extLst>
          </p:cNvPr>
          <p:cNvSpPr/>
          <p:nvPr/>
        </p:nvSpPr>
        <p:spPr>
          <a:xfrm>
            <a:off x="3693469" y="2057393"/>
            <a:ext cx="3198101" cy="476526"/>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custDataLst>
      <p:tags r:id="rId1"/>
    </p:custDataLst>
    <p:extLst>
      <p:ext uri="{BB962C8B-B14F-4D97-AF65-F5344CB8AC3E}">
        <p14:creationId xmlns:p14="http://schemas.microsoft.com/office/powerpoint/2010/main" val="1854192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P spid="7" grpId="0" animBg="1"/>
      <p:bldP spid="10" grpId="0" animBg="1"/>
      <p:bldP spid="2" grpId="0"/>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2880EA30-E274-42A1-A509-CE777CFB115F}"/>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Add without using the vertical form</a:t>
            </a:r>
            <a:endParaRPr lang="en-GB" sz="3200" dirty="0">
              <a:sym typeface="Comic Sans MS"/>
            </a:endParaRPr>
          </a:p>
        </p:txBody>
      </p:sp>
      <p:sp>
        <p:nvSpPr>
          <p:cNvPr id="6" name="b1">
            <a:extLst>
              <a:ext uri="{FF2B5EF4-FFF2-40B4-BE49-F238E27FC236}">
                <a16:creationId xmlns:a16="http://schemas.microsoft.com/office/drawing/2014/main" id="{0CB1610E-737B-4219-924A-7B23DC3A6694}"/>
              </a:ext>
            </a:extLst>
          </p:cNvPr>
          <p:cNvSpPr/>
          <p:nvPr/>
        </p:nvSpPr>
        <p:spPr>
          <a:xfrm>
            <a:off x="1265142" y="2497130"/>
            <a:ext cx="640080" cy="822960"/>
          </a:xfrm>
          <a:prstGeom prst="roundRect">
            <a:avLst/>
          </a:prstGeom>
          <a:solidFill>
            <a:srgbClr val="A1DBE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b2">
            <a:extLst>
              <a:ext uri="{FF2B5EF4-FFF2-40B4-BE49-F238E27FC236}">
                <a16:creationId xmlns:a16="http://schemas.microsoft.com/office/drawing/2014/main" id="{CC4BE8EF-A401-45D0-A9B6-85E8A33F6718}"/>
              </a:ext>
            </a:extLst>
          </p:cNvPr>
          <p:cNvSpPr/>
          <p:nvPr/>
        </p:nvSpPr>
        <p:spPr>
          <a:xfrm>
            <a:off x="3412869" y="2497129"/>
            <a:ext cx="640080" cy="822960"/>
          </a:xfrm>
          <a:prstGeom prst="roundRect">
            <a:avLst/>
          </a:prstGeom>
          <a:solidFill>
            <a:srgbClr val="A1DBE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 name="Arrow: U-Turn 24">
            <a:extLst>
              <a:ext uri="{FF2B5EF4-FFF2-40B4-BE49-F238E27FC236}">
                <a16:creationId xmlns:a16="http://schemas.microsoft.com/office/drawing/2014/main" id="{EB022781-F93D-4C3D-A0D6-61BD951ED1BC}"/>
              </a:ext>
            </a:extLst>
          </p:cNvPr>
          <p:cNvSpPr/>
          <p:nvPr/>
        </p:nvSpPr>
        <p:spPr>
          <a:xfrm>
            <a:off x="1552747" y="2049826"/>
            <a:ext cx="5204401" cy="476526"/>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b3">
            <a:extLst>
              <a:ext uri="{FF2B5EF4-FFF2-40B4-BE49-F238E27FC236}">
                <a16:creationId xmlns:a16="http://schemas.microsoft.com/office/drawing/2014/main" id="{6ADF0F44-3375-4522-B903-CF9791BEEDC3}"/>
              </a:ext>
            </a:extLst>
          </p:cNvPr>
          <p:cNvSpPr/>
          <p:nvPr/>
        </p:nvSpPr>
        <p:spPr>
          <a:xfrm>
            <a:off x="5535185" y="2487745"/>
            <a:ext cx="2183467" cy="832345"/>
          </a:xfrm>
          <a:prstGeom prst="roundRect">
            <a:avLst/>
          </a:prstGeom>
          <a:solidFill>
            <a:srgbClr val="A1DBE7"/>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solidFill>
                <a:schemeClr val="bg2"/>
              </a:solidFill>
              <a:latin typeface="+mj-lt"/>
            </a:endParaRPr>
          </a:p>
        </p:txBody>
      </p:sp>
      <p:sp>
        <p:nvSpPr>
          <p:cNvPr id="9" name="TextBox 8">
            <a:extLst>
              <a:ext uri="{FF2B5EF4-FFF2-40B4-BE49-F238E27FC236}">
                <a16:creationId xmlns:a16="http://schemas.microsoft.com/office/drawing/2014/main" id="{82F35DF1-2D0A-40CB-ACD9-D896C71004FE}"/>
              </a:ext>
            </a:extLst>
          </p:cNvPr>
          <p:cNvSpPr txBox="1"/>
          <p:nvPr/>
        </p:nvSpPr>
        <p:spPr>
          <a:xfrm>
            <a:off x="51871" y="2446944"/>
            <a:ext cx="5478061" cy="923330"/>
          </a:xfrm>
          <a:prstGeom prst="rect">
            <a:avLst/>
          </a:prstGeom>
          <a:noFill/>
        </p:spPr>
        <p:txBody>
          <a:bodyPr wrap="square">
            <a:spAutoFit/>
          </a:bodyPr>
          <a:lstStyle/>
          <a:p>
            <a:pPr marL="514350" marR="0">
              <a:spcBef>
                <a:spcPts val="0"/>
              </a:spcBef>
              <a:spcAft>
                <a:spcPts val="800"/>
              </a:spcAft>
            </a:pPr>
            <a:r>
              <a:rPr lang="en-US" sz="5400" b="1" dirty="0">
                <a:solidFill>
                  <a:schemeClr val="bg2"/>
                </a:solidFill>
                <a:latin typeface="+mn-lt"/>
                <a:ea typeface="Calibri" panose="020F0502020204030204" pitchFamily="34" charset="0"/>
                <a:cs typeface="Calibri" panose="020F0502020204030204" pitchFamily="34" charset="0"/>
              </a:rPr>
              <a:t>7 1 5 + 4 0 =</a:t>
            </a:r>
          </a:p>
        </p:txBody>
      </p:sp>
      <p:sp>
        <p:nvSpPr>
          <p:cNvPr id="2" name="Rectangle 1"/>
          <p:cNvSpPr/>
          <p:nvPr/>
        </p:nvSpPr>
        <p:spPr>
          <a:xfrm>
            <a:off x="5911519" y="2476022"/>
            <a:ext cx="1454244" cy="923330"/>
          </a:xfrm>
          <a:prstGeom prst="rect">
            <a:avLst/>
          </a:prstGeom>
        </p:spPr>
        <p:txBody>
          <a:bodyPr wrap="none">
            <a:spAutoFit/>
          </a:bodyPr>
          <a:lstStyle/>
          <a:p>
            <a:pPr algn="ctr"/>
            <a:r>
              <a:rPr lang="en-US" sz="5400" b="1" dirty="0">
                <a:solidFill>
                  <a:schemeClr val="bg2"/>
                </a:solidFill>
                <a:latin typeface="+mn-lt"/>
                <a:ea typeface="Calibri" panose="020F0502020204030204" pitchFamily="34" charset="0"/>
                <a:cs typeface="Calibri" panose="020F0502020204030204" pitchFamily="34" charset="0"/>
              </a:rPr>
              <a:t>755</a:t>
            </a:r>
          </a:p>
        </p:txBody>
      </p:sp>
      <p:pic>
        <p:nvPicPr>
          <p:cNvPr id="12" name="Picture 11">
            <a:extLst>
              <a:ext uri="{FF2B5EF4-FFF2-40B4-BE49-F238E27FC236}">
                <a16:creationId xmlns:a16="http://schemas.microsoft.com/office/drawing/2014/main" id="{F2765D60-13A7-4B48-A44D-1192F1E90A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69474" y="3724980"/>
            <a:ext cx="3197474" cy="2542689"/>
          </a:xfrm>
          <a:prstGeom prst="rect">
            <a:avLst/>
          </a:prstGeom>
        </p:spPr>
      </p:pic>
      <p:sp>
        <p:nvSpPr>
          <p:cNvPr id="11" name="Arrow: U-Turn 24">
            <a:extLst>
              <a:ext uri="{FF2B5EF4-FFF2-40B4-BE49-F238E27FC236}">
                <a16:creationId xmlns:a16="http://schemas.microsoft.com/office/drawing/2014/main" id="{E8F43C0D-A0E9-4932-BC73-34CDA0735EA8}"/>
              </a:ext>
            </a:extLst>
          </p:cNvPr>
          <p:cNvSpPr/>
          <p:nvPr/>
        </p:nvSpPr>
        <p:spPr>
          <a:xfrm>
            <a:off x="3663810" y="2035314"/>
            <a:ext cx="3079393" cy="476526"/>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custDataLst>
      <p:tags r:id="rId1"/>
    </p:custDataLst>
    <p:extLst>
      <p:ext uri="{BB962C8B-B14F-4D97-AF65-F5344CB8AC3E}">
        <p14:creationId xmlns:p14="http://schemas.microsoft.com/office/powerpoint/2010/main" val="2068500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2" grpId="0"/>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1">
            <a:extLst>
              <a:ext uri="{FF2B5EF4-FFF2-40B4-BE49-F238E27FC236}">
                <a16:creationId xmlns:a16="http://schemas.microsoft.com/office/drawing/2014/main" id="{0CB1610E-737B-4219-924A-7B23DC3A6694}"/>
              </a:ext>
            </a:extLst>
          </p:cNvPr>
          <p:cNvSpPr/>
          <p:nvPr/>
        </p:nvSpPr>
        <p:spPr>
          <a:xfrm>
            <a:off x="684160" y="2510837"/>
            <a:ext cx="640080" cy="822960"/>
          </a:xfrm>
          <a:prstGeom prst="roundRect">
            <a:avLst/>
          </a:prstGeom>
          <a:solidFill>
            <a:srgbClr val="A1DBE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b2">
            <a:extLst>
              <a:ext uri="{FF2B5EF4-FFF2-40B4-BE49-F238E27FC236}">
                <a16:creationId xmlns:a16="http://schemas.microsoft.com/office/drawing/2014/main" id="{CC4BE8EF-A401-45D0-A9B6-85E8A33F6718}"/>
              </a:ext>
            </a:extLst>
          </p:cNvPr>
          <p:cNvSpPr/>
          <p:nvPr/>
        </p:nvSpPr>
        <p:spPr>
          <a:xfrm>
            <a:off x="3524713" y="2510836"/>
            <a:ext cx="640080" cy="822960"/>
          </a:xfrm>
          <a:prstGeom prst="roundRect">
            <a:avLst/>
          </a:prstGeom>
          <a:solidFill>
            <a:srgbClr val="A1DBE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 name="TextBox 8">
            <a:extLst>
              <a:ext uri="{FF2B5EF4-FFF2-40B4-BE49-F238E27FC236}">
                <a16:creationId xmlns:a16="http://schemas.microsoft.com/office/drawing/2014/main" id="{82F35DF1-2D0A-40CB-ACD9-D896C71004FE}"/>
              </a:ext>
            </a:extLst>
          </p:cNvPr>
          <p:cNvSpPr txBox="1"/>
          <p:nvPr/>
        </p:nvSpPr>
        <p:spPr>
          <a:xfrm>
            <a:off x="181911" y="2467570"/>
            <a:ext cx="6232991" cy="981487"/>
          </a:xfrm>
          <a:prstGeom prst="rect">
            <a:avLst/>
          </a:prstGeom>
          <a:noFill/>
        </p:spPr>
        <p:txBody>
          <a:bodyPr wrap="square">
            <a:spAutoFit/>
          </a:bodyPr>
          <a:lstStyle/>
          <a:p>
            <a:pPr marL="514350" marR="0">
              <a:lnSpc>
                <a:spcPct val="107000"/>
              </a:lnSpc>
              <a:spcBef>
                <a:spcPts val="0"/>
              </a:spcBef>
              <a:spcAft>
                <a:spcPts val="800"/>
              </a:spcAft>
            </a:pPr>
            <a:r>
              <a:rPr lang="en-US" sz="5400" b="1" dirty="0">
                <a:solidFill>
                  <a:schemeClr val="bg2"/>
                </a:solidFill>
                <a:latin typeface="+mn-lt"/>
                <a:ea typeface="Calibri" panose="020F0502020204030204" pitchFamily="34" charset="0"/>
                <a:cs typeface="Calibri" panose="020F0502020204030204" pitchFamily="34" charset="0"/>
              </a:rPr>
              <a:t>4 8 2 + 3 0 0 = </a:t>
            </a:r>
          </a:p>
        </p:txBody>
      </p:sp>
      <p:sp>
        <p:nvSpPr>
          <p:cNvPr id="5" name="Google Shape;222;p10">
            <a:extLst>
              <a:ext uri="{FF2B5EF4-FFF2-40B4-BE49-F238E27FC236}">
                <a16:creationId xmlns:a16="http://schemas.microsoft.com/office/drawing/2014/main" id="{39349EAF-BDB5-45CC-86D5-DBA1DF43412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Add without using the vertical form</a:t>
            </a:r>
            <a:endParaRPr lang="en-GB" sz="3200" dirty="0">
              <a:sym typeface="Comic Sans MS"/>
            </a:endParaRPr>
          </a:p>
        </p:txBody>
      </p:sp>
      <p:sp>
        <p:nvSpPr>
          <p:cNvPr id="8" name="Arrow: U-Turn 24">
            <a:extLst>
              <a:ext uri="{FF2B5EF4-FFF2-40B4-BE49-F238E27FC236}">
                <a16:creationId xmlns:a16="http://schemas.microsoft.com/office/drawing/2014/main" id="{EB022781-F93D-4C3D-A0D6-61BD951ED1BC}"/>
              </a:ext>
            </a:extLst>
          </p:cNvPr>
          <p:cNvSpPr/>
          <p:nvPr/>
        </p:nvSpPr>
        <p:spPr>
          <a:xfrm>
            <a:off x="946366" y="2060601"/>
            <a:ext cx="6232991" cy="493501"/>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b3">
            <a:extLst>
              <a:ext uri="{FF2B5EF4-FFF2-40B4-BE49-F238E27FC236}">
                <a16:creationId xmlns:a16="http://schemas.microsoft.com/office/drawing/2014/main" id="{6ADF0F44-3375-4522-B903-CF9791BEEDC3}"/>
              </a:ext>
            </a:extLst>
          </p:cNvPr>
          <p:cNvSpPr/>
          <p:nvPr/>
        </p:nvSpPr>
        <p:spPr>
          <a:xfrm>
            <a:off x="6447327" y="2513017"/>
            <a:ext cx="2183467" cy="820779"/>
          </a:xfrm>
          <a:prstGeom prst="roundRect">
            <a:avLst/>
          </a:prstGeom>
          <a:solidFill>
            <a:srgbClr val="A1DBE7"/>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solidFill>
                <a:schemeClr val="bg2"/>
              </a:solidFill>
              <a:latin typeface="+mj-lt"/>
            </a:endParaRPr>
          </a:p>
        </p:txBody>
      </p:sp>
      <p:sp>
        <p:nvSpPr>
          <p:cNvPr id="2" name="Rectangle 1"/>
          <p:cNvSpPr/>
          <p:nvPr/>
        </p:nvSpPr>
        <p:spPr>
          <a:xfrm>
            <a:off x="6811937" y="2467570"/>
            <a:ext cx="1454244" cy="923330"/>
          </a:xfrm>
          <a:prstGeom prst="rect">
            <a:avLst/>
          </a:prstGeom>
        </p:spPr>
        <p:txBody>
          <a:bodyPr wrap="none">
            <a:spAutoFit/>
          </a:bodyPr>
          <a:lstStyle/>
          <a:p>
            <a:pPr algn="ctr"/>
            <a:r>
              <a:rPr lang="en-US" sz="5400" b="1" dirty="0">
                <a:solidFill>
                  <a:schemeClr val="bg2"/>
                </a:solidFill>
                <a:latin typeface="+mn-lt"/>
                <a:ea typeface="Calibri" panose="020F0502020204030204" pitchFamily="34" charset="0"/>
                <a:cs typeface="Calibri" panose="020F0502020204030204" pitchFamily="34" charset="0"/>
              </a:rPr>
              <a:t>782</a:t>
            </a:r>
          </a:p>
        </p:txBody>
      </p:sp>
      <p:pic>
        <p:nvPicPr>
          <p:cNvPr id="13" name="Picture 12">
            <a:extLst>
              <a:ext uri="{FF2B5EF4-FFF2-40B4-BE49-F238E27FC236}">
                <a16:creationId xmlns:a16="http://schemas.microsoft.com/office/drawing/2014/main" id="{9981C3E6-C959-43F9-B35F-81C8ABE557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69474" y="3724980"/>
            <a:ext cx="3197474" cy="2542689"/>
          </a:xfrm>
          <a:prstGeom prst="rect">
            <a:avLst/>
          </a:prstGeom>
        </p:spPr>
      </p:pic>
      <p:sp>
        <p:nvSpPr>
          <p:cNvPr id="11" name="Arrow: U-Turn 24">
            <a:extLst>
              <a:ext uri="{FF2B5EF4-FFF2-40B4-BE49-F238E27FC236}">
                <a16:creationId xmlns:a16="http://schemas.microsoft.com/office/drawing/2014/main" id="{EFE90184-013A-4FCA-9759-16443AE18E61}"/>
              </a:ext>
            </a:extLst>
          </p:cNvPr>
          <p:cNvSpPr/>
          <p:nvPr/>
        </p:nvSpPr>
        <p:spPr>
          <a:xfrm>
            <a:off x="3803146" y="2072709"/>
            <a:ext cx="3376211" cy="481393"/>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custDataLst>
      <p:tags r:id="rId1"/>
    </p:custDataLst>
    <p:extLst>
      <p:ext uri="{BB962C8B-B14F-4D97-AF65-F5344CB8AC3E}">
        <p14:creationId xmlns:p14="http://schemas.microsoft.com/office/powerpoint/2010/main" val="2251251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2" grpId="0"/>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7FCE2494-C1C7-486F-9C9C-38F2EF9AD83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Add without using the vertical form</a:t>
            </a:r>
            <a:endParaRPr lang="en-GB" sz="3200" dirty="0">
              <a:sym typeface="Comic Sans MS"/>
            </a:endParaRPr>
          </a:p>
        </p:txBody>
      </p:sp>
      <p:sp>
        <p:nvSpPr>
          <p:cNvPr id="6" name="Rectangle: Rounded Corners 29">
            <a:extLst>
              <a:ext uri="{FF2B5EF4-FFF2-40B4-BE49-F238E27FC236}">
                <a16:creationId xmlns:a16="http://schemas.microsoft.com/office/drawing/2014/main" id="{0CB1610E-737B-4219-924A-7B23DC3A6694}"/>
              </a:ext>
            </a:extLst>
          </p:cNvPr>
          <p:cNvSpPr/>
          <p:nvPr/>
        </p:nvSpPr>
        <p:spPr>
          <a:xfrm>
            <a:off x="670909" y="2519566"/>
            <a:ext cx="640080" cy="822960"/>
          </a:xfrm>
          <a:prstGeom prst="roundRect">
            <a:avLst/>
          </a:prstGeom>
          <a:solidFill>
            <a:srgbClr val="A1DBE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Rectangle: Rounded Corners 30">
            <a:extLst>
              <a:ext uri="{FF2B5EF4-FFF2-40B4-BE49-F238E27FC236}">
                <a16:creationId xmlns:a16="http://schemas.microsoft.com/office/drawing/2014/main" id="{CC4BE8EF-A401-45D0-A9B6-85E8A33F6718}"/>
              </a:ext>
            </a:extLst>
          </p:cNvPr>
          <p:cNvSpPr/>
          <p:nvPr/>
        </p:nvSpPr>
        <p:spPr>
          <a:xfrm>
            <a:off x="3531849" y="2531289"/>
            <a:ext cx="640080" cy="822960"/>
          </a:xfrm>
          <a:prstGeom prst="roundRect">
            <a:avLst/>
          </a:prstGeom>
          <a:solidFill>
            <a:srgbClr val="A1DBE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 name="Arrow: U-Turn 24">
            <a:extLst>
              <a:ext uri="{FF2B5EF4-FFF2-40B4-BE49-F238E27FC236}">
                <a16:creationId xmlns:a16="http://schemas.microsoft.com/office/drawing/2014/main" id="{EB022781-F93D-4C3D-A0D6-61BD951ED1BC}"/>
              </a:ext>
            </a:extLst>
          </p:cNvPr>
          <p:cNvSpPr/>
          <p:nvPr/>
        </p:nvSpPr>
        <p:spPr>
          <a:xfrm>
            <a:off x="885443" y="2054763"/>
            <a:ext cx="6372608" cy="476526"/>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Rectangle: Rounded Corners 10">
            <a:extLst>
              <a:ext uri="{FF2B5EF4-FFF2-40B4-BE49-F238E27FC236}">
                <a16:creationId xmlns:a16="http://schemas.microsoft.com/office/drawing/2014/main" id="{6ADF0F44-3375-4522-B903-CF9791BEEDC3}"/>
              </a:ext>
            </a:extLst>
          </p:cNvPr>
          <p:cNvSpPr/>
          <p:nvPr/>
        </p:nvSpPr>
        <p:spPr>
          <a:xfrm>
            <a:off x="6433374" y="2519566"/>
            <a:ext cx="2183467" cy="820913"/>
          </a:xfrm>
          <a:prstGeom prst="roundRect">
            <a:avLst/>
          </a:prstGeom>
          <a:solidFill>
            <a:srgbClr val="A1DBE7"/>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solidFill>
                <a:schemeClr val="bg2"/>
              </a:solidFill>
              <a:latin typeface="+mj-lt"/>
            </a:endParaRPr>
          </a:p>
        </p:txBody>
      </p:sp>
      <p:sp>
        <p:nvSpPr>
          <p:cNvPr id="2" name="Rectangle 1"/>
          <p:cNvSpPr/>
          <p:nvPr/>
        </p:nvSpPr>
        <p:spPr>
          <a:xfrm>
            <a:off x="6827665" y="2481726"/>
            <a:ext cx="1454244" cy="923330"/>
          </a:xfrm>
          <a:prstGeom prst="rect">
            <a:avLst/>
          </a:prstGeom>
        </p:spPr>
        <p:txBody>
          <a:bodyPr wrap="none">
            <a:spAutoFit/>
          </a:bodyPr>
          <a:lstStyle/>
          <a:p>
            <a:pPr algn="ctr"/>
            <a:r>
              <a:rPr lang="en-US" sz="5400" b="1" dirty="0">
                <a:solidFill>
                  <a:schemeClr val="bg2"/>
                </a:solidFill>
                <a:latin typeface="+mn-lt"/>
                <a:ea typeface="Calibri" panose="020F0502020204030204" pitchFamily="34" charset="0"/>
                <a:cs typeface="Calibri" panose="020F0502020204030204" pitchFamily="34" charset="0"/>
              </a:rPr>
              <a:t>878</a:t>
            </a:r>
          </a:p>
        </p:txBody>
      </p:sp>
      <p:sp>
        <p:nvSpPr>
          <p:cNvPr id="9" name="TextBox 8">
            <a:extLst>
              <a:ext uri="{FF2B5EF4-FFF2-40B4-BE49-F238E27FC236}">
                <a16:creationId xmlns:a16="http://schemas.microsoft.com/office/drawing/2014/main" id="{82F35DF1-2D0A-40CB-ACD9-D896C71004FE}"/>
              </a:ext>
            </a:extLst>
          </p:cNvPr>
          <p:cNvSpPr txBox="1"/>
          <p:nvPr/>
        </p:nvSpPr>
        <p:spPr>
          <a:xfrm>
            <a:off x="185763" y="2474981"/>
            <a:ext cx="6152067" cy="981487"/>
          </a:xfrm>
          <a:prstGeom prst="rect">
            <a:avLst/>
          </a:prstGeom>
          <a:noFill/>
        </p:spPr>
        <p:txBody>
          <a:bodyPr wrap="square">
            <a:spAutoFit/>
          </a:bodyPr>
          <a:lstStyle/>
          <a:p>
            <a:pPr marL="514350" marR="0">
              <a:lnSpc>
                <a:spcPct val="107000"/>
              </a:lnSpc>
              <a:spcBef>
                <a:spcPts val="0"/>
              </a:spcBef>
              <a:spcAft>
                <a:spcPts val="800"/>
              </a:spcAft>
            </a:pPr>
            <a:r>
              <a:rPr lang="en-US" sz="5400" b="1" dirty="0">
                <a:solidFill>
                  <a:schemeClr val="bg2"/>
                </a:solidFill>
                <a:latin typeface="+mn-lt"/>
                <a:ea typeface="Calibri" panose="020F0502020204030204" pitchFamily="34" charset="0"/>
                <a:cs typeface="Calibri" panose="020F0502020204030204" pitchFamily="34" charset="0"/>
              </a:rPr>
              <a:t>2 7 8 + 6 0 0 = </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51304" y="3606992"/>
            <a:ext cx="3197474" cy="2542689"/>
          </a:xfrm>
          <a:prstGeom prst="rect">
            <a:avLst/>
          </a:prstGeom>
        </p:spPr>
      </p:pic>
      <p:sp>
        <p:nvSpPr>
          <p:cNvPr id="12" name="Arrow: U-Turn 24">
            <a:extLst>
              <a:ext uri="{FF2B5EF4-FFF2-40B4-BE49-F238E27FC236}">
                <a16:creationId xmlns:a16="http://schemas.microsoft.com/office/drawing/2014/main" id="{E5AD0BBD-C5CE-494D-9255-FE06EF37E7B4}"/>
              </a:ext>
            </a:extLst>
          </p:cNvPr>
          <p:cNvSpPr/>
          <p:nvPr/>
        </p:nvSpPr>
        <p:spPr>
          <a:xfrm>
            <a:off x="3791058" y="2059048"/>
            <a:ext cx="3466992" cy="476526"/>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custDataLst>
      <p:tags r:id="rId1"/>
    </p:custDataLst>
    <p:extLst>
      <p:ext uri="{BB962C8B-B14F-4D97-AF65-F5344CB8AC3E}">
        <p14:creationId xmlns:p14="http://schemas.microsoft.com/office/powerpoint/2010/main" val="480114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2" grpId="0"/>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AF6AF730-E371-4F22-B8F6-C9E23ECFECA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Add without using the vertical form</a:t>
            </a:r>
            <a:endParaRPr lang="en-GB" sz="3200" dirty="0">
              <a:sym typeface="Comic Sans MS"/>
            </a:endParaRPr>
          </a:p>
        </p:txBody>
      </p:sp>
      <p:sp>
        <p:nvSpPr>
          <p:cNvPr id="6" name="Rectangle: Rounded Corners 29">
            <a:extLst>
              <a:ext uri="{FF2B5EF4-FFF2-40B4-BE49-F238E27FC236}">
                <a16:creationId xmlns:a16="http://schemas.microsoft.com/office/drawing/2014/main" id="{0CB1610E-737B-4219-924A-7B23DC3A6694}"/>
              </a:ext>
            </a:extLst>
          </p:cNvPr>
          <p:cNvSpPr/>
          <p:nvPr/>
        </p:nvSpPr>
        <p:spPr>
          <a:xfrm>
            <a:off x="658264" y="2087505"/>
            <a:ext cx="640080" cy="822960"/>
          </a:xfrm>
          <a:prstGeom prst="roundRect">
            <a:avLst/>
          </a:prstGeom>
          <a:solidFill>
            <a:srgbClr val="A1DBE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Rectangle: Rounded Corners 30">
            <a:extLst>
              <a:ext uri="{FF2B5EF4-FFF2-40B4-BE49-F238E27FC236}">
                <a16:creationId xmlns:a16="http://schemas.microsoft.com/office/drawing/2014/main" id="{CC4BE8EF-A401-45D0-A9B6-85E8A33F6718}"/>
              </a:ext>
            </a:extLst>
          </p:cNvPr>
          <p:cNvSpPr/>
          <p:nvPr/>
        </p:nvSpPr>
        <p:spPr>
          <a:xfrm>
            <a:off x="3513442" y="2078894"/>
            <a:ext cx="640080" cy="822960"/>
          </a:xfrm>
          <a:prstGeom prst="roundRect">
            <a:avLst/>
          </a:prstGeom>
          <a:solidFill>
            <a:srgbClr val="A1DBE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 name="Arrow: U-Turn 24">
            <a:extLst>
              <a:ext uri="{FF2B5EF4-FFF2-40B4-BE49-F238E27FC236}">
                <a16:creationId xmlns:a16="http://schemas.microsoft.com/office/drawing/2014/main" id="{EB022781-F93D-4C3D-A0D6-61BD951ED1BC}"/>
              </a:ext>
            </a:extLst>
          </p:cNvPr>
          <p:cNvSpPr/>
          <p:nvPr/>
        </p:nvSpPr>
        <p:spPr>
          <a:xfrm>
            <a:off x="897531" y="1612578"/>
            <a:ext cx="8164711" cy="636396"/>
          </a:xfrm>
          <a:prstGeom prst="uturnArrow">
            <a:avLst>
              <a:gd name="adj1" fmla="val 19474"/>
              <a:gd name="adj2" fmla="val 19474"/>
              <a:gd name="adj3" fmla="val 23158"/>
              <a:gd name="adj4" fmla="val 22105"/>
              <a:gd name="adj5" fmla="val 76842"/>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Rectangle: Rounded Corners 10">
            <a:extLst>
              <a:ext uri="{FF2B5EF4-FFF2-40B4-BE49-F238E27FC236}">
                <a16:creationId xmlns:a16="http://schemas.microsoft.com/office/drawing/2014/main" id="{6ADF0F44-3375-4522-B903-CF9791BEEDC3}"/>
              </a:ext>
            </a:extLst>
          </p:cNvPr>
          <p:cNvSpPr/>
          <p:nvPr/>
        </p:nvSpPr>
        <p:spPr>
          <a:xfrm>
            <a:off x="8512328" y="2099228"/>
            <a:ext cx="2183467" cy="822960"/>
          </a:xfrm>
          <a:prstGeom prst="roundRect">
            <a:avLst/>
          </a:prstGeom>
          <a:solidFill>
            <a:srgbClr val="A1DBE7"/>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solidFill>
                <a:schemeClr val="bg2"/>
              </a:solidFill>
              <a:latin typeface="+mj-lt"/>
            </a:endParaRPr>
          </a:p>
        </p:txBody>
      </p:sp>
      <p:sp>
        <p:nvSpPr>
          <p:cNvPr id="12" name="Rectangle: Rounded Corners 29">
            <a:extLst>
              <a:ext uri="{FF2B5EF4-FFF2-40B4-BE49-F238E27FC236}">
                <a16:creationId xmlns:a16="http://schemas.microsoft.com/office/drawing/2014/main" id="{0CB1610E-737B-4219-924A-7B23DC3A6694}"/>
              </a:ext>
            </a:extLst>
          </p:cNvPr>
          <p:cNvSpPr/>
          <p:nvPr/>
        </p:nvSpPr>
        <p:spPr>
          <a:xfrm>
            <a:off x="1371769" y="2090617"/>
            <a:ext cx="640080" cy="822960"/>
          </a:xfrm>
          <a:prstGeom prst="roundRect">
            <a:avLst/>
          </a:prstGeom>
          <a:solidFill>
            <a:srgbClr val="93CFA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 name="Rectangle: Rounded Corners 30">
            <a:extLst>
              <a:ext uri="{FF2B5EF4-FFF2-40B4-BE49-F238E27FC236}">
                <a16:creationId xmlns:a16="http://schemas.microsoft.com/office/drawing/2014/main" id="{CC4BE8EF-A401-45D0-A9B6-85E8A33F6718}"/>
              </a:ext>
            </a:extLst>
          </p:cNvPr>
          <p:cNvSpPr/>
          <p:nvPr/>
        </p:nvSpPr>
        <p:spPr>
          <a:xfrm>
            <a:off x="6388172" y="2087505"/>
            <a:ext cx="640080" cy="822960"/>
          </a:xfrm>
          <a:prstGeom prst="roundRect">
            <a:avLst/>
          </a:prstGeom>
          <a:solidFill>
            <a:srgbClr val="93CFA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6" name="Arrow: U-Turn 13">
            <a:extLst>
              <a:ext uri="{FF2B5EF4-FFF2-40B4-BE49-F238E27FC236}">
                <a16:creationId xmlns:a16="http://schemas.microsoft.com/office/drawing/2014/main" id="{3381E538-A9AD-4A83-B9C6-2E0C17909233}"/>
              </a:ext>
            </a:extLst>
          </p:cNvPr>
          <p:cNvSpPr/>
          <p:nvPr/>
        </p:nvSpPr>
        <p:spPr>
          <a:xfrm flipV="1">
            <a:off x="1603513" y="2901851"/>
            <a:ext cx="8085330" cy="480639"/>
          </a:xfrm>
          <a:prstGeom prst="uturnArrow">
            <a:avLst>
              <a:gd name="adj1" fmla="val 25000"/>
              <a:gd name="adj2" fmla="val 25000"/>
              <a:gd name="adj3" fmla="val 25000"/>
              <a:gd name="adj4" fmla="val 43750"/>
              <a:gd name="adj5" fmla="val 100000"/>
            </a:avLst>
          </a:prstGeom>
          <a:solidFill>
            <a:srgbClr val="93CF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 name="TextBox 8">
            <a:extLst>
              <a:ext uri="{FF2B5EF4-FFF2-40B4-BE49-F238E27FC236}">
                <a16:creationId xmlns:a16="http://schemas.microsoft.com/office/drawing/2014/main" id="{82F35DF1-2D0A-40CB-ACD9-D896C71004FE}"/>
              </a:ext>
            </a:extLst>
          </p:cNvPr>
          <p:cNvSpPr txBox="1"/>
          <p:nvPr/>
        </p:nvSpPr>
        <p:spPr>
          <a:xfrm>
            <a:off x="170584" y="2027382"/>
            <a:ext cx="8879202" cy="981487"/>
          </a:xfrm>
          <a:prstGeom prst="rect">
            <a:avLst/>
          </a:prstGeom>
          <a:noFill/>
        </p:spPr>
        <p:txBody>
          <a:bodyPr wrap="square">
            <a:spAutoFit/>
          </a:bodyPr>
          <a:lstStyle/>
          <a:p>
            <a:pPr marL="514350" marR="0">
              <a:lnSpc>
                <a:spcPct val="107000"/>
              </a:lnSpc>
              <a:spcBef>
                <a:spcPts val="0"/>
              </a:spcBef>
              <a:spcAft>
                <a:spcPts val="800"/>
              </a:spcAft>
            </a:pPr>
            <a:r>
              <a:rPr lang="en-US" sz="5400" b="1" dirty="0">
                <a:solidFill>
                  <a:schemeClr val="bg2"/>
                </a:solidFill>
                <a:latin typeface="+mn-lt"/>
                <a:ea typeface="Calibri" panose="020F0502020204030204" pitchFamily="34" charset="0"/>
                <a:cs typeface="Calibri" panose="020F0502020204030204" pitchFamily="34" charset="0"/>
              </a:rPr>
              <a:t>6 1 3 + 1 0 0 + 4 0 = </a:t>
            </a:r>
          </a:p>
        </p:txBody>
      </p:sp>
      <p:sp>
        <p:nvSpPr>
          <p:cNvPr id="2" name="Rectangle 1"/>
          <p:cNvSpPr/>
          <p:nvPr/>
        </p:nvSpPr>
        <p:spPr>
          <a:xfrm>
            <a:off x="9891109" y="2047592"/>
            <a:ext cx="607859" cy="923330"/>
          </a:xfrm>
          <a:prstGeom prst="rect">
            <a:avLst/>
          </a:prstGeom>
        </p:spPr>
        <p:txBody>
          <a:bodyPr wrap="none">
            <a:spAutoFit/>
          </a:bodyPr>
          <a:lstStyle/>
          <a:p>
            <a:pPr algn="ctr"/>
            <a:r>
              <a:rPr lang="en-US" sz="5400" b="1" dirty="0">
                <a:solidFill>
                  <a:schemeClr val="bg2"/>
                </a:solidFill>
                <a:latin typeface="+mn-lt"/>
                <a:ea typeface="Calibri" panose="020F0502020204030204" pitchFamily="34" charset="0"/>
                <a:cs typeface="Calibri" panose="020F0502020204030204" pitchFamily="34" charset="0"/>
              </a:rPr>
              <a:t>3</a:t>
            </a:r>
          </a:p>
        </p:txBody>
      </p:sp>
      <p:sp>
        <p:nvSpPr>
          <p:cNvPr id="3" name="Rectangle 2"/>
          <p:cNvSpPr/>
          <p:nvPr/>
        </p:nvSpPr>
        <p:spPr>
          <a:xfrm>
            <a:off x="8662109" y="2047592"/>
            <a:ext cx="607859" cy="923330"/>
          </a:xfrm>
          <a:prstGeom prst="rect">
            <a:avLst/>
          </a:prstGeom>
        </p:spPr>
        <p:txBody>
          <a:bodyPr wrap="none">
            <a:spAutoFit/>
          </a:bodyPr>
          <a:lstStyle/>
          <a:p>
            <a:r>
              <a:rPr lang="en-US" sz="5400" b="1" dirty="0">
                <a:solidFill>
                  <a:schemeClr val="bg2"/>
                </a:solidFill>
                <a:latin typeface="+mn-lt"/>
                <a:ea typeface="Calibri" panose="020F0502020204030204" pitchFamily="34" charset="0"/>
                <a:cs typeface="Calibri" panose="020F0502020204030204" pitchFamily="34" charset="0"/>
              </a:rPr>
              <a:t>7</a:t>
            </a:r>
          </a:p>
        </p:txBody>
      </p:sp>
      <p:sp>
        <p:nvSpPr>
          <p:cNvPr id="4" name="Rectangle 3"/>
          <p:cNvSpPr/>
          <p:nvPr/>
        </p:nvSpPr>
        <p:spPr>
          <a:xfrm>
            <a:off x="9276609" y="2047592"/>
            <a:ext cx="607859" cy="923330"/>
          </a:xfrm>
          <a:prstGeom prst="rect">
            <a:avLst/>
          </a:prstGeom>
        </p:spPr>
        <p:txBody>
          <a:bodyPr wrap="none">
            <a:spAutoFit/>
          </a:bodyPr>
          <a:lstStyle/>
          <a:p>
            <a:r>
              <a:rPr lang="en-US" sz="5400" b="1" dirty="0">
                <a:solidFill>
                  <a:schemeClr val="bg2"/>
                </a:solidFill>
                <a:latin typeface="+mn-lt"/>
                <a:ea typeface="Calibri" panose="020F0502020204030204" pitchFamily="34" charset="0"/>
                <a:cs typeface="Calibri" panose="020F0502020204030204" pitchFamily="34" charset="0"/>
              </a:rPr>
              <a:t>5</a:t>
            </a:r>
          </a:p>
        </p:txBody>
      </p:sp>
      <p:pic>
        <p:nvPicPr>
          <p:cNvPr id="15" name="Picture 14">
            <a:extLst>
              <a:ext uri="{FF2B5EF4-FFF2-40B4-BE49-F238E27FC236}">
                <a16:creationId xmlns:a16="http://schemas.microsoft.com/office/drawing/2014/main" id="{34D4B414-743D-41E0-973E-474FB0FB5A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51304" y="3606992"/>
            <a:ext cx="3197474" cy="2542689"/>
          </a:xfrm>
          <a:prstGeom prst="rect">
            <a:avLst/>
          </a:prstGeom>
        </p:spPr>
      </p:pic>
      <p:sp>
        <p:nvSpPr>
          <p:cNvPr id="17" name="Arrow: U-Turn 24">
            <a:extLst>
              <a:ext uri="{FF2B5EF4-FFF2-40B4-BE49-F238E27FC236}">
                <a16:creationId xmlns:a16="http://schemas.microsoft.com/office/drawing/2014/main" id="{785CAF40-148D-45A2-A35F-6D37FEA56DD7}"/>
              </a:ext>
            </a:extLst>
          </p:cNvPr>
          <p:cNvSpPr/>
          <p:nvPr/>
        </p:nvSpPr>
        <p:spPr>
          <a:xfrm>
            <a:off x="3782683" y="1648445"/>
            <a:ext cx="5267104" cy="556180"/>
          </a:xfrm>
          <a:prstGeom prst="uturnArrow">
            <a:avLst>
              <a:gd name="adj1" fmla="val 19474"/>
              <a:gd name="adj2" fmla="val 19474"/>
              <a:gd name="adj3" fmla="val 23158"/>
              <a:gd name="adj4" fmla="val 22105"/>
              <a:gd name="adj5" fmla="val 76842"/>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8" name="Arrow: U-Turn 13">
            <a:extLst>
              <a:ext uri="{FF2B5EF4-FFF2-40B4-BE49-F238E27FC236}">
                <a16:creationId xmlns:a16="http://schemas.microsoft.com/office/drawing/2014/main" id="{75521060-5013-4932-A96F-1CE654C90364}"/>
              </a:ext>
            </a:extLst>
          </p:cNvPr>
          <p:cNvSpPr/>
          <p:nvPr/>
        </p:nvSpPr>
        <p:spPr>
          <a:xfrm flipV="1">
            <a:off x="6653130" y="2889429"/>
            <a:ext cx="3035713" cy="480639"/>
          </a:xfrm>
          <a:prstGeom prst="uturnArrow">
            <a:avLst>
              <a:gd name="adj1" fmla="val 25000"/>
              <a:gd name="adj2" fmla="val 25000"/>
              <a:gd name="adj3" fmla="val 25000"/>
              <a:gd name="adj4" fmla="val 43750"/>
              <a:gd name="adj5" fmla="val 100000"/>
            </a:avLst>
          </a:prstGeom>
          <a:solidFill>
            <a:srgbClr val="93CF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custDataLst>
      <p:tags r:id="rId1"/>
    </p:custDataLst>
    <p:extLst>
      <p:ext uri="{BB962C8B-B14F-4D97-AF65-F5344CB8AC3E}">
        <p14:creationId xmlns:p14="http://schemas.microsoft.com/office/powerpoint/2010/main" val="425205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left)">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par>
                                <p:cTn id="41" presetID="1" presetClass="exit" presetSubtype="0" fill="hold" grpId="1" nodeType="withEffect">
                                  <p:stCondLst>
                                    <p:cond delay="0"/>
                                  </p:stCondLst>
                                  <p:childTnLst>
                                    <p:set>
                                      <p:cBhvr>
                                        <p:cTn id="42" dur="1" fill="hold">
                                          <p:stCondLst>
                                            <p:cond delay="0"/>
                                          </p:stCondLst>
                                        </p:cTn>
                                        <p:tgtEl>
                                          <p:spTgt spid="12"/>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animBg="1"/>
      <p:bldP spid="12" grpId="1" animBg="1"/>
      <p:bldP spid="13" grpId="0" animBg="1"/>
      <p:bldP spid="13" grpId="1" animBg="1"/>
      <p:bldP spid="16" grpId="0" animBg="1"/>
      <p:bldP spid="2" grpId="0"/>
      <p:bldP spid="3" grpId="0"/>
      <p:bldP spid="4" grpId="0"/>
      <p:bldP spid="17"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10">
            <a:extLst>
              <a:ext uri="{FF2B5EF4-FFF2-40B4-BE49-F238E27FC236}">
                <a16:creationId xmlns:a16="http://schemas.microsoft.com/office/drawing/2014/main" id="{6ADF0F44-3375-4522-B903-CF9791BEEDC3}"/>
              </a:ext>
            </a:extLst>
          </p:cNvPr>
          <p:cNvSpPr/>
          <p:nvPr/>
        </p:nvSpPr>
        <p:spPr>
          <a:xfrm>
            <a:off x="8559119" y="2057141"/>
            <a:ext cx="2183467" cy="822960"/>
          </a:xfrm>
          <a:prstGeom prst="roundRect">
            <a:avLst/>
          </a:prstGeom>
          <a:solidFill>
            <a:srgbClr val="A1DBE7"/>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solidFill>
                <a:schemeClr val="bg2"/>
              </a:solidFill>
              <a:latin typeface="+mj-lt"/>
            </a:endParaRPr>
          </a:p>
        </p:txBody>
      </p:sp>
      <p:sp>
        <p:nvSpPr>
          <p:cNvPr id="5" name="Google Shape;222;p10">
            <a:extLst>
              <a:ext uri="{FF2B5EF4-FFF2-40B4-BE49-F238E27FC236}">
                <a16:creationId xmlns:a16="http://schemas.microsoft.com/office/drawing/2014/main" id="{A85E3603-4BF8-456D-9418-6742BF504F5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Add without using the vertical form</a:t>
            </a:r>
            <a:endParaRPr lang="en-GB" sz="3200" dirty="0">
              <a:sym typeface="Comic Sans MS"/>
            </a:endParaRPr>
          </a:p>
        </p:txBody>
      </p:sp>
      <p:sp>
        <p:nvSpPr>
          <p:cNvPr id="6" name="Rectangle: Rounded Corners 29">
            <a:extLst>
              <a:ext uri="{FF2B5EF4-FFF2-40B4-BE49-F238E27FC236}">
                <a16:creationId xmlns:a16="http://schemas.microsoft.com/office/drawing/2014/main" id="{0CB1610E-737B-4219-924A-7B23DC3A6694}"/>
              </a:ext>
            </a:extLst>
          </p:cNvPr>
          <p:cNvSpPr/>
          <p:nvPr/>
        </p:nvSpPr>
        <p:spPr>
          <a:xfrm>
            <a:off x="703118" y="2057141"/>
            <a:ext cx="640080" cy="822960"/>
          </a:xfrm>
          <a:prstGeom prst="roundRect">
            <a:avLst/>
          </a:prstGeom>
          <a:solidFill>
            <a:srgbClr val="A1DBE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Rectangle: Rounded Corners 30">
            <a:extLst>
              <a:ext uri="{FF2B5EF4-FFF2-40B4-BE49-F238E27FC236}">
                <a16:creationId xmlns:a16="http://schemas.microsoft.com/office/drawing/2014/main" id="{CC4BE8EF-A401-45D0-A9B6-85E8A33F6718}"/>
              </a:ext>
            </a:extLst>
          </p:cNvPr>
          <p:cNvSpPr/>
          <p:nvPr/>
        </p:nvSpPr>
        <p:spPr>
          <a:xfrm>
            <a:off x="3593465" y="2060253"/>
            <a:ext cx="640080" cy="822960"/>
          </a:xfrm>
          <a:prstGeom prst="roundRect">
            <a:avLst/>
          </a:prstGeom>
          <a:solidFill>
            <a:srgbClr val="A1DBE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 name="Arrow: U-Turn 24">
            <a:extLst>
              <a:ext uri="{FF2B5EF4-FFF2-40B4-BE49-F238E27FC236}">
                <a16:creationId xmlns:a16="http://schemas.microsoft.com/office/drawing/2014/main" id="{EB022781-F93D-4C3D-A0D6-61BD951ED1BC}"/>
              </a:ext>
            </a:extLst>
          </p:cNvPr>
          <p:cNvSpPr/>
          <p:nvPr/>
        </p:nvSpPr>
        <p:spPr>
          <a:xfrm>
            <a:off x="956151" y="1601257"/>
            <a:ext cx="8120530" cy="476526"/>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2" name="Rectangle: Rounded Corners 29">
            <a:extLst>
              <a:ext uri="{FF2B5EF4-FFF2-40B4-BE49-F238E27FC236}">
                <a16:creationId xmlns:a16="http://schemas.microsoft.com/office/drawing/2014/main" id="{0CB1610E-737B-4219-924A-7B23DC3A6694}"/>
              </a:ext>
            </a:extLst>
          </p:cNvPr>
          <p:cNvSpPr/>
          <p:nvPr/>
        </p:nvSpPr>
        <p:spPr>
          <a:xfrm>
            <a:off x="1448300" y="2048532"/>
            <a:ext cx="640080" cy="822960"/>
          </a:xfrm>
          <a:prstGeom prst="roundRect">
            <a:avLst/>
          </a:prstGeom>
          <a:solidFill>
            <a:srgbClr val="93CFA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 name="Rectangle: Rounded Corners 30">
            <a:extLst>
              <a:ext uri="{FF2B5EF4-FFF2-40B4-BE49-F238E27FC236}">
                <a16:creationId xmlns:a16="http://schemas.microsoft.com/office/drawing/2014/main" id="{CC4BE8EF-A401-45D0-A9B6-85E8A33F6718}"/>
              </a:ext>
            </a:extLst>
          </p:cNvPr>
          <p:cNvSpPr/>
          <p:nvPr/>
        </p:nvSpPr>
        <p:spPr>
          <a:xfrm>
            <a:off x="6433026" y="2057141"/>
            <a:ext cx="640080" cy="822960"/>
          </a:xfrm>
          <a:prstGeom prst="roundRect">
            <a:avLst/>
          </a:prstGeom>
          <a:solidFill>
            <a:srgbClr val="93CFA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4" name="Arrow: U-Turn 13">
            <a:extLst>
              <a:ext uri="{FF2B5EF4-FFF2-40B4-BE49-F238E27FC236}">
                <a16:creationId xmlns:a16="http://schemas.microsoft.com/office/drawing/2014/main" id="{3381E538-A9AD-4A83-B9C6-2E0C17909233}"/>
              </a:ext>
            </a:extLst>
          </p:cNvPr>
          <p:cNvSpPr/>
          <p:nvPr/>
        </p:nvSpPr>
        <p:spPr>
          <a:xfrm flipV="1">
            <a:off x="1698002" y="2846903"/>
            <a:ext cx="8029043" cy="543997"/>
          </a:xfrm>
          <a:prstGeom prst="uturnArrow">
            <a:avLst>
              <a:gd name="adj1" fmla="val 25000"/>
              <a:gd name="adj2" fmla="val 25000"/>
              <a:gd name="adj3" fmla="val 25000"/>
              <a:gd name="adj4" fmla="val 43750"/>
              <a:gd name="adj5" fmla="val 100000"/>
            </a:avLst>
          </a:prstGeom>
          <a:solidFill>
            <a:srgbClr val="93CF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6" name="Rectangle 15"/>
          <p:cNvSpPr/>
          <p:nvPr/>
        </p:nvSpPr>
        <p:spPr>
          <a:xfrm>
            <a:off x="8889961" y="2013229"/>
            <a:ext cx="671687" cy="923330"/>
          </a:xfrm>
          <a:prstGeom prst="rect">
            <a:avLst/>
          </a:prstGeom>
        </p:spPr>
        <p:txBody>
          <a:bodyPr wrap="square">
            <a:spAutoFit/>
          </a:bodyPr>
          <a:lstStyle/>
          <a:p>
            <a:r>
              <a:rPr lang="en-US" sz="5400" b="1" dirty="0">
                <a:solidFill>
                  <a:schemeClr val="bg2"/>
                </a:solidFill>
                <a:latin typeface="+mn-lt"/>
                <a:ea typeface="Calibri" panose="020F0502020204030204" pitchFamily="34" charset="0"/>
                <a:cs typeface="Calibri" panose="020F0502020204030204" pitchFamily="34" charset="0"/>
              </a:rPr>
              <a:t>5</a:t>
            </a:r>
          </a:p>
        </p:txBody>
      </p:sp>
      <p:sp>
        <p:nvSpPr>
          <p:cNvPr id="9" name="TextBox 8">
            <a:extLst>
              <a:ext uri="{FF2B5EF4-FFF2-40B4-BE49-F238E27FC236}">
                <a16:creationId xmlns:a16="http://schemas.microsoft.com/office/drawing/2014/main" id="{82F35DF1-2D0A-40CB-ACD9-D896C71004FE}"/>
              </a:ext>
            </a:extLst>
          </p:cNvPr>
          <p:cNvSpPr txBox="1"/>
          <p:nvPr/>
        </p:nvSpPr>
        <p:spPr>
          <a:xfrm>
            <a:off x="218151" y="2011802"/>
            <a:ext cx="8658202" cy="981487"/>
          </a:xfrm>
          <a:prstGeom prst="rect">
            <a:avLst/>
          </a:prstGeom>
          <a:noFill/>
        </p:spPr>
        <p:txBody>
          <a:bodyPr wrap="square">
            <a:spAutoFit/>
          </a:bodyPr>
          <a:lstStyle/>
          <a:p>
            <a:pPr marL="514350" marR="0">
              <a:lnSpc>
                <a:spcPct val="107000"/>
              </a:lnSpc>
              <a:spcBef>
                <a:spcPts val="0"/>
              </a:spcBef>
              <a:spcAft>
                <a:spcPts val="800"/>
              </a:spcAft>
            </a:pPr>
            <a:r>
              <a:rPr lang="en-US" sz="5400" b="1" dirty="0">
                <a:solidFill>
                  <a:schemeClr val="bg2"/>
                </a:solidFill>
                <a:latin typeface="+mn-lt"/>
                <a:ea typeface="Calibri" panose="020F0502020204030204" pitchFamily="34" charset="0"/>
                <a:cs typeface="Calibri" panose="020F0502020204030204" pitchFamily="34" charset="0"/>
              </a:rPr>
              <a:t>3 2 7 + 2 0 0 + 1 0 = </a:t>
            </a:r>
          </a:p>
        </p:txBody>
      </p:sp>
      <p:sp>
        <p:nvSpPr>
          <p:cNvPr id="18" name="Rectangle 17"/>
          <p:cNvSpPr/>
          <p:nvPr/>
        </p:nvSpPr>
        <p:spPr>
          <a:xfrm>
            <a:off x="9361320" y="2013229"/>
            <a:ext cx="607859" cy="923330"/>
          </a:xfrm>
          <a:prstGeom prst="rect">
            <a:avLst/>
          </a:prstGeom>
        </p:spPr>
        <p:txBody>
          <a:bodyPr wrap="square">
            <a:spAutoFit/>
          </a:bodyPr>
          <a:lstStyle/>
          <a:p>
            <a:r>
              <a:rPr lang="en-US" sz="5400" b="1" dirty="0">
                <a:solidFill>
                  <a:schemeClr val="bg2"/>
                </a:solidFill>
                <a:latin typeface="+mn-lt"/>
                <a:ea typeface="Calibri" panose="020F0502020204030204" pitchFamily="34" charset="0"/>
                <a:cs typeface="Calibri" panose="020F0502020204030204" pitchFamily="34" charset="0"/>
              </a:rPr>
              <a:t>3</a:t>
            </a:r>
          </a:p>
        </p:txBody>
      </p:sp>
      <p:sp>
        <p:nvSpPr>
          <p:cNvPr id="19" name="Rectangle 18"/>
          <p:cNvSpPr/>
          <p:nvPr/>
        </p:nvSpPr>
        <p:spPr>
          <a:xfrm>
            <a:off x="9857559" y="2013229"/>
            <a:ext cx="607859" cy="923330"/>
          </a:xfrm>
          <a:prstGeom prst="rect">
            <a:avLst/>
          </a:prstGeom>
        </p:spPr>
        <p:txBody>
          <a:bodyPr wrap="square">
            <a:spAutoFit/>
          </a:bodyPr>
          <a:lstStyle/>
          <a:p>
            <a:r>
              <a:rPr lang="en-US" sz="5400" b="1" dirty="0">
                <a:solidFill>
                  <a:schemeClr val="bg2"/>
                </a:solidFill>
                <a:latin typeface="+mn-lt"/>
                <a:ea typeface="Calibri" panose="020F0502020204030204" pitchFamily="34" charset="0"/>
                <a:cs typeface="Calibri" panose="020F0502020204030204" pitchFamily="34" charset="0"/>
              </a:rPr>
              <a:t>7</a:t>
            </a:r>
          </a:p>
        </p:txBody>
      </p:sp>
      <p:pic>
        <p:nvPicPr>
          <p:cNvPr id="17" name="Picture 16">
            <a:extLst>
              <a:ext uri="{FF2B5EF4-FFF2-40B4-BE49-F238E27FC236}">
                <a16:creationId xmlns:a16="http://schemas.microsoft.com/office/drawing/2014/main" id="{D53F29C7-D173-42DA-831B-AADB082C77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51304" y="3606992"/>
            <a:ext cx="3197474" cy="2542689"/>
          </a:xfrm>
          <a:prstGeom prst="rect">
            <a:avLst/>
          </a:prstGeom>
        </p:spPr>
      </p:pic>
      <p:sp>
        <p:nvSpPr>
          <p:cNvPr id="15" name="Arrow: U-Turn 14">
            <a:extLst>
              <a:ext uri="{FF2B5EF4-FFF2-40B4-BE49-F238E27FC236}">
                <a16:creationId xmlns:a16="http://schemas.microsoft.com/office/drawing/2014/main" id="{88B9E1D7-699B-4161-84AE-EDB147E2A008}"/>
              </a:ext>
            </a:extLst>
          </p:cNvPr>
          <p:cNvSpPr/>
          <p:nvPr/>
        </p:nvSpPr>
        <p:spPr>
          <a:xfrm flipV="1">
            <a:off x="6681355" y="2842278"/>
            <a:ext cx="3045690" cy="543997"/>
          </a:xfrm>
          <a:prstGeom prst="uturnArrow">
            <a:avLst>
              <a:gd name="adj1" fmla="val 25000"/>
              <a:gd name="adj2" fmla="val 25000"/>
              <a:gd name="adj3" fmla="val 25000"/>
              <a:gd name="adj4" fmla="val 43750"/>
              <a:gd name="adj5" fmla="val 100000"/>
            </a:avLst>
          </a:prstGeom>
          <a:solidFill>
            <a:srgbClr val="93CF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 name="Arrow: U-Turn 24">
            <a:extLst>
              <a:ext uri="{FF2B5EF4-FFF2-40B4-BE49-F238E27FC236}">
                <a16:creationId xmlns:a16="http://schemas.microsoft.com/office/drawing/2014/main" id="{E04F6360-E6A5-4052-BC96-4C697AA7B1F0}"/>
              </a:ext>
            </a:extLst>
          </p:cNvPr>
          <p:cNvSpPr/>
          <p:nvPr/>
        </p:nvSpPr>
        <p:spPr>
          <a:xfrm>
            <a:off x="3844635" y="1600991"/>
            <a:ext cx="5232045" cy="476526"/>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custDataLst>
      <p:tags r:id="rId1"/>
    </p:custDataLst>
    <p:extLst>
      <p:ext uri="{BB962C8B-B14F-4D97-AF65-F5344CB8AC3E}">
        <p14:creationId xmlns:p14="http://schemas.microsoft.com/office/powerpoint/2010/main" val="935351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500"/>
                                        <p:tgtEl>
                                          <p:spTgt spid="15"/>
                                        </p:tgtEl>
                                      </p:cBhvr>
                                    </p:animEffect>
                                    <p:set>
                                      <p:cBhvr>
                                        <p:cTn id="26" dur="1" fill="hold">
                                          <p:stCondLst>
                                            <p:cond delay="499"/>
                                          </p:stCondLst>
                                        </p:cTn>
                                        <p:tgtEl>
                                          <p:spTgt spid="15"/>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4"/>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par>
                                <p:cTn id="48" presetID="1" presetClass="exit" presetSubtype="0" fill="hold" grpId="1" nodeType="withEffect">
                                  <p:stCondLst>
                                    <p:cond delay="0"/>
                                  </p:stCondLst>
                                  <p:childTnLst>
                                    <p:set>
                                      <p:cBhvr>
                                        <p:cTn id="49" dur="1" fill="hold">
                                          <p:stCondLst>
                                            <p:cond delay="0"/>
                                          </p:stCondLst>
                                        </p:cTn>
                                        <p:tgtEl>
                                          <p:spTgt spid="12"/>
                                        </p:tgtEl>
                                        <p:attrNameLst>
                                          <p:attrName>style.visibility</p:attrName>
                                        </p:attrNameLst>
                                      </p:cBhvr>
                                      <p:to>
                                        <p:strVal val="hidden"/>
                                      </p:to>
                                    </p:set>
                                  </p:childTnLst>
                                </p:cTn>
                              </p:par>
                              <p:par>
                                <p:cTn id="50" presetID="1" presetClass="exit" presetSubtype="0" fill="hold" grpId="1" nodeType="withEffect">
                                  <p:stCondLst>
                                    <p:cond delay="0"/>
                                  </p:stCondLst>
                                  <p:childTnLst>
                                    <p:set>
                                      <p:cBhvr>
                                        <p:cTn id="51" dur="1" fill="hold">
                                          <p:stCondLst>
                                            <p:cond delay="0"/>
                                          </p:stCondLst>
                                        </p:cTn>
                                        <p:tgtEl>
                                          <p:spTgt spid="13"/>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animBg="1"/>
      <p:bldP spid="12" grpId="1" animBg="1"/>
      <p:bldP spid="13" grpId="0" animBg="1"/>
      <p:bldP spid="13" grpId="1" animBg="1"/>
      <p:bldP spid="14" grpId="0" animBg="1"/>
      <p:bldP spid="14" grpId="1" animBg="1"/>
      <p:bldP spid="16" grpId="0"/>
      <p:bldP spid="18" grpId="0"/>
      <p:bldP spid="19" grpId="0"/>
      <p:bldP spid="15" grpId="0" animBg="1"/>
      <p:bldP spid="15" grpId="1" animBg="1"/>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Rounded Corners 14">
            <a:extLst>
              <a:ext uri="{FF2B5EF4-FFF2-40B4-BE49-F238E27FC236}">
                <a16:creationId xmlns:a16="http://schemas.microsoft.com/office/drawing/2014/main" id="{A906EEA9-A358-40FD-AD85-0389E7D1EA79}"/>
              </a:ext>
            </a:extLst>
          </p:cNvPr>
          <p:cNvSpPr/>
          <p:nvPr/>
        </p:nvSpPr>
        <p:spPr>
          <a:xfrm>
            <a:off x="7220144" y="1621753"/>
            <a:ext cx="1316351" cy="707886"/>
          </a:xfrm>
          <a:prstGeom prst="roundRect">
            <a:avLst/>
          </a:prstGeom>
          <a:solidFill>
            <a:srgbClr val="A1DBE7"/>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4000" b="1" dirty="0">
              <a:ln w="22225">
                <a:noFill/>
                <a:prstDash val="solid"/>
              </a:ln>
              <a:solidFill>
                <a:schemeClr val="bg2"/>
              </a:solidFill>
              <a:latin typeface="+mj-lt"/>
              <a:ea typeface="Arial"/>
              <a:cs typeface="Arial"/>
            </a:endParaRPr>
          </a:p>
        </p:txBody>
      </p:sp>
      <p:sp>
        <p:nvSpPr>
          <p:cNvPr id="15" name="Rectangle: Rounded Corners 14">
            <a:extLst>
              <a:ext uri="{FF2B5EF4-FFF2-40B4-BE49-F238E27FC236}">
                <a16:creationId xmlns:a16="http://schemas.microsoft.com/office/drawing/2014/main" id="{A906EEA9-A358-40FD-AD85-0389E7D1EA79}"/>
              </a:ext>
            </a:extLst>
          </p:cNvPr>
          <p:cNvSpPr/>
          <p:nvPr/>
        </p:nvSpPr>
        <p:spPr>
          <a:xfrm>
            <a:off x="7004039" y="1628486"/>
            <a:ext cx="1757189" cy="707886"/>
          </a:xfrm>
          <a:prstGeom prst="roundRect">
            <a:avLst/>
          </a:prstGeom>
          <a:no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000" b="1" dirty="0">
                <a:ln w="22225">
                  <a:noFill/>
                  <a:prstDash val="solid"/>
                </a:ln>
                <a:solidFill>
                  <a:schemeClr val="bg2"/>
                </a:solidFill>
                <a:latin typeface="+mj-lt"/>
                <a:ea typeface="Arial"/>
                <a:cs typeface="Arial"/>
              </a:rPr>
              <a:t>897</a:t>
            </a:r>
          </a:p>
        </p:txBody>
      </p:sp>
      <p:sp>
        <p:nvSpPr>
          <p:cNvPr id="16" name="Freeform: Shape 15">
            <a:extLst>
              <a:ext uri="{FF2B5EF4-FFF2-40B4-BE49-F238E27FC236}">
                <a16:creationId xmlns:a16="http://schemas.microsoft.com/office/drawing/2014/main" id="{0BC489AF-5E34-42CD-AF63-D34FB49D1D38}"/>
              </a:ext>
            </a:extLst>
          </p:cNvPr>
          <p:cNvSpPr/>
          <p:nvPr/>
        </p:nvSpPr>
        <p:spPr>
          <a:xfrm>
            <a:off x="8142823" y="3640444"/>
            <a:ext cx="2363986" cy="693708"/>
          </a:xfrm>
          <a:custGeom>
            <a:avLst/>
            <a:gdLst>
              <a:gd name="connsiteX0" fmla="*/ 0 w 3378007"/>
              <a:gd name="connsiteY0" fmla="*/ 702591 h 810604"/>
              <a:gd name="connsiteX1" fmla="*/ 1683834 w 3378007"/>
              <a:gd name="connsiteY1" fmla="*/ 64 h 810604"/>
              <a:gd name="connsiteX2" fmla="*/ 3211551 w 3378007"/>
              <a:gd name="connsiteY2" fmla="*/ 736044 h 810604"/>
              <a:gd name="connsiteX3" fmla="*/ 3267307 w 3378007"/>
              <a:gd name="connsiteY3" fmla="*/ 747196 h 810604"/>
              <a:gd name="connsiteX0" fmla="*/ 0 w 3489519"/>
              <a:gd name="connsiteY0" fmla="*/ 854339 h 854339"/>
              <a:gd name="connsiteX1" fmla="*/ 1795346 w 3489519"/>
              <a:gd name="connsiteY1" fmla="*/ 449 h 854339"/>
              <a:gd name="connsiteX2" fmla="*/ 3323063 w 3489519"/>
              <a:gd name="connsiteY2" fmla="*/ 736429 h 854339"/>
              <a:gd name="connsiteX3" fmla="*/ 3378819 w 3489519"/>
              <a:gd name="connsiteY3" fmla="*/ 747581 h 854339"/>
              <a:gd name="connsiteX0" fmla="*/ 0 w 3440419"/>
              <a:gd name="connsiteY0" fmla="*/ 854339 h 854339"/>
              <a:gd name="connsiteX1" fmla="*/ 1795346 w 3440419"/>
              <a:gd name="connsiteY1" fmla="*/ 449 h 854339"/>
              <a:gd name="connsiteX2" fmla="*/ 3323063 w 3440419"/>
              <a:gd name="connsiteY2" fmla="*/ 736429 h 854339"/>
              <a:gd name="connsiteX3" fmla="*/ 3233853 w 3440419"/>
              <a:gd name="connsiteY3" fmla="*/ 662440 h 854339"/>
              <a:gd name="connsiteX0" fmla="*/ 0 w 3363896"/>
              <a:gd name="connsiteY0" fmla="*/ 855519 h 855519"/>
              <a:gd name="connsiteX1" fmla="*/ 1795346 w 3363896"/>
              <a:gd name="connsiteY1" fmla="*/ 1629 h 855519"/>
              <a:gd name="connsiteX2" fmla="*/ 3211551 w 3363896"/>
              <a:gd name="connsiteY2" fmla="*/ 643008 h 855519"/>
              <a:gd name="connsiteX3" fmla="*/ 3233853 w 3363896"/>
              <a:gd name="connsiteY3" fmla="*/ 663620 h 855519"/>
              <a:gd name="connsiteX0" fmla="*/ 0 w 3490987"/>
              <a:gd name="connsiteY0" fmla="*/ 855519 h 855519"/>
              <a:gd name="connsiteX1" fmla="*/ 1795346 w 3490987"/>
              <a:gd name="connsiteY1" fmla="*/ 1629 h 855519"/>
              <a:gd name="connsiteX2" fmla="*/ 3211551 w 3490987"/>
              <a:gd name="connsiteY2" fmla="*/ 643008 h 855519"/>
              <a:gd name="connsiteX3" fmla="*/ 3445726 w 3490987"/>
              <a:gd name="connsiteY3" fmla="*/ 805522 h 855519"/>
              <a:gd name="connsiteX0" fmla="*/ 0 w 3469698"/>
              <a:gd name="connsiteY0" fmla="*/ 858039 h 858039"/>
              <a:gd name="connsiteX1" fmla="*/ 1795346 w 3469698"/>
              <a:gd name="connsiteY1" fmla="*/ 4149 h 858039"/>
              <a:gd name="connsiteX2" fmla="*/ 3033132 w 3469698"/>
              <a:gd name="connsiteY2" fmla="*/ 541467 h 858039"/>
              <a:gd name="connsiteX3" fmla="*/ 3445726 w 3469698"/>
              <a:gd name="connsiteY3" fmla="*/ 808042 h 858039"/>
            </a:gdLst>
            <a:ahLst/>
            <a:cxnLst>
              <a:cxn ang="0">
                <a:pos x="connsiteX0" y="connsiteY0"/>
              </a:cxn>
              <a:cxn ang="0">
                <a:pos x="connsiteX1" y="connsiteY1"/>
              </a:cxn>
              <a:cxn ang="0">
                <a:pos x="connsiteX2" y="connsiteY2"/>
              </a:cxn>
              <a:cxn ang="0">
                <a:pos x="connsiteX3" y="connsiteY3"/>
              </a:cxn>
            </a:cxnLst>
            <a:rect l="l" t="t" r="r" b="b"/>
            <a:pathLst>
              <a:path w="3469698" h="858039">
                <a:moveTo>
                  <a:pt x="0" y="858039"/>
                </a:moveTo>
                <a:cubicBezTo>
                  <a:pt x="574288" y="503988"/>
                  <a:pt x="1289824" y="56911"/>
                  <a:pt x="1795346" y="4149"/>
                </a:cubicBezTo>
                <a:cubicBezTo>
                  <a:pt x="2300868" y="-48613"/>
                  <a:pt x="2769220" y="416945"/>
                  <a:pt x="3033132" y="541467"/>
                </a:cubicBezTo>
                <a:cubicBezTo>
                  <a:pt x="3297044" y="665989"/>
                  <a:pt x="3549804" y="864727"/>
                  <a:pt x="3445726" y="808042"/>
                </a:cubicBezTo>
              </a:path>
            </a:pathLst>
          </a:custGeom>
          <a:noFill/>
          <a:ln w="38100">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F6DA5034-E92C-4AF0-968E-23CF78FCB346}"/>
              </a:ext>
            </a:extLst>
          </p:cNvPr>
          <p:cNvSpPr/>
          <p:nvPr/>
        </p:nvSpPr>
        <p:spPr>
          <a:xfrm>
            <a:off x="4736366" y="3643706"/>
            <a:ext cx="2663274" cy="652346"/>
          </a:xfrm>
          <a:custGeom>
            <a:avLst/>
            <a:gdLst>
              <a:gd name="connsiteX0" fmla="*/ 0 w 3378007"/>
              <a:gd name="connsiteY0" fmla="*/ 702591 h 810604"/>
              <a:gd name="connsiteX1" fmla="*/ 1683834 w 3378007"/>
              <a:gd name="connsiteY1" fmla="*/ 64 h 810604"/>
              <a:gd name="connsiteX2" fmla="*/ 3211551 w 3378007"/>
              <a:gd name="connsiteY2" fmla="*/ 736044 h 810604"/>
              <a:gd name="connsiteX3" fmla="*/ 3267307 w 3378007"/>
              <a:gd name="connsiteY3" fmla="*/ 747196 h 810604"/>
              <a:gd name="connsiteX0" fmla="*/ 0 w 3489519"/>
              <a:gd name="connsiteY0" fmla="*/ 854339 h 854339"/>
              <a:gd name="connsiteX1" fmla="*/ 1795346 w 3489519"/>
              <a:gd name="connsiteY1" fmla="*/ 449 h 854339"/>
              <a:gd name="connsiteX2" fmla="*/ 3323063 w 3489519"/>
              <a:gd name="connsiteY2" fmla="*/ 736429 h 854339"/>
              <a:gd name="connsiteX3" fmla="*/ 3378819 w 3489519"/>
              <a:gd name="connsiteY3" fmla="*/ 747581 h 854339"/>
              <a:gd name="connsiteX0" fmla="*/ 0 w 3440419"/>
              <a:gd name="connsiteY0" fmla="*/ 854339 h 854339"/>
              <a:gd name="connsiteX1" fmla="*/ 1795346 w 3440419"/>
              <a:gd name="connsiteY1" fmla="*/ 449 h 854339"/>
              <a:gd name="connsiteX2" fmla="*/ 3323063 w 3440419"/>
              <a:gd name="connsiteY2" fmla="*/ 736429 h 854339"/>
              <a:gd name="connsiteX3" fmla="*/ 3233853 w 3440419"/>
              <a:gd name="connsiteY3" fmla="*/ 662440 h 854339"/>
              <a:gd name="connsiteX0" fmla="*/ 0 w 3363896"/>
              <a:gd name="connsiteY0" fmla="*/ 855519 h 855519"/>
              <a:gd name="connsiteX1" fmla="*/ 1795346 w 3363896"/>
              <a:gd name="connsiteY1" fmla="*/ 1629 h 855519"/>
              <a:gd name="connsiteX2" fmla="*/ 3211551 w 3363896"/>
              <a:gd name="connsiteY2" fmla="*/ 643008 h 855519"/>
              <a:gd name="connsiteX3" fmla="*/ 3233853 w 3363896"/>
              <a:gd name="connsiteY3" fmla="*/ 663620 h 855519"/>
              <a:gd name="connsiteX0" fmla="*/ 0 w 3490987"/>
              <a:gd name="connsiteY0" fmla="*/ 855519 h 855519"/>
              <a:gd name="connsiteX1" fmla="*/ 1795346 w 3490987"/>
              <a:gd name="connsiteY1" fmla="*/ 1629 h 855519"/>
              <a:gd name="connsiteX2" fmla="*/ 3211551 w 3490987"/>
              <a:gd name="connsiteY2" fmla="*/ 643008 h 855519"/>
              <a:gd name="connsiteX3" fmla="*/ 3445726 w 3490987"/>
              <a:gd name="connsiteY3" fmla="*/ 805522 h 855519"/>
              <a:gd name="connsiteX0" fmla="*/ 0 w 3469698"/>
              <a:gd name="connsiteY0" fmla="*/ 858039 h 858039"/>
              <a:gd name="connsiteX1" fmla="*/ 1795346 w 3469698"/>
              <a:gd name="connsiteY1" fmla="*/ 4149 h 858039"/>
              <a:gd name="connsiteX2" fmla="*/ 3033132 w 3469698"/>
              <a:gd name="connsiteY2" fmla="*/ 541467 h 858039"/>
              <a:gd name="connsiteX3" fmla="*/ 3445726 w 3469698"/>
              <a:gd name="connsiteY3" fmla="*/ 808042 h 858039"/>
            </a:gdLst>
            <a:ahLst/>
            <a:cxnLst>
              <a:cxn ang="0">
                <a:pos x="connsiteX0" y="connsiteY0"/>
              </a:cxn>
              <a:cxn ang="0">
                <a:pos x="connsiteX1" y="connsiteY1"/>
              </a:cxn>
              <a:cxn ang="0">
                <a:pos x="connsiteX2" y="connsiteY2"/>
              </a:cxn>
              <a:cxn ang="0">
                <a:pos x="connsiteX3" y="connsiteY3"/>
              </a:cxn>
            </a:cxnLst>
            <a:rect l="l" t="t" r="r" b="b"/>
            <a:pathLst>
              <a:path w="3469698" h="858039">
                <a:moveTo>
                  <a:pt x="0" y="858039"/>
                </a:moveTo>
                <a:cubicBezTo>
                  <a:pt x="574288" y="503988"/>
                  <a:pt x="1289824" y="56911"/>
                  <a:pt x="1795346" y="4149"/>
                </a:cubicBezTo>
                <a:cubicBezTo>
                  <a:pt x="2300868" y="-48613"/>
                  <a:pt x="2769220" y="416945"/>
                  <a:pt x="3033132" y="541467"/>
                </a:cubicBezTo>
                <a:cubicBezTo>
                  <a:pt x="3297044" y="665989"/>
                  <a:pt x="3549804" y="864727"/>
                  <a:pt x="3445726" y="808042"/>
                </a:cubicBezTo>
              </a:path>
            </a:pathLst>
          </a:custGeom>
          <a:noFill/>
          <a:ln w="38100">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5C06BC0B-3B2B-4AD8-85C0-3F250602B070}"/>
              </a:ext>
            </a:extLst>
          </p:cNvPr>
          <p:cNvSpPr/>
          <p:nvPr/>
        </p:nvSpPr>
        <p:spPr>
          <a:xfrm>
            <a:off x="1524977" y="3681806"/>
            <a:ext cx="2468206" cy="652346"/>
          </a:xfrm>
          <a:custGeom>
            <a:avLst/>
            <a:gdLst>
              <a:gd name="connsiteX0" fmla="*/ 0 w 3378007"/>
              <a:gd name="connsiteY0" fmla="*/ 702591 h 810604"/>
              <a:gd name="connsiteX1" fmla="*/ 1683834 w 3378007"/>
              <a:gd name="connsiteY1" fmla="*/ 64 h 810604"/>
              <a:gd name="connsiteX2" fmla="*/ 3211551 w 3378007"/>
              <a:gd name="connsiteY2" fmla="*/ 736044 h 810604"/>
              <a:gd name="connsiteX3" fmla="*/ 3267307 w 3378007"/>
              <a:gd name="connsiteY3" fmla="*/ 747196 h 810604"/>
              <a:gd name="connsiteX0" fmla="*/ 0 w 3489519"/>
              <a:gd name="connsiteY0" fmla="*/ 854339 h 854339"/>
              <a:gd name="connsiteX1" fmla="*/ 1795346 w 3489519"/>
              <a:gd name="connsiteY1" fmla="*/ 449 h 854339"/>
              <a:gd name="connsiteX2" fmla="*/ 3323063 w 3489519"/>
              <a:gd name="connsiteY2" fmla="*/ 736429 h 854339"/>
              <a:gd name="connsiteX3" fmla="*/ 3378819 w 3489519"/>
              <a:gd name="connsiteY3" fmla="*/ 747581 h 854339"/>
              <a:gd name="connsiteX0" fmla="*/ 0 w 3440419"/>
              <a:gd name="connsiteY0" fmla="*/ 854339 h 854339"/>
              <a:gd name="connsiteX1" fmla="*/ 1795346 w 3440419"/>
              <a:gd name="connsiteY1" fmla="*/ 449 h 854339"/>
              <a:gd name="connsiteX2" fmla="*/ 3323063 w 3440419"/>
              <a:gd name="connsiteY2" fmla="*/ 736429 h 854339"/>
              <a:gd name="connsiteX3" fmla="*/ 3233853 w 3440419"/>
              <a:gd name="connsiteY3" fmla="*/ 662440 h 854339"/>
              <a:gd name="connsiteX0" fmla="*/ 0 w 3363896"/>
              <a:gd name="connsiteY0" fmla="*/ 855519 h 855519"/>
              <a:gd name="connsiteX1" fmla="*/ 1795346 w 3363896"/>
              <a:gd name="connsiteY1" fmla="*/ 1629 h 855519"/>
              <a:gd name="connsiteX2" fmla="*/ 3211551 w 3363896"/>
              <a:gd name="connsiteY2" fmla="*/ 643008 h 855519"/>
              <a:gd name="connsiteX3" fmla="*/ 3233853 w 3363896"/>
              <a:gd name="connsiteY3" fmla="*/ 663620 h 855519"/>
              <a:gd name="connsiteX0" fmla="*/ 0 w 3490987"/>
              <a:gd name="connsiteY0" fmla="*/ 855519 h 855519"/>
              <a:gd name="connsiteX1" fmla="*/ 1795346 w 3490987"/>
              <a:gd name="connsiteY1" fmla="*/ 1629 h 855519"/>
              <a:gd name="connsiteX2" fmla="*/ 3211551 w 3490987"/>
              <a:gd name="connsiteY2" fmla="*/ 643008 h 855519"/>
              <a:gd name="connsiteX3" fmla="*/ 3445726 w 3490987"/>
              <a:gd name="connsiteY3" fmla="*/ 805522 h 855519"/>
              <a:gd name="connsiteX0" fmla="*/ 0 w 3469698"/>
              <a:gd name="connsiteY0" fmla="*/ 858039 h 858039"/>
              <a:gd name="connsiteX1" fmla="*/ 1795346 w 3469698"/>
              <a:gd name="connsiteY1" fmla="*/ 4149 h 858039"/>
              <a:gd name="connsiteX2" fmla="*/ 3033132 w 3469698"/>
              <a:gd name="connsiteY2" fmla="*/ 541467 h 858039"/>
              <a:gd name="connsiteX3" fmla="*/ 3445726 w 3469698"/>
              <a:gd name="connsiteY3" fmla="*/ 808042 h 858039"/>
            </a:gdLst>
            <a:ahLst/>
            <a:cxnLst>
              <a:cxn ang="0">
                <a:pos x="connsiteX0" y="connsiteY0"/>
              </a:cxn>
              <a:cxn ang="0">
                <a:pos x="connsiteX1" y="connsiteY1"/>
              </a:cxn>
              <a:cxn ang="0">
                <a:pos x="connsiteX2" y="connsiteY2"/>
              </a:cxn>
              <a:cxn ang="0">
                <a:pos x="connsiteX3" y="connsiteY3"/>
              </a:cxn>
            </a:cxnLst>
            <a:rect l="l" t="t" r="r" b="b"/>
            <a:pathLst>
              <a:path w="3469698" h="858039">
                <a:moveTo>
                  <a:pt x="0" y="858039"/>
                </a:moveTo>
                <a:cubicBezTo>
                  <a:pt x="574288" y="503988"/>
                  <a:pt x="1289824" y="56911"/>
                  <a:pt x="1795346" y="4149"/>
                </a:cubicBezTo>
                <a:cubicBezTo>
                  <a:pt x="2300868" y="-48613"/>
                  <a:pt x="2769220" y="416945"/>
                  <a:pt x="3033132" y="541467"/>
                </a:cubicBezTo>
                <a:cubicBezTo>
                  <a:pt x="3297044" y="665989"/>
                  <a:pt x="3549804" y="864727"/>
                  <a:pt x="3445726" y="808042"/>
                </a:cubicBezTo>
              </a:path>
            </a:pathLst>
          </a:custGeom>
          <a:noFill/>
          <a:ln w="38100">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A358AB0-BD0C-441B-BB55-84CBCD340B71}"/>
              </a:ext>
            </a:extLst>
          </p:cNvPr>
          <p:cNvSpPr/>
          <p:nvPr/>
        </p:nvSpPr>
        <p:spPr>
          <a:xfrm>
            <a:off x="1761392" y="2526515"/>
            <a:ext cx="2231791" cy="1066800"/>
          </a:xfrm>
          <a:prstGeom prst="ellipse">
            <a:avLst/>
          </a:prstGeom>
          <a:noFill/>
          <a:ln w="76200">
            <a:solidFill>
              <a:srgbClr val="A1DBE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bg2"/>
                </a:solidFill>
              </a:rPr>
              <a:t>+ 200</a:t>
            </a:r>
          </a:p>
        </p:txBody>
      </p:sp>
      <p:sp>
        <p:nvSpPr>
          <p:cNvPr id="30" name="Oval 29">
            <a:extLst>
              <a:ext uri="{FF2B5EF4-FFF2-40B4-BE49-F238E27FC236}">
                <a16:creationId xmlns:a16="http://schemas.microsoft.com/office/drawing/2014/main" id="{BD1CDCD8-8F47-422B-BADE-EAEFA3025BB3}"/>
              </a:ext>
            </a:extLst>
          </p:cNvPr>
          <p:cNvSpPr/>
          <p:nvPr/>
        </p:nvSpPr>
        <p:spPr>
          <a:xfrm>
            <a:off x="5150728" y="2526515"/>
            <a:ext cx="1966743" cy="1037063"/>
          </a:xfrm>
          <a:prstGeom prst="ellipse">
            <a:avLst/>
          </a:prstGeom>
          <a:noFill/>
          <a:ln w="76200">
            <a:solidFill>
              <a:srgbClr val="A1DBE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bg2"/>
                </a:solidFill>
              </a:rPr>
              <a:t>+ 60</a:t>
            </a:r>
          </a:p>
        </p:txBody>
      </p:sp>
      <p:sp>
        <p:nvSpPr>
          <p:cNvPr id="31" name="Oval 30">
            <a:extLst>
              <a:ext uri="{FF2B5EF4-FFF2-40B4-BE49-F238E27FC236}">
                <a16:creationId xmlns:a16="http://schemas.microsoft.com/office/drawing/2014/main" id="{986C95D1-AD88-44A2-BE01-1A0417D0AF04}"/>
              </a:ext>
            </a:extLst>
          </p:cNvPr>
          <p:cNvSpPr/>
          <p:nvPr/>
        </p:nvSpPr>
        <p:spPr>
          <a:xfrm>
            <a:off x="8575556" y="2526515"/>
            <a:ext cx="1762010" cy="1037063"/>
          </a:xfrm>
          <a:prstGeom prst="ellipse">
            <a:avLst/>
          </a:prstGeom>
          <a:noFill/>
          <a:ln w="76200">
            <a:solidFill>
              <a:srgbClr val="A1DBE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bg2"/>
                </a:solidFill>
              </a:rPr>
              <a:t>+ 3</a:t>
            </a:r>
          </a:p>
        </p:txBody>
      </p:sp>
      <p:sp>
        <p:nvSpPr>
          <p:cNvPr id="32" name="Oval 31">
            <a:extLst>
              <a:ext uri="{FF2B5EF4-FFF2-40B4-BE49-F238E27FC236}">
                <a16:creationId xmlns:a16="http://schemas.microsoft.com/office/drawing/2014/main" id="{59F09909-6C3B-4C98-9A54-65D774E22753}"/>
              </a:ext>
            </a:extLst>
          </p:cNvPr>
          <p:cNvSpPr/>
          <p:nvPr/>
        </p:nvSpPr>
        <p:spPr>
          <a:xfrm>
            <a:off x="716018" y="4292791"/>
            <a:ext cx="1611850"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bg2"/>
                </a:solidFill>
              </a:rPr>
              <a:t>634</a:t>
            </a:r>
          </a:p>
        </p:txBody>
      </p:sp>
      <p:sp>
        <p:nvSpPr>
          <p:cNvPr id="33" name="Oval 32">
            <a:extLst>
              <a:ext uri="{FF2B5EF4-FFF2-40B4-BE49-F238E27FC236}">
                <a16:creationId xmlns:a16="http://schemas.microsoft.com/office/drawing/2014/main" id="{588ABE5E-A6E2-4EA9-B3C3-6F52E8E8174D}"/>
              </a:ext>
            </a:extLst>
          </p:cNvPr>
          <p:cNvSpPr/>
          <p:nvPr/>
        </p:nvSpPr>
        <p:spPr>
          <a:xfrm>
            <a:off x="3521416" y="4292791"/>
            <a:ext cx="1609344"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b="1" dirty="0">
              <a:solidFill>
                <a:schemeClr val="bg2"/>
              </a:solidFill>
            </a:endParaRPr>
          </a:p>
        </p:txBody>
      </p:sp>
      <p:sp>
        <p:nvSpPr>
          <p:cNvPr id="34" name="Oval 33">
            <a:extLst>
              <a:ext uri="{FF2B5EF4-FFF2-40B4-BE49-F238E27FC236}">
                <a16:creationId xmlns:a16="http://schemas.microsoft.com/office/drawing/2014/main" id="{08574A04-1418-44CC-AE62-5830ED274F48}"/>
              </a:ext>
            </a:extLst>
          </p:cNvPr>
          <p:cNvSpPr/>
          <p:nvPr/>
        </p:nvSpPr>
        <p:spPr>
          <a:xfrm>
            <a:off x="6912045" y="4270954"/>
            <a:ext cx="1609344"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b="1" dirty="0">
              <a:solidFill>
                <a:schemeClr val="bg2"/>
              </a:solidFill>
            </a:endParaRPr>
          </a:p>
        </p:txBody>
      </p:sp>
      <p:sp>
        <p:nvSpPr>
          <p:cNvPr id="35" name="Oval 34">
            <a:extLst>
              <a:ext uri="{FF2B5EF4-FFF2-40B4-BE49-F238E27FC236}">
                <a16:creationId xmlns:a16="http://schemas.microsoft.com/office/drawing/2014/main" id="{9C3A8D58-0346-4CFE-BB67-E57D6F83D09E}"/>
              </a:ext>
            </a:extLst>
          </p:cNvPr>
          <p:cNvSpPr/>
          <p:nvPr/>
        </p:nvSpPr>
        <p:spPr>
          <a:xfrm>
            <a:off x="9939936" y="4292791"/>
            <a:ext cx="1609344"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b="1" dirty="0">
              <a:solidFill>
                <a:schemeClr val="bg2"/>
              </a:solidFill>
            </a:endParaRPr>
          </a:p>
        </p:txBody>
      </p:sp>
      <p:sp>
        <p:nvSpPr>
          <p:cNvPr id="17" name="Google Shape;222;p10">
            <a:extLst>
              <a:ext uri="{FF2B5EF4-FFF2-40B4-BE49-F238E27FC236}">
                <a16:creationId xmlns:a16="http://schemas.microsoft.com/office/drawing/2014/main" id="{B55A1616-6E22-44BD-91F3-0C0197E6E558}"/>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Write the sum after completing the diagram</a:t>
            </a:r>
            <a:endParaRPr lang="en-GB" sz="3200" dirty="0">
              <a:sym typeface="Comic Sans MS"/>
            </a:endParaRPr>
          </a:p>
        </p:txBody>
      </p:sp>
      <p:sp>
        <p:nvSpPr>
          <p:cNvPr id="2" name="Rectangle 1"/>
          <p:cNvSpPr/>
          <p:nvPr/>
        </p:nvSpPr>
        <p:spPr>
          <a:xfrm>
            <a:off x="3783430" y="4467154"/>
            <a:ext cx="1079143" cy="677108"/>
          </a:xfrm>
          <a:prstGeom prst="rect">
            <a:avLst/>
          </a:prstGeom>
        </p:spPr>
        <p:txBody>
          <a:bodyPr wrap="none">
            <a:spAutoFit/>
          </a:bodyPr>
          <a:lstStyle/>
          <a:p>
            <a:pPr algn="ctr"/>
            <a:r>
              <a:rPr lang="en-US" sz="3800" b="1" dirty="0">
                <a:solidFill>
                  <a:schemeClr val="bg2"/>
                </a:solidFill>
                <a:latin typeface="+mn-lt"/>
                <a:ea typeface="+mn-ea"/>
                <a:cs typeface="+mn-cs"/>
              </a:rPr>
              <a:t>834</a:t>
            </a:r>
          </a:p>
        </p:txBody>
      </p:sp>
      <p:sp>
        <p:nvSpPr>
          <p:cNvPr id="3" name="Rectangle 2"/>
          <p:cNvSpPr/>
          <p:nvPr/>
        </p:nvSpPr>
        <p:spPr>
          <a:xfrm>
            <a:off x="7177145" y="4458397"/>
            <a:ext cx="1079143" cy="677108"/>
          </a:xfrm>
          <a:prstGeom prst="rect">
            <a:avLst/>
          </a:prstGeom>
        </p:spPr>
        <p:txBody>
          <a:bodyPr wrap="none">
            <a:spAutoFit/>
          </a:bodyPr>
          <a:lstStyle/>
          <a:p>
            <a:pPr algn="ctr"/>
            <a:r>
              <a:rPr lang="en-US" sz="3800" b="1" dirty="0">
                <a:solidFill>
                  <a:schemeClr val="bg2"/>
                </a:solidFill>
                <a:latin typeface="+mn-lt"/>
                <a:ea typeface="+mn-ea"/>
                <a:cs typeface="+mn-cs"/>
              </a:rPr>
              <a:t>894</a:t>
            </a:r>
          </a:p>
        </p:txBody>
      </p:sp>
      <p:sp>
        <p:nvSpPr>
          <p:cNvPr id="4" name="Rectangle 3"/>
          <p:cNvSpPr/>
          <p:nvPr/>
        </p:nvSpPr>
        <p:spPr>
          <a:xfrm>
            <a:off x="10205037" y="4467154"/>
            <a:ext cx="1079142" cy="677108"/>
          </a:xfrm>
          <a:prstGeom prst="rect">
            <a:avLst/>
          </a:prstGeom>
        </p:spPr>
        <p:txBody>
          <a:bodyPr wrap="none">
            <a:spAutoFit/>
          </a:bodyPr>
          <a:lstStyle/>
          <a:p>
            <a:r>
              <a:rPr lang="en-US" sz="3800" b="1" dirty="0">
                <a:solidFill>
                  <a:schemeClr val="bg2"/>
                </a:solidFill>
                <a:latin typeface="+mn-lt"/>
                <a:ea typeface="+mn-ea"/>
                <a:cs typeface="+mn-cs"/>
              </a:rPr>
              <a:t>897</a:t>
            </a:r>
          </a:p>
        </p:txBody>
      </p:sp>
      <p:sp>
        <p:nvSpPr>
          <p:cNvPr id="7" name="Rounded Rectangle 6"/>
          <p:cNvSpPr/>
          <p:nvPr/>
        </p:nvSpPr>
        <p:spPr>
          <a:xfrm>
            <a:off x="5473187" y="1622956"/>
            <a:ext cx="410308" cy="704088"/>
          </a:xfrm>
          <a:prstGeom prst="roundRect">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5799343" y="1622956"/>
            <a:ext cx="410308" cy="704088"/>
          </a:xfrm>
          <a:prstGeom prst="roundRect">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6125499" y="1622956"/>
            <a:ext cx="410308" cy="704088"/>
          </a:xfrm>
          <a:prstGeom prst="roundRect">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5F4D64-B5DD-454A-AB6A-E1C526738553}"/>
              </a:ext>
            </a:extLst>
          </p:cNvPr>
          <p:cNvSpPr/>
          <p:nvPr/>
        </p:nvSpPr>
        <p:spPr>
          <a:xfrm>
            <a:off x="3735975" y="1622957"/>
            <a:ext cx="3381496" cy="707886"/>
          </a:xfrm>
          <a:prstGeom prst="rect">
            <a:avLst/>
          </a:prstGeom>
          <a:noFill/>
        </p:spPr>
        <p:txBody>
          <a:bodyPr wrap="square" lIns="91440" tIns="45720" rIns="91440" bIns="45720">
            <a:spAutoFit/>
          </a:bodyPr>
          <a:lstStyle/>
          <a:p>
            <a:pPr algn="ctr"/>
            <a:r>
              <a:rPr lang="en-US" sz="4000" b="1" cap="none" spc="0" dirty="0">
                <a:ln w="22225">
                  <a:noFill/>
                  <a:prstDash val="solid"/>
                </a:ln>
                <a:solidFill>
                  <a:schemeClr val="bg2"/>
                </a:solidFill>
                <a:effectLst/>
                <a:latin typeface="+mj-lt"/>
              </a:rPr>
              <a:t>634 + 263 =</a:t>
            </a:r>
          </a:p>
        </p:txBody>
      </p:sp>
    </p:spTree>
    <p:custDataLst>
      <p:tags r:id="rId1"/>
    </p:custDataLst>
    <p:extLst>
      <p:ext uri="{BB962C8B-B14F-4D97-AF65-F5344CB8AC3E}">
        <p14:creationId xmlns:p14="http://schemas.microsoft.com/office/powerpoint/2010/main" val="186125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1000"/>
                                        <p:tgtEl>
                                          <p:spTgt spid="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par>
                                <p:cTn id="47" presetID="1" presetClass="exit" presetSubtype="0" fill="hold" grpId="1" nodeType="withEffect">
                                  <p:stCondLst>
                                    <p:cond delay="0"/>
                                  </p:stCondLst>
                                  <p:childTnLst>
                                    <p:set>
                                      <p:cBhvr>
                                        <p:cTn id="48" dur="1" fill="hold">
                                          <p:stCondLst>
                                            <p:cond delay="0"/>
                                          </p:stCondLst>
                                        </p:cTn>
                                        <p:tgtEl>
                                          <p:spTgt spid="7"/>
                                        </p:tgtEl>
                                        <p:attrNameLst>
                                          <p:attrName>style.visibility</p:attrName>
                                        </p:attrNameLst>
                                      </p:cBhvr>
                                      <p:to>
                                        <p:strVal val="hidden"/>
                                      </p:to>
                                    </p:set>
                                  </p:childTnLst>
                                </p:cTn>
                              </p:par>
                              <p:par>
                                <p:cTn id="49" presetID="10"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left)">
                                      <p:cBhvr>
                                        <p:cTn id="56" dur="1000"/>
                                        <p:tgtEl>
                                          <p:spTgt spid="3"/>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500"/>
                                        <p:tgtEl>
                                          <p:spTgt spid="3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par>
                                <p:cTn id="68" presetID="1" presetClass="exit" presetSubtype="0" fill="hold" grpId="1" nodeType="withEffect">
                                  <p:stCondLst>
                                    <p:cond delay="0"/>
                                  </p:stCondLst>
                                  <p:childTnLst>
                                    <p:set>
                                      <p:cBhvr>
                                        <p:cTn id="69" dur="1" fill="hold">
                                          <p:stCondLst>
                                            <p:cond delay="0"/>
                                          </p:stCondLst>
                                        </p:cTn>
                                        <p:tgtEl>
                                          <p:spTgt spid="22"/>
                                        </p:tgtEl>
                                        <p:attrNameLst>
                                          <p:attrName>style.visibility</p:attrName>
                                        </p:attrNameLst>
                                      </p:cBhvr>
                                      <p:to>
                                        <p:strVal val="hidden"/>
                                      </p:to>
                                    </p:set>
                                  </p:childTnLst>
                                </p:cTn>
                              </p:par>
                              <p:par>
                                <p:cTn id="70" presetID="10"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4"/>
                                        </p:tgtEl>
                                        <p:attrNameLst>
                                          <p:attrName>style.visibility</p:attrName>
                                        </p:attrNameLst>
                                      </p:cBhvr>
                                      <p:to>
                                        <p:strVal val="visible"/>
                                      </p:to>
                                    </p:set>
                                    <p:animEffect transition="in" filter="wipe(left)">
                                      <p:cBhvr>
                                        <p:cTn id="77" dur="1000"/>
                                        <p:tgtEl>
                                          <p:spTgt spid="4"/>
                                        </p:tgtEl>
                                      </p:cBhvr>
                                    </p:animEffect>
                                  </p:childTnLst>
                                </p:cTn>
                              </p:par>
                              <p:par>
                                <p:cTn id="78" presetID="1" presetClass="exit" presetSubtype="0" fill="hold" grpId="1" nodeType="withEffect">
                                  <p:stCondLst>
                                    <p:cond delay="0"/>
                                  </p:stCondLst>
                                  <p:childTnLst>
                                    <p:set>
                                      <p:cBhvr>
                                        <p:cTn id="79" dur="1" fill="hold">
                                          <p:stCondLst>
                                            <p:cond delay="0"/>
                                          </p:stCondLst>
                                        </p:cTn>
                                        <p:tgtEl>
                                          <p:spTgt spid="23"/>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nodeType="clickEffect">
                                  <p:stCondLst>
                                    <p:cond delay="0"/>
                                  </p:stCondLst>
                                  <p:childTnLst>
                                    <p:set>
                                      <p:cBhvr>
                                        <p:cTn id="83" dur="1" fill="hold">
                                          <p:stCondLst>
                                            <p:cond delay="0"/>
                                          </p:stCondLst>
                                        </p:cTn>
                                        <p:tgtEl>
                                          <p:spTgt spid="15">
                                            <p:txEl>
                                              <p:pRg st="0" end="0"/>
                                            </p:txEl>
                                          </p:spTgt>
                                        </p:tgtEl>
                                        <p:attrNameLst>
                                          <p:attrName>style.visibility</p:attrName>
                                        </p:attrNameLst>
                                      </p:cBhvr>
                                      <p:to>
                                        <p:strVal val="visible"/>
                                      </p:to>
                                    </p:set>
                                    <p:animEffect transition="in" filter="wipe(left)">
                                      <p:cBhvr>
                                        <p:cTn id="84"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6" grpId="0" animBg="1"/>
      <p:bldP spid="26" grpId="0" animBg="1"/>
      <p:bldP spid="27" grpId="0" animBg="1"/>
      <p:bldP spid="28" grpId="0" animBg="1"/>
      <p:bldP spid="30" grpId="0" animBg="1"/>
      <p:bldP spid="31" grpId="0" animBg="1"/>
      <p:bldP spid="32" grpId="0" animBg="1"/>
      <p:bldP spid="33" grpId="0" animBg="1"/>
      <p:bldP spid="34" grpId="0" animBg="1"/>
      <p:bldP spid="35" grpId="0" animBg="1"/>
      <p:bldP spid="2" grpId="0"/>
      <p:bldP spid="3" grpId="0"/>
      <p:bldP spid="4" grpId="0"/>
      <p:bldP spid="7" grpId="0" animBg="1"/>
      <p:bldP spid="7" grpId="1" animBg="1"/>
      <p:bldP spid="22" grpId="0" animBg="1"/>
      <p:bldP spid="22" grpId="1" animBg="1"/>
      <p:bldP spid="23" grpId="0" animBg="1"/>
      <p:bldP spid="23" grpId="1"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86;ga338da080d_1_6">
            <a:extLst>
              <a:ext uri="{FF2B5EF4-FFF2-40B4-BE49-F238E27FC236}">
                <a16:creationId xmlns:a16="http://schemas.microsoft.com/office/drawing/2014/main" id="{0A68FD73-C7B1-4433-B623-284A77F8814C}"/>
              </a:ext>
            </a:extLst>
          </p:cNvPr>
          <p:cNvSpPr txBox="1">
            <a:spLocks noGrp="1"/>
          </p:cNvSpPr>
          <p:nvPr>
            <p:ph type="body" idx="4294967295"/>
          </p:nvPr>
        </p:nvSpPr>
        <p:spPr>
          <a:xfrm>
            <a:off x="630656" y="1345083"/>
            <a:ext cx="10564431" cy="3676650"/>
          </a:xfrm>
          <a:prstGeom prst="rect">
            <a:avLst/>
          </a:prstGeom>
          <a:noFill/>
          <a:ln>
            <a:noFill/>
          </a:ln>
        </p:spPr>
        <p:txBody>
          <a:bodyPr spcFirstLastPara="1" wrap="square" lIns="45700" tIns="45700" rIns="45700" bIns="45700" anchor="t" anchorCtr="0">
            <a:noAutofit/>
          </a:bodyPr>
          <a:lstStyle/>
          <a:p>
            <a:pPr marL="0" marR="0">
              <a:lnSpc>
                <a:spcPct val="150000"/>
              </a:lnSpc>
              <a:spcBef>
                <a:spcPts val="0"/>
              </a:spcBef>
              <a:spcAft>
                <a:spcPts val="0"/>
              </a:spcAft>
            </a:pPr>
            <a:r>
              <a:rPr lang="en-US" sz="3200" b="1" dirty="0">
                <a:solidFill>
                  <a:srgbClr val="3A729A"/>
                </a:solidFill>
                <a:effectLst/>
                <a:latin typeface="+mj-lt"/>
                <a:ea typeface="Calibri" panose="020F0502020204030204" pitchFamily="34" charset="0"/>
                <a:cs typeface="Calibri" panose="020F0502020204030204" pitchFamily="34" charset="0"/>
              </a:rPr>
              <a:t>Use the properties of commutativity and associativity of addition</a:t>
            </a:r>
            <a:endParaRPr lang="en-US" sz="3200" dirty="0">
              <a:solidFill>
                <a:srgbClr val="3A729A"/>
              </a:solidFill>
              <a:effectLst/>
              <a:latin typeface="+mj-lt"/>
              <a:ea typeface="Calibri" panose="020F0502020204030204" pitchFamily="34" charset="0"/>
              <a:cs typeface="Arial" panose="020B0604020202020204" pitchFamily="34" charset="0"/>
            </a:endParaRPr>
          </a:p>
          <a:p>
            <a:pPr marR="0" lvl="0">
              <a:lnSpc>
                <a:spcPct val="150000"/>
              </a:lnSpc>
              <a:spcBef>
                <a:spcPts val="0"/>
              </a:spcBef>
              <a:spcAft>
                <a:spcPts val="0"/>
              </a:spcAft>
              <a:buClr>
                <a:schemeClr val="tx1">
                  <a:lumMod val="65000"/>
                  <a:lumOff val="35000"/>
                </a:schemeClr>
              </a:buClr>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Add two numbers in their expanded form</a:t>
            </a:r>
          </a:p>
        </p:txBody>
      </p:sp>
      <p:sp>
        <p:nvSpPr>
          <p:cNvPr id="2" name="Google Shape;222;p10">
            <a:extLst>
              <a:ext uri="{FF2B5EF4-FFF2-40B4-BE49-F238E27FC236}">
                <a16:creationId xmlns:a16="http://schemas.microsoft.com/office/drawing/2014/main" id="{F8B47391-45A3-4BC1-90D7-E75DA3F153A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Specific Learning Objective</a:t>
            </a:r>
            <a:endParaRPr lang="en-GB" sz="3200" dirty="0">
              <a:solidFill>
                <a:schemeClr val="bg1"/>
              </a:solidFill>
              <a:sym typeface="Comic Sans MS"/>
            </a:endParaRPr>
          </a:p>
        </p:txBody>
      </p:sp>
      <p:pic>
        <p:nvPicPr>
          <p:cNvPr id="4" name="Picture 3">
            <a:extLst>
              <a:ext uri="{FF2B5EF4-FFF2-40B4-BE49-F238E27FC236}">
                <a16:creationId xmlns:a16="http://schemas.microsoft.com/office/drawing/2014/main" id="{08BBE41E-FFC7-4157-B0C1-F9AFB58B6521}"/>
              </a:ext>
            </a:extLst>
          </p:cNvPr>
          <p:cNvPicPr>
            <a:picLocks noChangeAspect="1"/>
          </p:cNvPicPr>
          <p:nvPr/>
        </p:nvPicPr>
        <p:blipFill>
          <a:blip r:embed="rId4"/>
          <a:srcRect/>
          <a:stretch/>
        </p:blipFill>
        <p:spPr>
          <a:xfrm flipH="1">
            <a:off x="11195087" y="97481"/>
            <a:ext cx="606363" cy="1781002"/>
          </a:xfrm>
          <a:prstGeom prst="rect">
            <a:avLst/>
          </a:prstGeom>
        </p:spPr>
      </p:pic>
    </p:spTree>
    <p:custDataLst>
      <p:tags r:id="rId1"/>
    </p:custDataLst>
    <p:extLst>
      <p:ext uri="{BB962C8B-B14F-4D97-AF65-F5344CB8AC3E}">
        <p14:creationId xmlns:p14="http://schemas.microsoft.com/office/powerpoint/2010/main" val="39291595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Rounded Corners 14">
            <a:extLst>
              <a:ext uri="{FF2B5EF4-FFF2-40B4-BE49-F238E27FC236}">
                <a16:creationId xmlns:a16="http://schemas.microsoft.com/office/drawing/2014/main" id="{A906EEA9-A358-40FD-AD85-0389E7D1EA79}"/>
              </a:ext>
            </a:extLst>
          </p:cNvPr>
          <p:cNvSpPr/>
          <p:nvPr/>
        </p:nvSpPr>
        <p:spPr>
          <a:xfrm>
            <a:off x="7185364" y="1623921"/>
            <a:ext cx="1225144" cy="694684"/>
          </a:xfrm>
          <a:prstGeom prst="roundRect">
            <a:avLst/>
          </a:prstGeom>
          <a:solidFill>
            <a:srgbClr val="B3DDF2"/>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solidFill>
                <a:schemeClr val="bg2"/>
              </a:solidFill>
              <a:latin typeface="+mj-lt"/>
            </a:endParaRPr>
          </a:p>
        </p:txBody>
      </p:sp>
      <p:sp>
        <p:nvSpPr>
          <p:cNvPr id="26" name="Freeform: Shape 25">
            <a:extLst>
              <a:ext uri="{FF2B5EF4-FFF2-40B4-BE49-F238E27FC236}">
                <a16:creationId xmlns:a16="http://schemas.microsoft.com/office/drawing/2014/main" id="{F6DA5034-E92C-4AF0-968E-23CF78FCB346}"/>
              </a:ext>
            </a:extLst>
          </p:cNvPr>
          <p:cNvSpPr/>
          <p:nvPr/>
        </p:nvSpPr>
        <p:spPr>
          <a:xfrm>
            <a:off x="6595615" y="3843443"/>
            <a:ext cx="2259310" cy="607833"/>
          </a:xfrm>
          <a:custGeom>
            <a:avLst/>
            <a:gdLst>
              <a:gd name="connsiteX0" fmla="*/ 0 w 3378007"/>
              <a:gd name="connsiteY0" fmla="*/ 702591 h 810604"/>
              <a:gd name="connsiteX1" fmla="*/ 1683834 w 3378007"/>
              <a:gd name="connsiteY1" fmla="*/ 64 h 810604"/>
              <a:gd name="connsiteX2" fmla="*/ 3211551 w 3378007"/>
              <a:gd name="connsiteY2" fmla="*/ 736044 h 810604"/>
              <a:gd name="connsiteX3" fmla="*/ 3267307 w 3378007"/>
              <a:gd name="connsiteY3" fmla="*/ 747196 h 810604"/>
              <a:gd name="connsiteX0" fmla="*/ 0 w 3489519"/>
              <a:gd name="connsiteY0" fmla="*/ 854339 h 854339"/>
              <a:gd name="connsiteX1" fmla="*/ 1795346 w 3489519"/>
              <a:gd name="connsiteY1" fmla="*/ 449 h 854339"/>
              <a:gd name="connsiteX2" fmla="*/ 3323063 w 3489519"/>
              <a:gd name="connsiteY2" fmla="*/ 736429 h 854339"/>
              <a:gd name="connsiteX3" fmla="*/ 3378819 w 3489519"/>
              <a:gd name="connsiteY3" fmla="*/ 747581 h 854339"/>
              <a:gd name="connsiteX0" fmla="*/ 0 w 3440419"/>
              <a:gd name="connsiteY0" fmla="*/ 854339 h 854339"/>
              <a:gd name="connsiteX1" fmla="*/ 1795346 w 3440419"/>
              <a:gd name="connsiteY1" fmla="*/ 449 h 854339"/>
              <a:gd name="connsiteX2" fmla="*/ 3323063 w 3440419"/>
              <a:gd name="connsiteY2" fmla="*/ 736429 h 854339"/>
              <a:gd name="connsiteX3" fmla="*/ 3233853 w 3440419"/>
              <a:gd name="connsiteY3" fmla="*/ 662440 h 854339"/>
              <a:gd name="connsiteX0" fmla="*/ 0 w 3363896"/>
              <a:gd name="connsiteY0" fmla="*/ 855519 h 855519"/>
              <a:gd name="connsiteX1" fmla="*/ 1795346 w 3363896"/>
              <a:gd name="connsiteY1" fmla="*/ 1629 h 855519"/>
              <a:gd name="connsiteX2" fmla="*/ 3211551 w 3363896"/>
              <a:gd name="connsiteY2" fmla="*/ 643008 h 855519"/>
              <a:gd name="connsiteX3" fmla="*/ 3233853 w 3363896"/>
              <a:gd name="connsiteY3" fmla="*/ 663620 h 855519"/>
              <a:gd name="connsiteX0" fmla="*/ 0 w 3490987"/>
              <a:gd name="connsiteY0" fmla="*/ 855519 h 855519"/>
              <a:gd name="connsiteX1" fmla="*/ 1795346 w 3490987"/>
              <a:gd name="connsiteY1" fmla="*/ 1629 h 855519"/>
              <a:gd name="connsiteX2" fmla="*/ 3211551 w 3490987"/>
              <a:gd name="connsiteY2" fmla="*/ 643008 h 855519"/>
              <a:gd name="connsiteX3" fmla="*/ 3445726 w 3490987"/>
              <a:gd name="connsiteY3" fmla="*/ 805522 h 855519"/>
              <a:gd name="connsiteX0" fmla="*/ 0 w 3469698"/>
              <a:gd name="connsiteY0" fmla="*/ 858039 h 858039"/>
              <a:gd name="connsiteX1" fmla="*/ 1795346 w 3469698"/>
              <a:gd name="connsiteY1" fmla="*/ 4149 h 858039"/>
              <a:gd name="connsiteX2" fmla="*/ 3033132 w 3469698"/>
              <a:gd name="connsiteY2" fmla="*/ 541467 h 858039"/>
              <a:gd name="connsiteX3" fmla="*/ 3445726 w 3469698"/>
              <a:gd name="connsiteY3" fmla="*/ 808042 h 858039"/>
            </a:gdLst>
            <a:ahLst/>
            <a:cxnLst>
              <a:cxn ang="0">
                <a:pos x="connsiteX0" y="connsiteY0"/>
              </a:cxn>
              <a:cxn ang="0">
                <a:pos x="connsiteX1" y="connsiteY1"/>
              </a:cxn>
              <a:cxn ang="0">
                <a:pos x="connsiteX2" y="connsiteY2"/>
              </a:cxn>
              <a:cxn ang="0">
                <a:pos x="connsiteX3" y="connsiteY3"/>
              </a:cxn>
            </a:cxnLst>
            <a:rect l="l" t="t" r="r" b="b"/>
            <a:pathLst>
              <a:path w="3469698" h="858039">
                <a:moveTo>
                  <a:pt x="0" y="858039"/>
                </a:moveTo>
                <a:cubicBezTo>
                  <a:pt x="574288" y="503988"/>
                  <a:pt x="1289824" y="56911"/>
                  <a:pt x="1795346" y="4149"/>
                </a:cubicBezTo>
                <a:cubicBezTo>
                  <a:pt x="2300868" y="-48613"/>
                  <a:pt x="2769220" y="416945"/>
                  <a:pt x="3033132" y="541467"/>
                </a:cubicBezTo>
                <a:cubicBezTo>
                  <a:pt x="3297044" y="665989"/>
                  <a:pt x="3549804" y="864727"/>
                  <a:pt x="3445726" y="808042"/>
                </a:cubicBezTo>
              </a:path>
            </a:pathLst>
          </a:custGeom>
          <a:noFill/>
          <a:ln w="38100">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5C06BC0B-3B2B-4AD8-85C0-3F250602B070}"/>
              </a:ext>
            </a:extLst>
          </p:cNvPr>
          <p:cNvSpPr/>
          <p:nvPr/>
        </p:nvSpPr>
        <p:spPr>
          <a:xfrm>
            <a:off x="3326913" y="3843442"/>
            <a:ext cx="2229825" cy="607834"/>
          </a:xfrm>
          <a:custGeom>
            <a:avLst/>
            <a:gdLst>
              <a:gd name="connsiteX0" fmla="*/ 0 w 3378007"/>
              <a:gd name="connsiteY0" fmla="*/ 702591 h 810604"/>
              <a:gd name="connsiteX1" fmla="*/ 1683834 w 3378007"/>
              <a:gd name="connsiteY1" fmla="*/ 64 h 810604"/>
              <a:gd name="connsiteX2" fmla="*/ 3211551 w 3378007"/>
              <a:gd name="connsiteY2" fmla="*/ 736044 h 810604"/>
              <a:gd name="connsiteX3" fmla="*/ 3267307 w 3378007"/>
              <a:gd name="connsiteY3" fmla="*/ 747196 h 810604"/>
              <a:gd name="connsiteX0" fmla="*/ 0 w 3489519"/>
              <a:gd name="connsiteY0" fmla="*/ 854339 h 854339"/>
              <a:gd name="connsiteX1" fmla="*/ 1795346 w 3489519"/>
              <a:gd name="connsiteY1" fmla="*/ 449 h 854339"/>
              <a:gd name="connsiteX2" fmla="*/ 3323063 w 3489519"/>
              <a:gd name="connsiteY2" fmla="*/ 736429 h 854339"/>
              <a:gd name="connsiteX3" fmla="*/ 3378819 w 3489519"/>
              <a:gd name="connsiteY3" fmla="*/ 747581 h 854339"/>
              <a:gd name="connsiteX0" fmla="*/ 0 w 3440419"/>
              <a:gd name="connsiteY0" fmla="*/ 854339 h 854339"/>
              <a:gd name="connsiteX1" fmla="*/ 1795346 w 3440419"/>
              <a:gd name="connsiteY1" fmla="*/ 449 h 854339"/>
              <a:gd name="connsiteX2" fmla="*/ 3323063 w 3440419"/>
              <a:gd name="connsiteY2" fmla="*/ 736429 h 854339"/>
              <a:gd name="connsiteX3" fmla="*/ 3233853 w 3440419"/>
              <a:gd name="connsiteY3" fmla="*/ 662440 h 854339"/>
              <a:gd name="connsiteX0" fmla="*/ 0 w 3363896"/>
              <a:gd name="connsiteY0" fmla="*/ 855519 h 855519"/>
              <a:gd name="connsiteX1" fmla="*/ 1795346 w 3363896"/>
              <a:gd name="connsiteY1" fmla="*/ 1629 h 855519"/>
              <a:gd name="connsiteX2" fmla="*/ 3211551 w 3363896"/>
              <a:gd name="connsiteY2" fmla="*/ 643008 h 855519"/>
              <a:gd name="connsiteX3" fmla="*/ 3233853 w 3363896"/>
              <a:gd name="connsiteY3" fmla="*/ 663620 h 855519"/>
              <a:gd name="connsiteX0" fmla="*/ 0 w 3490987"/>
              <a:gd name="connsiteY0" fmla="*/ 855519 h 855519"/>
              <a:gd name="connsiteX1" fmla="*/ 1795346 w 3490987"/>
              <a:gd name="connsiteY1" fmla="*/ 1629 h 855519"/>
              <a:gd name="connsiteX2" fmla="*/ 3211551 w 3490987"/>
              <a:gd name="connsiteY2" fmla="*/ 643008 h 855519"/>
              <a:gd name="connsiteX3" fmla="*/ 3445726 w 3490987"/>
              <a:gd name="connsiteY3" fmla="*/ 805522 h 855519"/>
              <a:gd name="connsiteX0" fmla="*/ 0 w 3469698"/>
              <a:gd name="connsiteY0" fmla="*/ 858039 h 858039"/>
              <a:gd name="connsiteX1" fmla="*/ 1795346 w 3469698"/>
              <a:gd name="connsiteY1" fmla="*/ 4149 h 858039"/>
              <a:gd name="connsiteX2" fmla="*/ 3033132 w 3469698"/>
              <a:gd name="connsiteY2" fmla="*/ 541467 h 858039"/>
              <a:gd name="connsiteX3" fmla="*/ 3445726 w 3469698"/>
              <a:gd name="connsiteY3" fmla="*/ 808042 h 858039"/>
            </a:gdLst>
            <a:ahLst/>
            <a:cxnLst>
              <a:cxn ang="0">
                <a:pos x="connsiteX0" y="connsiteY0"/>
              </a:cxn>
              <a:cxn ang="0">
                <a:pos x="connsiteX1" y="connsiteY1"/>
              </a:cxn>
              <a:cxn ang="0">
                <a:pos x="connsiteX2" y="connsiteY2"/>
              </a:cxn>
              <a:cxn ang="0">
                <a:pos x="connsiteX3" y="connsiteY3"/>
              </a:cxn>
            </a:cxnLst>
            <a:rect l="l" t="t" r="r" b="b"/>
            <a:pathLst>
              <a:path w="3469698" h="858039">
                <a:moveTo>
                  <a:pt x="0" y="858039"/>
                </a:moveTo>
                <a:cubicBezTo>
                  <a:pt x="574288" y="503988"/>
                  <a:pt x="1289824" y="56911"/>
                  <a:pt x="1795346" y="4149"/>
                </a:cubicBezTo>
                <a:cubicBezTo>
                  <a:pt x="2300868" y="-48613"/>
                  <a:pt x="2769220" y="416945"/>
                  <a:pt x="3033132" y="541467"/>
                </a:cubicBezTo>
                <a:cubicBezTo>
                  <a:pt x="3297044" y="665989"/>
                  <a:pt x="3549804" y="864727"/>
                  <a:pt x="3445726" y="808042"/>
                </a:cubicBezTo>
              </a:path>
            </a:pathLst>
          </a:custGeom>
          <a:noFill/>
          <a:ln w="38100">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A358AB0-BD0C-441B-BB55-84CBCD340B71}"/>
              </a:ext>
            </a:extLst>
          </p:cNvPr>
          <p:cNvSpPr/>
          <p:nvPr/>
        </p:nvSpPr>
        <p:spPr>
          <a:xfrm>
            <a:off x="3388773" y="2761609"/>
            <a:ext cx="2263698" cy="1037063"/>
          </a:xfrm>
          <a:prstGeom prst="ellipse">
            <a:avLst/>
          </a:prstGeom>
          <a:noFill/>
          <a:ln w="76200">
            <a:solidFill>
              <a:srgbClr val="A1DBE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bg2"/>
                </a:solidFill>
              </a:rPr>
              <a:t>+ 500</a:t>
            </a:r>
          </a:p>
        </p:txBody>
      </p:sp>
      <p:sp>
        <p:nvSpPr>
          <p:cNvPr id="30" name="Oval 29">
            <a:extLst>
              <a:ext uri="{FF2B5EF4-FFF2-40B4-BE49-F238E27FC236}">
                <a16:creationId xmlns:a16="http://schemas.microsoft.com/office/drawing/2014/main" id="{BD1CDCD8-8F47-422B-BADE-EAEFA3025BB3}"/>
              </a:ext>
            </a:extLst>
          </p:cNvPr>
          <p:cNvSpPr/>
          <p:nvPr/>
        </p:nvSpPr>
        <p:spPr>
          <a:xfrm>
            <a:off x="6940796" y="2761609"/>
            <a:ext cx="1892599" cy="1037063"/>
          </a:xfrm>
          <a:prstGeom prst="ellipse">
            <a:avLst/>
          </a:prstGeom>
          <a:noFill/>
          <a:ln w="76200">
            <a:solidFill>
              <a:srgbClr val="A1DBE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bg2"/>
                </a:solidFill>
              </a:rPr>
              <a:t>+ 60</a:t>
            </a:r>
          </a:p>
        </p:txBody>
      </p:sp>
      <p:sp>
        <p:nvSpPr>
          <p:cNvPr id="32" name="Oval 31">
            <a:extLst>
              <a:ext uri="{FF2B5EF4-FFF2-40B4-BE49-F238E27FC236}">
                <a16:creationId xmlns:a16="http://schemas.microsoft.com/office/drawing/2014/main" id="{59F09909-6C3B-4C98-9A54-65D774E22753}"/>
              </a:ext>
            </a:extLst>
          </p:cNvPr>
          <p:cNvSpPr/>
          <p:nvPr/>
        </p:nvSpPr>
        <p:spPr>
          <a:xfrm>
            <a:off x="2057681" y="4277570"/>
            <a:ext cx="1609344"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bg2"/>
                </a:solidFill>
              </a:rPr>
              <a:t>123</a:t>
            </a:r>
          </a:p>
        </p:txBody>
      </p:sp>
      <p:sp>
        <p:nvSpPr>
          <p:cNvPr id="33" name="Oval 32">
            <a:extLst>
              <a:ext uri="{FF2B5EF4-FFF2-40B4-BE49-F238E27FC236}">
                <a16:creationId xmlns:a16="http://schemas.microsoft.com/office/drawing/2014/main" id="{588ABE5E-A6E2-4EA9-B3C3-6F52E8E8174D}"/>
              </a:ext>
            </a:extLst>
          </p:cNvPr>
          <p:cNvSpPr/>
          <p:nvPr/>
        </p:nvSpPr>
        <p:spPr>
          <a:xfrm>
            <a:off x="5331452" y="4277569"/>
            <a:ext cx="1609344"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b="1" dirty="0">
              <a:solidFill>
                <a:schemeClr val="bg2"/>
              </a:solidFill>
            </a:endParaRPr>
          </a:p>
        </p:txBody>
      </p:sp>
      <p:sp>
        <p:nvSpPr>
          <p:cNvPr id="34" name="Oval 33">
            <a:extLst>
              <a:ext uri="{FF2B5EF4-FFF2-40B4-BE49-F238E27FC236}">
                <a16:creationId xmlns:a16="http://schemas.microsoft.com/office/drawing/2014/main" id="{08574A04-1418-44CC-AE62-5830ED274F48}"/>
              </a:ext>
            </a:extLst>
          </p:cNvPr>
          <p:cNvSpPr/>
          <p:nvPr/>
        </p:nvSpPr>
        <p:spPr>
          <a:xfrm>
            <a:off x="8589824" y="4277569"/>
            <a:ext cx="1609344"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b="1" dirty="0">
              <a:solidFill>
                <a:schemeClr val="bg2"/>
              </a:solidFill>
            </a:endParaRPr>
          </a:p>
        </p:txBody>
      </p:sp>
      <p:sp>
        <p:nvSpPr>
          <p:cNvPr id="12" name="Google Shape;222;p10">
            <a:extLst>
              <a:ext uri="{FF2B5EF4-FFF2-40B4-BE49-F238E27FC236}">
                <a16:creationId xmlns:a16="http://schemas.microsoft.com/office/drawing/2014/main" id="{8B3DF74B-5D2D-44C0-BC8B-E92C914541E4}"/>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Write the sum after completing the diagram</a:t>
            </a:r>
            <a:endParaRPr lang="en-GB" sz="3200" dirty="0">
              <a:sym typeface="Comic Sans MS"/>
            </a:endParaRPr>
          </a:p>
        </p:txBody>
      </p:sp>
      <p:sp>
        <p:nvSpPr>
          <p:cNvPr id="2" name="Rectangle 1"/>
          <p:cNvSpPr/>
          <p:nvPr/>
        </p:nvSpPr>
        <p:spPr>
          <a:xfrm>
            <a:off x="5613859" y="4451276"/>
            <a:ext cx="1079143" cy="677108"/>
          </a:xfrm>
          <a:prstGeom prst="rect">
            <a:avLst/>
          </a:prstGeom>
        </p:spPr>
        <p:txBody>
          <a:bodyPr wrap="none">
            <a:spAutoFit/>
          </a:bodyPr>
          <a:lstStyle/>
          <a:p>
            <a:pPr algn="ctr"/>
            <a:r>
              <a:rPr lang="en-US" sz="3800" b="1" dirty="0">
                <a:solidFill>
                  <a:schemeClr val="bg2"/>
                </a:solidFill>
                <a:latin typeface="+mn-lt"/>
                <a:ea typeface="+mn-ea"/>
                <a:cs typeface="+mn-cs"/>
              </a:rPr>
              <a:t>623</a:t>
            </a:r>
          </a:p>
        </p:txBody>
      </p:sp>
      <p:sp>
        <p:nvSpPr>
          <p:cNvPr id="3" name="Rectangle 2"/>
          <p:cNvSpPr/>
          <p:nvPr/>
        </p:nvSpPr>
        <p:spPr>
          <a:xfrm>
            <a:off x="8854924" y="4451276"/>
            <a:ext cx="1079143" cy="677108"/>
          </a:xfrm>
          <a:prstGeom prst="rect">
            <a:avLst/>
          </a:prstGeom>
        </p:spPr>
        <p:txBody>
          <a:bodyPr wrap="none">
            <a:spAutoFit/>
          </a:bodyPr>
          <a:lstStyle/>
          <a:p>
            <a:pPr algn="ctr"/>
            <a:r>
              <a:rPr lang="en-US" sz="3800" b="1" dirty="0">
                <a:solidFill>
                  <a:schemeClr val="bg2"/>
                </a:solidFill>
                <a:latin typeface="+mn-lt"/>
                <a:ea typeface="+mn-ea"/>
                <a:cs typeface="+mn-cs"/>
              </a:rPr>
              <a:t>683</a:t>
            </a:r>
          </a:p>
        </p:txBody>
      </p:sp>
      <p:sp>
        <p:nvSpPr>
          <p:cNvPr id="16" name="Rectangle 15"/>
          <p:cNvSpPr/>
          <p:nvPr/>
        </p:nvSpPr>
        <p:spPr>
          <a:xfrm>
            <a:off x="7237040" y="1650375"/>
            <a:ext cx="1079143" cy="677108"/>
          </a:xfrm>
          <a:prstGeom prst="rect">
            <a:avLst/>
          </a:prstGeom>
        </p:spPr>
        <p:txBody>
          <a:bodyPr wrap="none">
            <a:spAutoFit/>
          </a:bodyPr>
          <a:lstStyle/>
          <a:p>
            <a:pPr algn="ctr"/>
            <a:r>
              <a:rPr lang="en-US" sz="3800" b="1" dirty="0">
                <a:solidFill>
                  <a:schemeClr val="bg2"/>
                </a:solidFill>
                <a:latin typeface="+mn-lt"/>
                <a:ea typeface="+mn-ea"/>
                <a:cs typeface="+mn-cs"/>
              </a:rPr>
              <a:t>683</a:t>
            </a:r>
          </a:p>
        </p:txBody>
      </p:sp>
      <p:sp>
        <p:nvSpPr>
          <p:cNvPr id="17" name="Rounded Rectangle 16"/>
          <p:cNvSpPr/>
          <p:nvPr/>
        </p:nvSpPr>
        <p:spPr>
          <a:xfrm>
            <a:off x="5391025" y="1623098"/>
            <a:ext cx="410308" cy="685800"/>
          </a:xfrm>
          <a:prstGeom prst="roundRect">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5707076" y="1622335"/>
            <a:ext cx="410308" cy="682961"/>
          </a:xfrm>
          <a:prstGeom prst="roundRect">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5F4D64-B5DD-454A-AB6A-E1C526738553}"/>
              </a:ext>
            </a:extLst>
          </p:cNvPr>
          <p:cNvSpPr/>
          <p:nvPr/>
        </p:nvSpPr>
        <p:spPr>
          <a:xfrm>
            <a:off x="3667025" y="1629344"/>
            <a:ext cx="3359452" cy="707886"/>
          </a:xfrm>
          <a:prstGeom prst="rect">
            <a:avLst/>
          </a:prstGeom>
          <a:noFill/>
        </p:spPr>
        <p:txBody>
          <a:bodyPr wrap="square" lIns="91440" tIns="45720" rIns="91440" bIns="45720">
            <a:spAutoFit/>
          </a:bodyPr>
          <a:lstStyle/>
          <a:p>
            <a:pPr algn="ctr"/>
            <a:r>
              <a:rPr lang="en-US" sz="4000" b="1" cap="none" spc="0" dirty="0">
                <a:ln w="22225">
                  <a:noFill/>
                  <a:prstDash val="solid"/>
                </a:ln>
                <a:solidFill>
                  <a:schemeClr val="bg2"/>
                </a:solidFill>
                <a:effectLst/>
                <a:latin typeface="+mj-lt"/>
              </a:rPr>
              <a:t>123 + 560 =</a:t>
            </a:r>
          </a:p>
        </p:txBody>
      </p:sp>
    </p:spTree>
    <p:custDataLst>
      <p:tags r:id="rId1"/>
    </p:custDataLst>
    <p:extLst>
      <p:ext uri="{BB962C8B-B14F-4D97-AF65-F5344CB8AC3E}">
        <p14:creationId xmlns:p14="http://schemas.microsoft.com/office/powerpoint/2010/main" val="417601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10" presetClass="entr" presetSubtype="0" fill="hold" grpId="0" nodeType="withEffect">
                                  <p:stCondLst>
                                    <p:cond delay="10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1000"/>
                                        <p:tgtEl>
                                          <p:spTgt spid="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par>
                                <p:cTn id="47" presetID="1" presetClass="exit" presetSubtype="0" fill="hold" grpId="1" nodeType="withEffect">
                                  <p:stCondLst>
                                    <p:cond delay="0"/>
                                  </p:stCondLst>
                                  <p:childTnLst>
                                    <p:set>
                                      <p:cBhvr>
                                        <p:cTn id="48" dur="1" fill="hold">
                                          <p:stCondLst>
                                            <p:cond delay="0"/>
                                          </p:stCondLst>
                                        </p:cTn>
                                        <p:tgtEl>
                                          <p:spTgt spid="17"/>
                                        </p:tgtEl>
                                        <p:attrNameLst>
                                          <p:attrName>style.visibility</p:attrName>
                                        </p:attrNameLst>
                                      </p:cBhvr>
                                      <p:to>
                                        <p:strVal val="hidden"/>
                                      </p:to>
                                    </p:set>
                                  </p:childTnLst>
                                </p:cTn>
                              </p:par>
                              <p:par>
                                <p:cTn id="49" presetID="10"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left)">
                                      <p:cBhvr>
                                        <p:cTn id="56" dur="500"/>
                                        <p:tgtEl>
                                          <p:spTgt spid="3"/>
                                        </p:tgtEl>
                                      </p:cBhvr>
                                    </p:animEffect>
                                  </p:childTnLst>
                                </p:cTn>
                              </p:par>
                              <p:par>
                                <p:cTn id="57" presetID="1" presetClass="exit" presetSubtype="0" fill="hold" grpId="1" nodeType="withEffect">
                                  <p:stCondLst>
                                    <p:cond delay="0"/>
                                  </p:stCondLst>
                                  <p:childTnLst>
                                    <p:set>
                                      <p:cBhvr>
                                        <p:cTn id="58" dur="1" fill="hold">
                                          <p:stCondLst>
                                            <p:cond delay="0"/>
                                          </p:stCondLst>
                                        </p:cTn>
                                        <p:tgtEl>
                                          <p:spTgt spid="18"/>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left)">
                                      <p:cBhvr>
                                        <p:cTn id="6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6" grpId="0" animBg="1"/>
      <p:bldP spid="27" grpId="0" animBg="1"/>
      <p:bldP spid="28" grpId="0" animBg="1"/>
      <p:bldP spid="30" grpId="0" animBg="1"/>
      <p:bldP spid="32" grpId="0" animBg="1"/>
      <p:bldP spid="33" grpId="0" animBg="1"/>
      <p:bldP spid="34" grpId="0" animBg="1"/>
      <p:bldP spid="2" grpId="0"/>
      <p:bldP spid="3" grpId="0"/>
      <p:bldP spid="16" grpId="0"/>
      <p:bldP spid="17" grpId="0" animBg="1"/>
      <p:bldP spid="17" grpId="1" animBg="1"/>
      <p:bldP spid="18" grpId="0" animBg="1"/>
      <p:bldP spid="18" grpId="1" animBg="1"/>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Rounded Corners 14">
            <a:extLst>
              <a:ext uri="{FF2B5EF4-FFF2-40B4-BE49-F238E27FC236}">
                <a16:creationId xmlns:a16="http://schemas.microsoft.com/office/drawing/2014/main" id="{A906EEA9-A358-40FD-AD85-0389E7D1EA79}"/>
              </a:ext>
            </a:extLst>
          </p:cNvPr>
          <p:cNvSpPr/>
          <p:nvPr/>
        </p:nvSpPr>
        <p:spPr>
          <a:xfrm>
            <a:off x="7240839" y="1617701"/>
            <a:ext cx="1259442" cy="640079"/>
          </a:xfrm>
          <a:prstGeom prst="roundRect">
            <a:avLst/>
          </a:prstGeom>
          <a:solidFill>
            <a:srgbClr val="A1DBE7"/>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solidFill>
                <a:schemeClr val="bg2"/>
              </a:solidFill>
              <a:latin typeface="+mj-lt"/>
            </a:endParaRPr>
          </a:p>
        </p:txBody>
      </p:sp>
      <p:sp>
        <p:nvSpPr>
          <p:cNvPr id="26" name="Freeform: Shape 25">
            <a:extLst>
              <a:ext uri="{FF2B5EF4-FFF2-40B4-BE49-F238E27FC236}">
                <a16:creationId xmlns:a16="http://schemas.microsoft.com/office/drawing/2014/main" id="{F6DA5034-E92C-4AF0-968E-23CF78FCB346}"/>
              </a:ext>
            </a:extLst>
          </p:cNvPr>
          <p:cNvSpPr/>
          <p:nvPr/>
        </p:nvSpPr>
        <p:spPr>
          <a:xfrm>
            <a:off x="6416954" y="3889605"/>
            <a:ext cx="2231552" cy="584735"/>
          </a:xfrm>
          <a:custGeom>
            <a:avLst/>
            <a:gdLst>
              <a:gd name="connsiteX0" fmla="*/ 0 w 3378007"/>
              <a:gd name="connsiteY0" fmla="*/ 702591 h 810604"/>
              <a:gd name="connsiteX1" fmla="*/ 1683834 w 3378007"/>
              <a:gd name="connsiteY1" fmla="*/ 64 h 810604"/>
              <a:gd name="connsiteX2" fmla="*/ 3211551 w 3378007"/>
              <a:gd name="connsiteY2" fmla="*/ 736044 h 810604"/>
              <a:gd name="connsiteX3" fmla="*/ 3267307 w 3378007"/>
              <a:gd name="connsiteY3" fmla="*/ 747196 h 810604"/>
              <a:gd name="connsiteX0" fmla="*/ 0 w 3489519"/>
              <a:gd name="connsiteY0" fmla="*/ 854339 h 854339"/>
              <a:gd name="connsiteX1" fmla="*/ 1795346 w 3489519"/>
              <a:gd name="connsiteY1" fmla="*/ 449 h 854339"/>
              <a:gd name="connsiteX2" fmla="*/ 3323063 w 3489519"/>
              <a:gd name="connsiteY2" fmla="*/ 736429 h 854339"/>
              <a:gd name="connsiteX3" fmla="*/ 3378819 w 3489519"/>
              <a:gd name="connsiteY3" fmla="*/ 747581 h 854339"/>
              <a:gd name="connsiteX0" fmla="*/ 0 w 3440419"/>
              <a:gd name="connsiteY0" fmla="*/ 854339 h 854339"/>
              <a:gd name="connsiteX1" fmla="*/ 1795346 w 3440419"/>
              <a:gd name="connsiteY1" fmla="*/ 449 h 854339"/>
              <a:gd name="connsiteX2" fmla="*/ 3323063 w 3440419"/>
              <a:gd name="connsiteY2" fmla="*/ 736429 h 854339"/>
              <a:gd name="connsiteX3" fmla="*/ 3233853 w 3440419"/>
              <a:gd name="connsiteY3" fmla="*/ 662440 h 854339"/>
              <a:gd name="connsiteX0" fmla="*/ 0 w 3363896"/>
              <a:gd name="connsiteY0" fmla="*/ 855519 h 855519"/>
              <a:gd name="connsiteX1" fmla="*/ 1795346 w 3363896"/>
              <a:gd name="connsiteY1" fmla="*/ 1629 h 855519"/>
              <a:gd name="connsiteX2" fmla="*/ 3211551 w 3363896"/>
              <a:gd name="connsiteY2" fmla="*/ 643008 h 855519"/>
              <a:gd name="connsiteX3" fmla="*/ 3233853 w 3363896"/>
              <a:gd name="connsiteY3" fmla="*/ 663620 h 855519"/>
              <a:gd name="connsiteX0" fmla="*/ 0 w 3490987"/>
              <a:gd name="connsiteY0" fmla="*/ 855519 h 855519"/>
              <a:gd name="connsiteX1" fmla="*/ 1795346 w 3490987"/>
              <a:gd name="connsiteY1" fmla="*/ 1629 h 855519"/>
              <a:gd name="connsiteX2" fmla="*/ 3211551 w 3490987"/>
              <a:gd name="connsiteY2" fmla="*/ 643008 h 855519"/>
              <a:gd name="connsiteX3" fmla="*/ 3445726 w 3490987"/>
              <a:gd name="connsiteY3" fmla="*/ 805522 h 855519"/>
              <a:gd name="connsiteX0" fmla="*/ 0 w 3469698"/>
              <a:gd name="connsiteY0" fmla="*/ 858039 h 858039"/>
              <a:gd name="connsiteX1" fmla="*/ 1795346 w 3469698"/>
              <a:gd name="connsiteY1" fmla="*/ 4149 h 858039"/>
              <a:gd name="connsiteX2" fmla="*/ 3033132 w 3469698"/>
              <a:gd name="connsiteY2" fmla="*/ 541467 h 858039"/>
              <a:gd name="connsiteX3" fmla="*/ 3445726 w 3469698"/>
              <a:gd name="connsiteY3" fmla="*/ 808042 h 858039"/>
            </a:gdLst>
            <a:ahLst/>
            <a:cxnLst>
              <a:cxn ang="0">
                <a:pos x="connsiteX0" y="connsiteY0"/>
              </a:cxn>
              <a:cxn ang="0">
                <a:pos x="connsiteX1" y="connsiteY1"/>
              </a:cxn>
              <a:cxn ang="0">
                <a:pos x="connsiteX2" y="connsiteY2"/>
              </a:cxn>
              <a:cxn ang="0">
                <a:pos x="connsiteX3" y="connsiteY3"/>
              </a:cxn>
            </a:cxnLst>
            <a:rect l="l" t="t" r="r" b="b"/>
            <a:pathLst>
              <a:path w="3469698" h="858039">
                <a:moveTo>
                  <a:pt x="0" y="858039"/>
                </a:moveTo>
                <a:cubicBezTo>
                  <a:pt x="574288" y="503988"/>
                  <a:pt x="1289824" y="56911"/>
                  <a:pt x="1795346" y="4149"/>
                </a:cubicBezTo>
                <a:cubicBezTo>
                  <a:pt x="2300868" y="-48613"/>
                  <a:pt x="2769220" y="416945"/>
                  <a:pt x="3033132" y="541467"/>
                </a:cubicBezTo>
                <a:cubicBezTo>
                  <a:pt x="3297044" y="665989"/>
                  <a:pt x="3549804" y="864727"/>
                  <a:pt x="3445726" y="808042"/>
                </a:cubicBezTo>
              </a:path>
            </a:pathLst>
          </a:custGeom>
          <a:noFill/>
          <a:ln w="38100">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5C06BC0B-3B2B-4AD8-85C0-3F250602B070}"/>
              </a:ext>
            </a:extLst>
          </p:cNvPr>
          <p:cNvSpPr/>
          <p:nvPr/>
        </p:nvSpPr>
        <p:spPr>
          <a:xfrm>
            <a:off x="3305908" y="3889606"/>
            <a:ext cx="2101658" cy="584735"/>
          </a:xfrm>
          <a:custGeom>
            <a:avLst/>
            <a:gdLst>
              <a:gd name="connsiteX0" fmla="*/ 0 w 3378007"/>
              <a:gd name="connsiteY0" fmla="*/ 702591 h 810604"/>
              <a:gd name="connsiteX1" fmla="*/ 1683834 w 3378007"/>
              <a:gd name="connsiteY1" fmla="*/ 64 h 810604"/>
              <a:gd name="connsiteX2" fmla="*/ 3211551 w 3378007"/>
              <a:gd name="connsiteY2" fmla="*/ 736044 h 810604"/>
              <a:gd name="connsiteX3" fmla="*/ 3267307 w 3378007"/>
              <a:gd name="connsiteY3" fmla="*/ 747196 h 810604"/>
              <a:gd name="connsiteX0" fmla="*/ 0 w 3489519"/>
              <a:gd name="connsiteY0" fmla="*/ 854339 h 854339"/>
              <a:gd name="connsiteX1" fmla="*/ 1795346 w 3489519"/>
              <a:gd name="connsiteY1" fmla="*/ 449 h 854339"/>
              <a:gd name="connsiteX2" fmla="*/ 3323063 w 3489519"/>
              <a:gd name="connsiteY2" fmla="*/ 736429 h 854339"/>
              <a:gd name="connsiteX3" fmla="*/ 3378819 w 3489519"/>
              <a:gd name="connsiteY3" fmla="*/ 747581 h 854339"/>
              <a:gd name="connsiteX0" fmla="*/ 0 w 3440419"/>
              <a:gd name="connsiteY0" fmla="*/ 854339 h 854339"/>
              <a:gd name="connsiteX1" fmla="*/ 1795346 w 3440419"/>
              <a:gd name="connsiteY1" fmla="*/ 449 h 854339"/>
              <a:gd name="connsiteX2" fmla="*/ 3323063 w 3440419"/>
              <a:gd name="connsiteY2" fmla="*/ 736429 h 854339"/>
              <a:gd name="connsiteX3" fmla="*/ 3233853 w 3440419"/>
              <a:gd name="connsiteY3" fmla="*/ 662440 h 854339"/>
              <a:gd name="connsiteX0" fmla="*/ 0 w 3363896"/>
              <a:gd name="connsiteY0" fmla="*/ 855519 h 855519"/>
              <a:gd name="connsiteX1" fmla="*/ 1795346 w 3363896"/>
              <a:gd name="connsiteY1" fmla="*/ 1629 h 855519"/>
              <a:gd name="connsiteX2" fmla="*/ 3211551 w 3363896"/>
              <a:gd name="connsiteY2" fmla="*/ 643008 h 855519"/>
              <a:gd name="connsiteX3" fmla="*/ 3233853 w 3363896"/>
              <a:gd name="connsiteY3" fmla="*/ 663620 h 855519"/>
              <a:gd name="connsiteX0" fmla="*/ 0 w 3490987"/>
              <a:gd name="connsiteY0" fmla="*/ 855519 h 855519"/>
              <a:gd name="connsiteX1" fmla="*/ 1795346 w 3490987"/>
              <a:gd name="connsiteY1" fmla="*/ 1629 h 855519"/>
              <a:gd name="connsiteX2" fmla="*/ 3211551 w 3490987"/>
              <a:gd name="connsiteY2" fmla="*/ 643008 h 855519"/>
              <a:gd name="connsiteX3" fmla="*/ 3445726 w 3490987"/>
              <a:gd name="connsiteY3" fmla="*/ 805522 h 855519"/>
              <a:gd name="connsiteX0" fmla="*/ 0 w 3469698"/>
              <a:gd name="connsiteY0" fmla="*/ 858039 h 858039"/>
              <a:gd name="connsiteX1" fmla="*/ 1795346 w 3469698"/>
              <a:gd name="connsiteY1" fmla="*/ 4149 h 858039"/>
              <a:gd name="connsiteX2" fmla="*/ 3033132 w 3469698"/>
              <a:gd name="connsiteY2" fmla="*/ 541467 h 858039"/>
              <a:gd name="connsiteX3" fmla="*/ 3445726 w 3469698"/>
              <a:gd name="connsiteY3" fmla="*/ 808042 h 858039"/>
            </a:gdLst>
            <a:ahLst/>
            <a:cxnLst>
              <a:cxn ang="0">
                <a:pos x="connsiteX0" y="connsiteY0"/>
              </a:cxn>
              <a:cxn ang="0">
                <a:pos x="connsiteX1" y="connsiteY1"/>
              </a:cxn>
              <a:cxn ang="0">
                <a:pos x="connsiteX2" y="connsiteY2"/>
              </a:cxn>
              <a:cxn ang="0">
                <a:pos x="connsiteX3" y="connsiteY3"/>
              </a:cxn>
            </a:cxnLst>
            <a:rect l="l" t="t" r="r" b="b"/>
            <a:pathLst>
              <a:path w="3469698" h="858039">
                <a:moveTo>
                  <a:pt x="0" y="858039"/>
                </a:moveTo>
                <a:cubicBezTo>
                  <a:pt x="574288" y="503988"/>
                  <a:pt x="1289824" y="56911"/>
                  <a:pt x="1795346" y="4149"/>
                </a:cubicBezTo>
                <a:cubicBezTo>
                  <a:pt x="2300868" y="-48613"/>
                  <a:pt x="2769220" y="416945"/>
                  <a:pt x="3033132" y="541467"/>
                </a:cubicBezTo>
                <a:cubicBezTo>
                  <a:pt x="3297044" y="665989"/>
                  <a:pt x="3549804" y="864727"/>
                  <a:pt x="3445726" y="808042"/>
                </a:cubicBezTo>
              </a:path>
            </a:pathLst>
          </a:custGeom>
          <a:noFill/>
          <a:ln w="38100">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A358AB0-BD0C-441B-BB55-84CBCD340B71}"/>
              </a:ext>
            </a:extLst>
          </p:cNvPr>
          <p:cNvSpPr/>
          <p:nvPr/>
        </p:nvSpPr>
        <p:spPr>
          <a:xfrm>
            <a:off x="3434861" y="2755195"/>
            <a:ext cx="2225599" cy="1037063"/>
          </a:xfrm>
          <a:prstGeom prst="ellipse">
            <a:avLst/>
          </a:prstGeom>
          <a:noFill/>
          <a:ln w="76200">
            <a:solidFill>
              <a:srgbClr val="A1DBE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bg2"/>
                </a:solidFill>
              </a:rPr>
              <a:t>+ 400</a:t>
            </a:r>
          </a:p>
        </p:txBody>
      </p:sp>
      <p:sp>
        <p:nvSpPr>
          <p:cNvPr id="30" name="Oval 29">
            <a:extLst>
              <a:ext uri="{FF2B5EF4-FFF2-40B4-BE49-F238E27FC236}">
                <a16:creationId xmlns:a16="http://schemas.microsoft.com/office/drawing/2014/main" id="{BD1CDCD8-8F47-422B-BADE-EAEFA3025BB3}"/>
              </a:ext>
            </a:extLst>
          </p:cNvPr>
          <p:cNvSpPr/>
          <p:nvPr/>
        </p:nvSpPr>
        <p:spPr>
          <a:xfrm>
            <a:off x="6843379" y="2755195"/>
            <a:ext cx="1656902" cy="1037063"/>
          </a:xfrm>
          <a:prstGeom prst="ellipse">
            <a:avLst/>
          </a:prstGeom>
          <a:noFill/>
          <a:ln w="76200">
            <a:solidFill>
              <a:srgbClr val="A1DBE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bg2"/>
                </a:solidFill>
              </a:rPr>
              <a:t>+ 7</a:t>
            </a:r>
          </a:p>
        </p:txBody>
      </p:sp>
      <p:sp>
        <p:nvSpPr>
          <p:cNvPr id="32" name="Oval 31">
            <a:extLst>
              <a:ext uri="{FF2B5EF4-FFF2-40B4-BE49-F238E27FC236}">
                <a16:creationId xmlns:a16="http://schemas.microsoft.com/office/drawing/2014/main" id="{59F09909-6C3B-4C98-9A54-65D774E22753}"/>
              </a:ext>
            </a:extLst>
          </p:cNvPr>
          <p:cNvSpPr/>
          <p:nvPr/>
        </p:nvSpPr>
        <p:spPr>
          <a:xfrm>
            <a:off x="2236135" y="4310789"/>
            <a:ext cx="1609344"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bg2"/>
                </a:solidFill>
              </a:rPr>
              <a:t>382</a:t>
            </a:r>
          </a:p>
        </p:txBody>
      </p:sp>
      <p:sp>
        <p:nvSpPr>
          <p:cNvPr id="33" name="Oval 32">
            <a:extLst>
              <a:ext uri="{FF2B5EF4-FFF2-40B4-BE49-F238E27FC236}">
                <a16:creationId xmlns:a16="http://schemas.microsoft.com/office/drawing/2014/main" id="{588ABE5E-A6E2-4EA9-B3C3-6F52E8E8174D}"/>
              </a:ext>
            </a:extLst>
          </p:cNvPr>
          <p:cNvSpPr/>
          <p:nvPr/>
        </p:nvSpPr>
        <p:spPr>
          <a:xfrm>
            <a:off x="5234035" y="4301575"/>
            <a:ext cx="1609344" cy="1021466"/>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b="1" dirty="0">
              <a:solidFill>
                <a:schemeClr val="bg2"/>
              </a:solidFill>
            </a:endParaRPr>
          </a:p>
        </p:txBody>
      </p:sp>
      <p:sp>
        <p:nvSpPr>
          <p:cNvPr id="34" name="Oval 33">
            <a:extLst>
              <a:ext uri="{FF2B5EF4-FFF2-40B4-BE49-F238E27FC236}">
                <a16:creationId xmlns:a16="http://schemas.microsoft.com/office/drawing/2014/main" id="{08574A04-1418-44CC-AE62-5830ED274F48}"/>
              </a:ext>
            </a:extLst>
          </p:cNvPr>
          <p:cNvSpPr/>
          <p:nvPr/>
        </p:nvSpPr>
        <p:spPr>
          <a:xfrm>
            <a:off x="8542156" y="4283468"/>
            <a:ext cx="1609344"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b="1" dirty="0">
              <a:solidFill>
                <a:schemeClr val="bg2"/>
              </a:solidFill>
            </a:endParaRPr>
          </a:p>
        </p:txBody>
      </p:sp>
      <p:sp>
        <p:nvSpPr>
          <p:cNvPr id="12" name="Google Shape;222;p10">
            <a:extLst>
              <a:ext uri="{FF2B5EF4-FFF2-40B4-BE49-F238E27FC236}">
                <a16:creationId xmlns:a16="http://schemas.microsoft.com/office/drawing/2014/main" id="{9E533FF4-AF94-4240-9B10-DC94BC9CC373}"/>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Write the sum after completing the diagram</a:t>
            </a:r>
            <a:endParaRPr lang="en-GB" sz="3200" dirty="0">
              <a:sym typeface="Comic Sans MS"/>
            </a:endParaRPr>
          </a:p>
        </p:txBody>
      </p:sp>
      <p:sp>
        <p:nvSpPr>
          <p:cNvPr id="2" name="Rectangle 1"/>
          <p:cNvSpPr/>
          <p:nvPr/>
        </p:nvSpPr>
        <p:spPr>
          <a:xfrm>
            <a:off x="5499136" y="4436684"/>
            <a:ext cx="1079142" cy="677108"/>
          </a:xfrm>
          <a:prstGeom prst="rect">
            <a:avLst/>
          </a:prstGeom>
        </p:spPr>
        <p:txBody>
          <a:bodyPr wrap="none">
            <a:spAutoFit/>
          </a:bodyPr>
          <a:lstStyle/>
          <a:p>
            <a:r>
              <a:rPr lang="en-US" sz="3800" b="1" dirty="0">
                <a:solidFill>
                  <a:schemeClr val="bg2"/>
                </a:solidFill>
                <a:latin typeface="+mn-lt"/>
                <a:ea typeface="+mn-ea"/>
                <a:cs typeface="+mn-cs"/>
              </a:rPr>
              <a:t>782</a:t>
            </a:r>
          </a:p>
        </p:txBody>
      </p:sp>
      <p:sp>
        <p:nvSpPr>
          <p:cNvPr id="3" name="Rectangle 2"/>
          <p:cNvSpPr/>
          <p:nvPr/>
        </p:nvSpPr>
        <p:spPr>
          <a:xfrm>
            <a:off x="8860432" y="4463446"/>
            <a:ext cx="1079142" cy="677108"/>
          </a:xfrm>
          <a:prstGeom prst="rect">
            <a:avLst/>
          </a:prstGeom>
        </p:spPr>
        <p:txBody>
          <a:bodyPr wrap="none">
            <a:spAutoFit/>
          </a:bodyPr>
          <a:lstStyle/>
          <a:p>
            <a:r>
              <a:rPr lang="en-US" sz="3800" b="1" dirty="0">
                <a:solidFill>
                  <a:schemeClr val="bg2"/>
                </a:solidFill>
                <a:latin typeface="+mn-lt"/>
                <a:ea typeface="+mn-ea"/>
                <a:cs typeface="+mn-cs"/>
              </a:rPr>
              <a:t>789</a:t>
            </a:r>
          </a:p>
        </p:txBody>
      </p:sp>
      <p:sp>
        <p:nvSpPr>
          <p:cNvPr id="4" name="Rectangle 3"/>
          <p:cNvSpPr/>
          <p:nvPr/>
        </p:nvSpPr>
        <p:spPr>
          <a:xfrm>
            <a:off x="7342712" y="1632272"/>
            <a:ext cx="1079142" cy="677108"/>
          </a:xfrm>
          <a:prstGeom prst="rect">
            <a:avLst/>
          </a:prstGeom>
        </p:spPr>
        <p:txBody>
          <a:bodyPr wrap="none">
            <a:spAutoFit/>
          </a:bodyPr>
          <a:lstStyle/>
          <a:p>
            <a:r>
              <a:rPr lang="en-US" sz="3800" b="1" dirty="0">
                <a:solidFill>
                  <a:schemeClr val="bg2"/>
                </a:solidFill>
                <a:latin typeface="+mn-lt"/>
                <a:ea typeface="+mn-ea"/>
                <a:cs typeface="+mn-cs"/>
              </a:rPr>
              <a:t>789</a:t>
            </a:r>
          </a:p>
        </p:txBody>
      </p:sp>
      <p:sp>
        <p:nvSpPr>
          <p:cNvPr id="16" name="Rounded Rectangle 15"/>
          <p:cNvSpPr/>
          <p:nvPr/>
        </p:nvSpPr>
        <p:spPr>
          <a:xfrm>
            <a:off x="5465475" y="1619847"/>
            <a:ext cx="410308" cy="640080"/>
          </a:xfrm>
          <a:prstGeom prst="roundRect">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6070255" y="1619847"/>
            <a:ext cx="410308" cy="640080"/>
          </a:xfrm>
          <a:prstGeom prst="roundRect">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5F4D64-B5DD-454A-AB6A-E1C526738553}"/>
              </a:ext>
            </a:extLst>
          </p:cNvPr>
          <p:cNvSpPr/>
          <p:nvPr/>
        </p:nvSpPr>
        <p:spPr>
          <a:xfrm>
            <a:off x="3554481" y="1601493"/>
            <a:ext cx="3706169" cy="707886"/>
          </a:xfrm>
          <a:prstGeom prst="rect">
            <a:avLst/>
          </a:prstGeom>
          <a:noFill/>
        </p:spPr>
        <p:txBody>
          <a:bodyPr wrap="square" lIns="91440" tIns="45720" rIns="91440" bIns="45720">
            <a:spAutoFit/>
          </a:bodyPr>
          <a:lstStyle/>
          <a:p>
            <a:pPr algn="ctr"/>
            <a:r>
              <a:rPr lang="en-US" sz="4000" b="1" cap="none" spc="0" dirty="0">
                <a:ln w="22225">
                  <a:noFill/>
                  <a:prstDash val="solid"/>
                </a:ln>
                <a:solidFill>
                  <a:schemeClr val="bg2"/>
                </a:solidFill>
                <a:effectLst/>
                <a:latin typeface="+mj-lt"/>
              </a:rPr>
              <a:t>382 + 407 =</a:t>
            </a:r>
          </a:p>
        </p:txBody>
      </p:sp>
    </p:spTree>
    <p:custDataLst>
      <p:tags r:id="rId1"/>
    </p:custDataLst>
    <p:extLst>
      <p:ext uri="{BB962C8B-B14F-4D97-AF65-F5344CB8AC3E}">
        <p14:creationId xmlns:p14="http://schemas.microsoft.com/office/powerpoint/2010/main" val="1023298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1000"/>
                                        <p:tgtEl>
                                          <p:spTgt spid="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par>
                                <p:cTn id="50" presetID="1" presetClass="exit" presetSubtype="0" fill="hold" grpId="1" nodeType="withEffect">
                                  <p:stCondLst>
                                    <p:cond delay="0"/>
                                  </p:stCondLst>
                                  <p:childTnLst>
                                    <p:set>
                                      <p:cBhvr>
                                        <p:cTn id="51" dur="1" fill="hold">
                                          <p:stCondLst>
                                            <p:cond delay="0"/>
                                          </p:stCondLst>
                                        </p:cTn>
                                        <p:tgtEl>
                                          <p:spTgt spid="16"/>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left)">
                                      <p:cBhvr>
                                        <p:cTn id="56" dur="1000"/>
                                        <p:tgtEl>
                                          <p:spTgt spid="3"/>
                                        </p:tgtEl>
                                      </p:cBhvr>
                                    </p:animEffect>
                                  </p:childTnLst>
                                </p:cTn>
                              </p:par>
                              <p:par>
                                <p:cTn id="57" presetID="1" presetClass="exit" presetSubtype="0" fill="hold" grpId="1" nodeType="withEffect">
                                  <p:stCondLst>
                                    <p:cond delay="0"/>
                                  </p:stCondLst>
                                  <p:childTnLst>
                                    <p:set>
                                      <p:cBhvr>
                                        <p:cTn id="58" dur="1" fill="hold">
                                          <p:stCondLst>
                                            <p:cond delay="0"/>
                                          </p:stCondLst>
                                        </p:cTn>
                                        <p:tgtEl>
                                          <p:spTgt spid="17"/>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wipe(left)">
                                      <p:cBhvr>
                                        <p:cTn id="6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6" grpId="0" animBg="1"/>
      <p:bldP spid="27" grpId="0" animBg="1"/>
      <p:bldP spid="28" grpId="0" animBg="1"/>
      <p:bldP spid="30" grpId="0" animBg="1"/>
      <p:bldP spid="32" grpId="0" animBg="1"/>
      <p:bldP spid="33" grpId="0" animBg="1"/>
      <p:bldP spid="34" grpId="0" animBg="1"/>
      <p:bldP spid="2" grpId="0"/>
      <p:bldP spid="3" grpId="0"/>
      <p:bldP spid="4" grpId="0"/>
      <p:bldP spid="16" grpId="0" animBg="1"/>
      <p:bldP spid="16" grpId="1" animBg="1"/>
      <p:bldP spid="17" grpId="0" animBg="1"/>
      <p:bldP spid="17" grpId="1" animBg="1"/>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F5F4D64-B5DD-454A-AB6A-E1C526738553}"/>
              </a:ext>
            </a:extLst>
          </p:cNvPr>
          <p:cNvSpPr/>
          <p:nvPr/>
        </p:nvSpPr>
        <p:spPr>
          <a:xfrm>
            <a:off x="3898239" y="1577091"/>
            <a:ext cx="3353803" cy="707886"/>
          </a:xfrm>
          <a:prstGeom prst="rect">
            <a:avLst/>
          </a:prstGeom>
          <a:noFill/>
        </p:spPr>
        <p:txBody>
          <a:bodyPr wrap="none" lIns="91440" tIns="45720" rIns="91440" bIns="45720">
            <a:spAutoFit/>
          </a:bodyPr>
          <a:lstStyle/>
          <a:p>
            <a:pPr algn="ctr"/>
            <a:r>
              <a:rPr lang="en-US" sz="4000" b="1" cap="none" spc="0" dirty="0">
                <a:ln w="22225">
                  <a:noFill/>
                  <a:prstDash val="solid"/>
                </a:ln>
                <a:solidFill>
                  <a:schemeClr val="bg2"/>
                </a:solidFill>
                <a:effectLst/>
                <a:latin typeface="+mj-lt"/>
              </a:rPr>
              <a:t>146 + 423 =</a:t>
            </a:r>
          </a:p>
        </p:txBody>
      </p:sp>
      <p:sp>
        <p:nvSpPr>
          <p:cNvPr id="15" name="Rectangle: Rounded Corners 14">
            <a:extLst>
              <a:ext uri="{FF2B5EF4-FFF2-40B4-BE49-F238E27FC236}">
                <a16:creationId xmlns:a16="http://schemas.microsoft.com/office/drawing/2014/main" id="{A906EEA9-A358-40FD-AD85-0389E7D1EA79}"/>
              </a:ext>
            </a:extLst>
          </p:cNvPr>
          <p:cNvSpPr/>
          <p:nvPr/>
        </p:nvSpPr>
        <p:spPr>
          <a:xfrm>
            <a:off x="7367172" y="1577091"/>
            <a:ext cx="1079142" cy="707886"/>
          </a:xfrm>
          <a:prstGeom prst="roundRect">
            <a:avLst/>
          </a:prstGeom>
          <a:solidFill>
            <a:srgbClr val="A1DBE7"/>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solidFill>
                <a:schemeClr val="bg2"/>
              </a:solidFill>
              <a:latin typeface="+mj-lt"/>
            </a:endParaRPr>
          </a:p>
        </p:txBody>
      </p:sp>
      <p:sp>
        <p:nvSpPr>
          <p:cNvPr id="16" name="Freeform: Shape 15">
            <a:extLst>
              <a:ext uri="{FF2B5EF4-FFF2-40B4-BE49-F238E27FC236}">
                <a16:creationId xmlns:a16="http://schemas.microsoft.com/office/drawing/2014/main" id="{0BC489AF-5E34-42CD-AF63-D34FB49D1D38}"/>
              </a:ext>
            </a:extLst>
          </p:cNvPr>
          <p:cNvSpPr/>
          <p:nvPr/>
        </p:nvSpPr>
        <p:spPr>
          <a:xfrm>
            <a:off x="8034962" y="3656696"/>
            <a:ext cx="1934308" cy="658008"/>
          </a:xfrm>
          <a:custGeom>
            <a:avLst/>
            <a:gdLst>
              <a:gd name="connsiteX0" fmla="*/ 0 w 3378007"/>
              <a:gd name="connsiteY0" fmla="*/ 702591 h 810604"/>
              <a:gd name="connsiteX1" fmla="*/ 1683834 w 3378007"/>
              <a:gd name="connsiteY1" fmla="*/ 64 h 810604"/>
              <a:gd name="connsiteX2" fmla="*/ 3211551 w 3378007"/>
              <a:gd name="connsiteY2" fmla="*/ 736044 h 810604"/>
              <a:gd name="connsiteX3" fmla="*/ 3267307 w 3378007"/>
              <a:gd name="connsiteY3" fmla="*/ 747196 h 810604"/>
              <a:gd name="connsiteX0" fmla="*/ 0 w 3489519"/>
              <a:gd name="connsiteY0" fmla="*/ 854339 h 854339"/>
              <a:gd name="connsiteX1" fmla="*/ 1795346 w 3489519"/>
              <a:gd name="connsiteY1" fmla="*/ 449 h 854339"/>
              <a:gd name="connsiteX2" fmla="*/ 3323063 w 3489519"/>
              <a:gd name="connsiteY2" fmla="*/ 736429 h 854339"/>
              <a:gd name="connsiteX3" fmla="*/ 3378819 w 3489519"/>
              <a:gd name="connsiteY3" fmla="*/ 747581 h 854339"/>
              <a:gd name="connsiteX0" fmla="*/ 0 w 3440419"/>
              <a:gd name="connsiteY0" fmla="*/ 854339 h 854339"/>
              <a:gd name="connsiteX1" fmla="*/ 1795346 w 3440419"/>
              <a:gd name="connsiteY1" fmla="*/ 449 h 854339"/>
              <a:gd name="connsiteX2" fmla="*/ 3323063 w 3440419"/>
              <a:gd name="connsiteY2" fmla="*/ 736429 h 854339"/>
              <a:gd name="connsiteX3" fmla="*/ 3233853 w 3440419"/>
              <a:gd name="connsiteY3" fmla="*/ 662440 h 854339"/>
              <a:gd name="connsiteX0" fmla="*/ 0 w 3363896"/>
              <a:gd name="connsiteY0" fmla="*/ 855519 h 855519"/>
              <a:gd name="connsiteX1" fmla="*/ 1795346 w 3363896"/>
              <a:gd name="connsiteY1" fmla="*/ 1629 h 855519"/>
              <a:gd name="connsiteX2" fmla="*/ 3211551 w 3363896"/>
              <a:gd name="connsiteY2" fmla="*/ 643008 h 855519"/>
              <a:gd name="connsiteX3" fmla="*/ 3233853 w 3363896"/>
              <a:gd name="connsiteY3" fmla="*/ 663620 h 855519"/>
              <a:gd name="connsiteX0" fmla="*/ 0 w 3490987"/>
              <a:gd name="connsiteY0" fmla="*/ 855519 h 855519"/>
              <a:gd name="connsiteX1" fmla="*/ 1795346 w 3490987"/>
              <a:gd name="connsiteY1" fmla="*/ 1629 h 855519"/>
              <a:gd name="connsiteX2" fmla="*/ 3211551 w 3490987"/>
              <a:gd name="connsiteY2" fmla="*/ 643008 h 855519"/>
              <a:gd name="connsiteX3" fmla="*/ 3445726 w 3490987"/>
              <a:gd name="connsiteY3" fmla="*/ 805522 h 855519"/>
              <a:gd name="connsiteX0" fmla="*/ 0 w 3469698"/>
              <a:gd name="connsiteY0" fmla="*/ 858039 h 858039"/>
              <a:gd name="connsiteX1" fmla="*/ 1795346 w 3469698"/>
              <a:gd name="connsiteY1" fmla="*/ 4149 h 858039"/>
              <a:gd name="connsiteX2" fmla="*/ 3033132 w 3469698"/>
              <a:gd name="connsiteY2" fmla="*/ 541467 h 858039"/>
              <a:gd name="connsiteX3" fmla="*/ 3445726 w 3469698"/>
              <a:gd name="connsiteY3" fmla="*/ 808042 h 858039"/>
            </a:gdLst>
            <a:ahLst/>
            <a:cxnLst>
              <a:cxn ang="0">
                <a:pos x="connsiteX0" y="connsiteY0"/>
              </a:cxn>
              <a:cxn ang="0">
                <a:pos x="connsiteX1" y="connsiteY1"/>
              </a:cxn>
              <a:cxn ang="0">
                <a:pos x="connsiteX2" y="connsiteY2"/>
              </a:cxn>
              <a:cxn ang="0">
                <a:pos x="connsiteX3" y="connsiteY3"/>
              </a:cxn>
            </a:cxnLst>
            <a:rect l="l" t="t" r="r" b="b"/>
            <a:pathLst>
              <a:path w="3469698" h="858039">
                <a:moveTo>
                  <a:pt x="0" y="858039"/>
                </a:moveTo>
                <a:cubicBezTo>
                  <a:pt x="574288" y="503988"/>
                  <a:pt x="1289824" y="56911"/>
                  <a:pt x="1795346" y="4149"/>
                </a:cubicBezTo>
                <a:cubicBezTo>
                  <a:pt x="2300868" y="-48613"/>
                  <a:pt x="2769220" y="416945"/>
                  <a:pt x="3033132" y="541467"/>
                </a:cubicBezTo>
                <a:cubicBezTo>
                  <a:pt x="3297044" y="665989"/>
                  <a:pt x="3549804" y="864727"/>
                  <a:pt x="3445726" y="808042"/>
                </a:cubicBezTo>
              </a:path>
            </a:pathLst>
          </a:custGeom>
          <a:noFill/>
          <a:ln w="38100">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F6DA5034-E92C-4AF0-968E-23CF78FCB346}"/>
              </a:ext>
            </a:extLst>
          </p:cNvPr>
          <p:cNvSpPr/>
          <p:nvPr/>
        </p:nvSpPr>
        <p:spPr>
          <a:xfrm>
            <a:off x="4870809" y="3654887"/>
            <a:ext cx="2525879" cy="682083"/>
          </a:xfrm>
          <a:custGeom>
            <a:avLst/>
            <a:gdLst>
              <a:gd name="connsiteX0" fmla="*/ 0 w 3378007"/>
              <a:gd name="connsiteY0" fmla="*/ 702591 h 810604"/>
              <a:gd name="connsiteX1" fmla="*/ 1683834 w 3378007"/>
              <a:gd name="connsiteY1" fmla="*/ 64 h 810604"/>
              <a:gd name="connsiteX2" fmla="*/ 3211551 w 3378007"/>
              <a:gd name="connsiteY2" fmla="*/ 736044 h 810604"/>
              <a:gd name="connsiteX3" fmla="*/ 3267307 w 3378007"/>
              <a:gd name="connsiteY3" fmla="*/ 747196 h 810604"/>
              <a:gd name="connsiteX0" fmla="*/ 0 w 3489519"/>
              <a:gd name="connsiteY0" fmla="*/ 854339 h 854339"/>
              <a:gd name="connsiteX1" fmla="*/ 1795346 w 3489519"/>
              <a:gd name="connsiteY1" fmla="*/ 449 h 854339"/>
              <a:gd name="connsiteX2" fmla="*/ 3323063 w 3489519"/>
              <a:gd name="connsiteY2" fmla="*/ 736429 h 854339"/>
              <a:gd name="connsiteX3" fmla="*/ 3378819 w 3489519"/>
              <a:gd name="connsiteY3" fmla="*/ 747581 h 854339"/>
              <a:gd name="connsiteX0" fmla="*/ 0 w 3440419"/>
              <a:gd name="connsiteY0" fmla="*/ 854339 h 854339"/>
              <a:gd name="connsiteX1" fmla="*/ 1795346 w 3440419"/>
              <a:gd name="connsiteY1" fmla="*/ 449 h 854339"/>
              <a:gd name="connsiteX2" fmla="*/ 3323063 w 3440419"/>
              <a:gd name="connsiteY2" fmla="*/ 736429 h 854339"/>
              <a:gd name="connsiteX3" fmla="*/ 3233853 w 3440419"/>
              <a:gd name="connsiteY3" fmla="*/ 662440 h 854339"/>
              <a:gd name="connsiteX0" fmla="*/ 0 w 3363896"/>
              <a:gd name="connsiteY0" fmla="*/ 855519 h 855519"/>
              <a:gd name="connsiteX1" fmla="*/ 1795346 w 3363896"/>
              <a:gd name="connsiteY1" fmla="*/ 1629 h 855519"/>
              <a:gd name="connsiteX2" fmla="*/ 3211551 w 3363896"/>
              <a:gd name="connsiteY2" fmla="*/ 643008 h 855519"/>
              <a:gd name="connsiteX3" fmla="*/ 3233853 w 3363896"/>
              <a:gd name="connsiteY3" fmla="*/ 663620 h 855519"/>
              <a:gd name="connsiteX0" fmla="*/ 0 w 3490987"/>
              <a:gd name="connsiteY0" fmla="*/ 855519 h 855519"/>
              <a:gd name="connsiteX1" fmla="*/ 1795346 w 3490987"/>
              <a:gd name="connsiteY1" fmla="*/ 1629 h 855519"/>
              <a:gd name="connsiteX2" fmla="*/ 3211551 w 3490987"/>
              <a:gd name="connsiteY2" fmla="*/ 643008 h 855519"/>
              <a:gd name="connsiteX3" fmla="*/ 3445726 w 3490987"/>
              <a:gd name="connsiteY3" fmla="*/ 805522 h 855519"/>
              <a:gd name="connsiteX0" fmla="*/ 0 w 3469698"/>
              <a:gd name="connsiteY0" fmla="*/ 858039 h 858039"/>
              <a:gd name="connsiteX1" fmla="*/ 1795346 w 3469698"/>
              <a:gd name="connsiteY1" fmla="*/ 4149 h 858039"/>
              <a:gd name="connsiteX2" fmla="*/ 3033132 w 3469698"/>
              <a:gd name="connsiteY2" fmla="*/ 541467 h 858039"/>
              <a:gd name="connsiteX3" fmla="*/ 3445726 w 3469698"/>
              <a:gd name="connsiteY3" fmla="*/ 808042 h 858039"/>
            </a:gdLst>
            <a:ahLst/>
            <a:cxnLst>
              <a:cxn ang="0">
                <a:pos x="connsiteX0" y="connsiteY0"/>
              </a:cxn>
              <a:cxn ang="0">
                <a:pos x="connsiteX1" y="connsiteY1"/>
              </a:cxn>
              <a:cxn ang="0">
                <a:pos x="connsiteX2" y="connsiteY2"/>
              </a:cxn>
              <a:cxn ang="0">
                <a:pos x="connsiteX3" y="connsiteY3"/>
              </a:cxn>
            </a:cxnLst>
            <a:rect l="l" t="t" r="r" b="b"/>
            <a:pathLst>
              <a:path w="3469698" h="858039">
                <a:moveTo>
                  <a:pt x="0" y="858039"/>
                </a:moveTo>
                <a:cubicBezTo>
                  <a:pt x="574288" y="503988"/>
                  <a:pt x="1289824" y="56911"/>
                  <a:pt x="1795346" y="4149"/>
                </a:cubicBezTo>
                <a:cubicBezTo>
                  <a:pt x="2300868" y="-48613"/>
                  <a:pt x="2769220" y="416945"/>
                  <a:pt x="3033132" y="541467"/>
                </a:cubicBezTo>
                <a:cubicBezTo>
                  <a:pt x="3297044" y="665989"/>
                  <a:pt x="3549804" y="864727"/>
                  <a:pt x="3445726" y="808042"/>
                </a:cubicBezTo>
              </a:path>
            </a:pathLst>
          </a:custGeom>
          <a:noFill/>
          <a:ln w="38100">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5C06BC0B-3B2B-4AD8-85C0-3F250602B070}"/>
              </a:ext>
            </a:extLst>
          </p:cNvPr>
          <p:cNvSpPr/>
          <p:nvPr/>
        </p:nvSpPr>
        <p:spPr>
          <a:xfrm>
            <a:off x="1570166" y="3654887"/>
            <a:ext cx="2357065" cy="617214"/>
          </a:xfrm>
          <a:custGeom>
            <a:avLst/>
            <a:gdLst>
              <a:gd name="connsiteX0" fmla="*/ 0 w 3378007"/>
              <a:gd name="connsiteY0" fmla="*/ 702591 h 810604"/>
              <a:gd name="connsiteX1" fmla="*/ 1683834 w 3378007"/>
              <a:gd name="connsiteY1" fmla="*/ 64 h 810604"/>
              <a:gd name="connsiteX2" fmla="*/ 3211551 w 3378007"/>
              <a:gd name="connsiteY2" fmla="*/ 736044 h 810604"/>
              <a:gd name="connsiteX3" fmla="*/ 3267307 w 3378007"/>
              <a:gd name="connsiteY3" fmla="*/ 747196 h 810604"/>
              <a:gd name="connsiteX0" fmla="*/ 0 w 3489519"/>
              <a:gd name="connsiteY0" fmla="*/ 854339 h 854339"/>
              <a:gd name="connsiteX1" fmla="*/ 1795346 w 3489519"/>
              <a:gd name="connsiteY1" fmla="*/ 449 h 854339"/>
              <a:gd name="connsiteX2" fmla="*/ 3323063 w 3489519"/>
              <a:gd name="connsiteY2" fmla="*/ 736429 h 854339"/>
              <a:gd name="connsiteX3" fmla="*/ 3378819 w 3489519"/>
              <a:gd name="connsiteY3" fmla="*/ 747581 h 854339"/>
              <a:gd name="connsiteX0" fmla="*/ 0 w 3440419"/>
              <a:gd name="connsiteY0" fmla="*/ 854339 h 854339"/>
              <a:gd name="connsiteX1" fmla="*/ 1795346 w 3440419"/>
              <a:gd name="connsiteY1" fmla="*/ 449 h 854339"/>
              <a:gd name="connsiteX2" fmla="*/ 3323063 w 3440419"/>
              <a:gd name="connsiteY2" fmla="*/ 736429 h 854339"/>
              <a:gd name="connsiteX3" fmla="*/ 3233853 w 3440419"/>
              <a:gd name="connsiteY3" fmla="*/ 662440 h 854339"/>
              <a:gd name="connsiteX0" fmla="*/ 0 w 3363896"/>
              <a:gd name="connsiteY0" fmla="*/ 855519 h 855519"/>
              <a:gd name="connsiteX1" fmla="*/ 1795346 w 3363896"/>
              <a:gd name="connsiteY1" fmla="*/ 1629 h 855519"/>
              <a:gd name="connsiteX2" fmla="*/ 3211551 w 3363896"/>
              <a:gd name="connsiteY2" fmla="*/ 643008 h 855519"/>
              <a:gd name="connsiteX3" fmla="*/ 3233853 w 3363896"/>
              <a:gd name="connsiteY3" fmla="*/ 663620 h 855519"/>
              <a:gd name="connsiteX0" fmla="*/ 0 w 3490987"/>
              <a:gd name="connsiteY0" fmla="*/ 855519 h 855519"/>
              <a:gd name="connsiteX1" fmla="*/ 1795346 w 3490987"/>
              <a:gd name="connsiteY1" fmla="*/ 1629 h 855519"/>
              <a:gd name="connsiteX2" fmla="*/ 3211551 w 3490987"/>
              <a:gd name="connsiteY2" fmla="*/ 643008 h 855519"/>
              <a:gd name="connsiteX3" fmla="*/ 3445726 w 3490987"/>
              <a:gd name="connsiteY3" fmla="*/ 805522 h 855519"/>
              <a:gd name="connsiteX0" fmla="*/ 0 w 3469698"/>
              <a:gd name="connsiteY0" fmla="*/ 858039 h 858039"/>
              <a:gd name="connsiteX1" fmla="*/ 1795346 w 3469698"/>
              <a:gd name="connsiteY1" fmla="*/ 4149 h 858039"/>
              <a:gd name="connsiteX2" fmla="*/ 3033132 w 3469698"/>
              <a:gd name="connsiteY2" fmla="*/ 541467 h 858039"/>
              <a:gd name="connsiteX3" fmla="*/ 3445726 w 3469698"/>
              <a:gd name="connsiteY3" fmla="*/ 808042 h 858039"/>
            </a:gdLst>
            <a:ahLst/>
            <a:cxnLst>
              <a:cxn ang="0">
                <a:pos x="connsiteX0" y="connsiteY0"/>
              </a:cxn>
              <a:cxn ang="0">
                <a:pos x="connsiteX1" y="connsiteY1"/>
              </a:cxn>
              <a:cxn ang="0">
                <a:pos x="connsiteX2" y="connsiteY2"/>
              </a:cxn>
              <a:cxn ang="0">
                <a:pos x="connsiteX3" y="connsiteY3"/>
              </a:cxn>
            </a:cxnLst>
            <a:rect l="l" t="t" r="r" b="b"/>
            <a:pathLst>
              <a:path w="3469698" h="858039">
                <a:moveTo>
                  <a:pt x="0" y="858039"/>
                </a:moveTo>
                <a:cubicBezTo>
                  <a:pt x="574288" y="503988"/>
                  <a:pt x="1289824" y="56911"/>
                  <a:pt x="1795346" y="4149"/>
                </a:cubicBezTo>
                <a:cubicBezTo>
                  <a:pt x="2300868" y="-48613"/>
                  <a:pt x="2769220" y="416945"/>
                  <a:pt x="3033132" y="541467"/>
                </a:cubicBezTo>
                <a:cubicBezTo>
                  <a:pt x="3297044" y="665989"/>
                  <a:pt x="3549804" y="864727"/>
                  <a:pt x="3445726" y="808042"/>
                </a:cubicBezTo>
              </a:path>
            </a:pathLst>
          </a:custGeom>
          <a:noFill/>
          <a:ln w="38100">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A358AB0-BD0C-441B-BB55-84CBCD340B71}"/>
              </a:ext>
            </a:extLst>
          </p:cNvPr>
          <p:cNvSpPr/>
          <p:nvPr/>
        </p:nvSpPr>
        <p:spPr>
          <a:xfrm>
            <a:off x="1840464" y="2564113"/>
            <a:ext cx="2263698" cy="1035254"/>
          </a:xfrm>
          <a:prstGeom prst="ellipse">
            <a:avLst/>
          </a:prstGeom>
          <a:noFill/>
          <a:ln w="76200">
            <a:solidFill>
              <a:srgbClr val="A1DBE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800" b="1" dirty="0">
                <a:solidFill>
                  <a:schemeClr val="bg2"/>
                </a:solidFill>
              </a:rPr>
              <a:t>+   </a:t>
            </a:r>
          </a:p>
        </p:txBody>
      </p:sp>
      <p:sp>
        <p:nvSpPr>
          <p:cNvPr id="30" name="Oval 29">
            <a:extLst>
              <a:ext uri="{FF2B5EF4-FFF2-40B4-BE49-F238E27FC236}">
                <a16:creationId xmlns:a16="http://schemas.microsoft.com/office/drawing/2014/main" id="{BD1CDCD8-8F47-422B-BADE-EAEFA3025BB3}"/>
              </a:ext>
            </a:extLst>
          </p:cNvPr>
          <p:cNvSpPr/>
          <p:nvPr/>
        </p:nvSpPr>
        <p:spPr>
          <a:xfrm>
            <a:off x="5368341" y="2564113"/>
            <a:ext cx="1755673" cy="1037063"/>
          </a:xfrm>
          <a:prstGeom prst="ellipse">
            <a:avLst/>
          </a:prstGeom>
          <a:noFill/>
          <a:ln w="76200">
            <a:solidFill>
              <a:srgbClr val="A1DBE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800" b="1" dirty="0">
                <a:solidFill>
                  <a:schemeClr val="bg2"/>
                </a:solidFill>
              </a:rPr>
              <a:t>+</a:t>
            </a:r>
          </a:p>
        </p:txBody>
      </p:sp>
      <p:sp>
        <p:nvSpPr>
          <p:cNvPr id="31" name="Oval 30">
            <a:extLst>
              <a:ext uri="{FF2B5EF4-FFF2-40B4-BE49-F238E27FC236}">
                <a16:creationId xmlns:a16="http://schemas.microsoft.com/office/drawing/2014/main" id="{986C95D1-AD88-44A2-BE01-1A0417D0AF04}"/>
              </a:ext>
            </a:extLst>
          </p:cNvPr>
          <p:cNvSpPr/>
          <p:nvPr/>
        </p:nvSpPr>
        <p:spPr>
          <a:xfrm>
            <a:off x="8316289" y="2564113"/>
            <a:ext cx="1624362" cy="1037063"/>
          </a:xfrm>
          <a:prstGeom prst="ellipse">
            <a:avLst/>
          </a:prstGeom>
          <a:noFill/>
          <a:ln w="76200">
            <a:solidFill>
              <a:srgbClr val="A1DBE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800" b="1" dirty="0">
                <a:solidFill>
                  <a:schemeClr val="bg2"/>
                </a:solidFill>
              </a:rPr>
              <a:t>+</a:t>
            </a:r>
          </a:p>
        </p:txBody>
      </p:sp>
      <p:sp>
        <p:nvSpPr>
          <p:cNvPr id="32" name="Oval 31">
            <a:extLst>
              <a:ext uri="{FF2B5EF4-FFF2-40B4-BE49-F238E27FC236}">
                <a16:creationId xmlns:a16="http://schemas.microsoft.com/office/drawing/2014/main" id="{59F09909-6C3B-4C98-9A54-65D774E22753}"/>
              </a:ext>
            </a:extLst>
          </p:cNvPr>
          <p:cNvSpPr/>
          <p:nvPr/>
        </p:nvSpPr>
        <p:spPr>
          <a:xfrm>
            <a:off x="688763" y="4172552"/>
            <a:ext cx="1603191"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bg2"/>
                </a:solidFill>
              </a:rPr>
              <a:t>146</a:t>
            </a:r>
          </a:p>
        </p:txBody>
      </p:sp>
      <p:sp>
        <p:nvSpPr>
          <p:cNvPr id="33" name="Oval 32">
            <a:extLst>
              <a:ext uri="{FF2B5EF4-FFF2-40B4-BE49-F238E27FC236}">
                <a16:creationId xmlns:a16="http://schemas.microsoft.com/office/drawing/2014/main" id="{588ABE5E-A6E2-4EA9-B3C3-6F52E8E8174D}"/>
              </a:ext>
            </a:extLst>
          </p:cNvPr>
          <p:cNvSpPr/>
          <p:nvPr/>
        </p:nvSpPr>
        <p:spPr>
          <a:xfrm>
            <a:off x="3684882" y="4172552"/>
            <a:ext cx="1600200"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b="1" dirty="0">
              <a:solidFill>
                <a:schemeClr val="bg2"/>
              </a:solidFill>
            </a:endParaRPr>
          </a:p>
        </p:txBody>
      </p:sp>
      <p:sp>
        <p:nvSpPr>
          <p:cNvPr id="34" name="Oval 33">
            <a:extLst>
              <a:ext uri="{FF2B5EF4-FFF2-40B4-BE49-F238E27FC236}">
                <a16:creationId xmlns:a16="http://schemas.microsoft.com/office/drawing/2014/main" id="{08574A04-1418-44CC-AE62-5830ED274F48}"/>
              </a:ext>
            </a:extLst>
          </p:cNvPr>
          <p:cNvSpPr/>
          <p:nvPr/>
        </p:nvSpPr>
        <p:spPr>
          <a:xfrm>
            <a:off x="7030882" y="4172552"/>
            <a:ext cx="1609344"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b="1" dirty="0">
              <a:solidFill>
                <a:schemeClr val="bg2"/>
              </a:solidFill>
            </a:endParaRPr>
          </a:p>
        </p:txBody>
      </p:sp>
      <p:sp>
        <p:nvSpPr>
          <p:cNvPr id="35" name="Oval 34">
            <a:extLst>
              <a:ext uri="{FF2B5EF4-FFF2-40B4-BE49-F238E27FC236}">
                <a16:creationId xmlns:a16="http://schemas.microsoft.com/office/drawing/2014/main" id="{9C3A8D58-0346-4CFE-BB67-E57D6F83D09E}"/>
              </a:ext>
            </a:extLst>
          </p:cNvPr>
          <p:cNvSpPr/>
          <p:nvPr/>
        </p:nvSpPr>
        <p:spPr>
          <a:xfrm>
            <a:off x="9675550" y="4172552"/>
            <a:ext cx="1609344" cy="1037063"/>
          </a:xfrm>
          <a:prstGeom prst="ellipse">
            <a:avLst/>
          </a:prstGeom>
          <a:solidFill>
            <a:srgbClr val="A1DBE7"/>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b="1" dirty="0">
              <a:solidFill>
                <a:schemeClr val="bg2"/>
              </a:solidFill>
            </a:endParaRPr>
          </a:p>
        </p:txBody>
      </p:sp>
      <p:sp>
        <p:nvSpPr>
          <p:cNvPr id="17" name="Google Shape;222;p10">
            <a:extLst>
              <a:ext uri="{FF2B5EF4-FFF2-40B4-BE49-F238E27FC236}">
                <a16:creationId xmlns:a16="http://schemas.microsoft.com/office/drawing/2014/main" id="{C1A562B1-60BC-4925-A903-1496CEF98D6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Write the sum after completing the diagram</a:t>
            </a:r>
            <a:endParaRPr lang="en-GB" sz="3200" dirty="0">
              <a:sym typeface="Comic Sans MS"/>
            </a:endParaRPr>
          </a:p>
        </p:txBody>
      </p:sp>
      <p:sp>
        <p:nvSpPr>
          <p:cNvPr id="2" name="Rectangle 1"/>
          <p:cNvSpPr/>
          <p:nvPr/>
        </p:nvSpPr>
        <p:spPr>
          <a:xfrm>
            <a:off x="2605740" y="2725360"/>
            <a:ext cx="1079142" cy="677108"/>
          </a:xfrm>
          <a:prstGeom prst="rect">
            <a:avLst/>
          </a:prstGeom>
        </p:spPr>
        <p:txBody>
          <a:bodyPr wrap="none">
            <a:spAutoFit/>
          </a:bodyPr>
          <a:lstStyle/>
          <a:p>
            <a:r>
              <a:rPr lang="en-US" sz="3800" b="1" dirty="0">
                <a:solidFill>
                  <a:schemeClr val="bg2"/>
                </a:solidFill>
                <a:latin typeface="+mn-lt"/>
                <a:ea typeface="+mn-ea"/>
                <a:cs typeface="+mn-cs"/>
              </a:rPr>
              <a:t>400</a:t>
            </a:r>
          </a:p>
        </p:txBody>
      </p:sp>
      <p:sp>
        <p:nvSpPr>
          <p:cNvPr id="18" name="Rectangle 17"/>
          <p:cNvSpPr/>
          <p:nvPr/>
        </p:nvSpPr>
        <p:spPr>
          <a:xfrm>
            <a:off x="6099887" y="2789837"/>
            <a:ext cx="780983" cy="677108"/>
          </a:xfrm>
          <a:prstGeom prst="rect">
            <a:avLst/>
          </a:prstGeom>
        </p:spPr>
        <p:txBody>
          <a:bodyPr wrap="none">
            <a:spAutoFit/>
          </a:bodyPr>
          <a:lstStyle/>
          <a:p>
            <a:r>
              <a:rPr lang="en-US" sz="3800" b="1" dirty="0">
                <a:solidFill>
                  <a:schemeClr val="bg2"/>
                </a:solidFill>
                <a:latin typeface="+mn-lt"/>
                <a:ea typeface="+mn-ea"/>
                <a:cs typeface="+mn-cs"/>
              </a:rPr>
              <a:t>20</a:t>
            </a:r>
          </a:p>
        </p:txBody>
      </p:sp>
      <p:sp>
        <p:nvSpPr>
          <p:cNvPr id="19" name="Rectangle 18"/>
          <p:cNvSpPr/>
          <p:nvPr/>
        </p:nvSpPr>
        <p:spPr>
          <a:xfrm>
            <a:off x="8977790" y="2807045"/>
            <a:ext cx="482824" cy="677108"/>
          </a:xfrm>
          <a:prstGeom prst="rect">
            <a:avLst/>
          </a:prstGeom>
        </p:spPr>
        <p:txBody>
          <a:bodyPr wrap="none">
            <a:spAutoFit/>
          </a:bodyPr>
          <a:lstStyle/>
          <a:p>
            <a:r>
              <a:rPr lang="en-US" sz="3800" b="1" dirty="0">
                <a:solidFill>
                  <a:schemeClr val="bg2"/>
                </a:solidFill>
                <a:latin typeface="+mn-lt"/>
                <a:ea typeface="+mn-ea"/>
                <a:cs typeface="+mn-cs"/>
              </a:rPr>
              <a:t>3</a:t>
            </a:r>
          </a:p>
        </p:txBody>
      </p:sp>
      <p:sp>
        <p:nvSpPr>
          <p:cNvPr id="20" name="Rectangle 19"/>
          <p:cNvSpPr/>
          <p:nvPr/>
        </p:nvSpPr>
        <p:spPr>
          <a:xfrm>
            <a:off x="3945517" y="4352529"/>
            <a:ext cx="1079142" cy="677108"/>
          </a:xfrm>
          <a:prstGeom prst="rect">
            <a:avLst/>
          </a:prstGeom>
        </p:spPr>
        <p:txBody>
          <a:bodyPr wrap="none">
            <a:spAutoFit/>
          </a:bodyPr>
          <a:lstStyle/>
          <a:p>
            <a:r>
              <a:rPr lang="en-US" sz="3800" b="1" dirty="0">
                <a:solidFill>
                  <a:schemeClr val="bg2"/>
                </a:solidFill>
                <a:latin typeface="+mn-lt"/>
                <a:ea typeface="+mn-ea"/>
                <a:cs typeface="+mn-cs"/>
              </a:rPr>
              <a:t>546</a:t>
            </a:r>
          </a:p>
        </p:txBody>
      </p:sp>
      <p:sp>
        <p:nvSpPr>
          <p:cNvPr id="21" name="Rectangle 20"/>
          <p:cNvSpPr/>
          <p:nvPr/>
        </p:nvSpPr>
        <p:spPr>
          <a:xfrm>
            <a:off x="7319763" y="4336970"/>
            <a:ext cx="1079142" cy="677108"/>
          </a:xfrm>
          <a:prstGeom prst="rect">
            <a:avLst/>
          </a:prstGeom>
          <a:solidFill>
            <a:srgbClr val="A1DBE7"/>
          </a:solidFill>
        </p:spPr>
        <p:txBody>
          <a:bodyPr wrap="none">
            <a:spAutoFit/>
          </a:bodyPr>
          <a:lstStyle/>
          <a:p>
            <a:r>
              <a:rPr lang="en-US" sz="3800" b="1" dirty="0">
                <a:solidFill>
                  <a:schemeClr val="bg2"/>
                </a:solidFill>
                <a:latin typeface="+mn-lt"/>
                <a:ea typeface="+mn-ea"/>
                <a:cs typeface="+mn-cs"/>
              </a:rPr>
              <a:t>566</a:t>
            </a:r>
          </a:p>
        </p:txBody>
      </p:sp>
      <p:sp>
        <p:nvSpPr>
          <p:cNvPr id="22" name="Rectangle 21"/>
          <p:cNvSpPr/>
          <p:nvPr/>
        </p:nvSpPr>
        <p:spPr>
          <a:xfrm>
            <a:off x="9940651" y="4382976"/>
            <a:ext cx="1079142" cy="677108"/>
          </a:xfrm>
          <a:prstGeom prst="rect">
            <a:avLst/>
          </a:prstGeom>
        </p:spPr>
        <p:txBody>
          <a:bodyPr wrap="none">
            <a:spAutoFit/>
          </a:bodyPr>
          <a:lstStyle/>
          <a:p>
            <a:r>
              <a:rPr lang="en-US" sz="3800" b="1" dirty="0">
                <a:solidFill>
                  <a:schemeClr val="bg2"/>
                </a:solidFill>
                <a:latin typeface="+mn-lt"/>
                <a:ea typeface="+mn-ea"/>
                <a:cs typeface="+mn-cs"/>
              </a:rPr>
              <a:t>569</a:t>
            </a:r>
          </a:p>
        </p:txBody>
      </p:sp>
      <p:sp>
        <p:nvSpPr>
          <p:cNvPr id="23" name="Rectangle 22"/>
          <p:cNvSpPr/>
          <p:nvPr/>
        </p:nvSpPr>
        <p:spPr>
          <a:xfrm>
            <a:off x="7367172" y="1607869"/>
            <a:ext cx="1079142" cy="677108"/>
          </a:xfrm>
          <a:prstGeom prst="rect">
            <a:avLst/>
          </a:prstGeom>
          <a:noFill/>
        </p:spPr>
        <p:txBody>
          <a:bodyPr wrap="none">
            <a:spAutoFit/>
          </a:bodyPr>
          <a:lstStyle/>
          <a:p>
            <a:r>
              <a:rPr lang="en-US" sz="3800" b="1" dirty="0">
                <a:solidFill>
                  <a:schemeClr val="bg2"/>
                </a:solidFill>
                <a:latin typeface="+mn-lt"/>
                <a:ea typeface="+mn-ea"/>
                <a:cs typeface="+mn-cs"/>
              </a:rPr>
              <a:t>569</a:t>
            </a:r>
          </a:p>
        </p:txBody>
      </p:sp>
    </p:spTree>
    <p:custDataLst>
      <p:tags r:id="rId1"/>
    </p:custDataLst>
    <p:extLst>
      <p:ext uri="{BB962C8B-B14F-4D97-AF65-F5344CB8AC3E}">
        <p14:creationId xmlns:p14="http://schemas.microsoft.com/office/powerpoint/2010/main" val="4013726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left)">
                                      <p:cBhvr>
                                        <p:cTn id="48" dur="1000"/>
                                        <p:tgtEl>
                                          <p:spTgt spid="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10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left)">
                                      <p:cBhvr>
                                        <p:cTn id="58" dur="1000"/>
                                        <p:tgtEl>
                                          <p:spTgt spid="18"/>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1000"/>
                                        <p:tgtEl>
                                          <p:spTgt spid="21"/>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left)">
                                      <p:cBhvr>
                                        <p:cTn id="68" dur="1000"/>
                                        <p:tgtEl>
                                          <p:spTgt spid="19"/>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wipe(left)">
                                      <p:cBhvr>
                                        <p:cTn id="73" dur="1000"/>
                                        <p:tgtEl>
                                          <p:spTgt spid="22"/>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wipe(left)">
                                      <p:cBhvr>
                                        <p:cTn id="78"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animBg="1"/>
      <p:bldP spid="26" grpId="0" animBg="1"/>
      <p:bldP spid="27" grpId="0" animBg="1"/>
      <p:bldP spid="28" grpId="0" animBg="1"/>
      <p:bldP spid="30" grpId="0" animBg="1"/>
      <p:bldP spid="31" grpId="0" animBg="1"/>
      <p:bldP spid="32" grpId="0" animBg="1"/>
      <p:bldP spid="33" grpId="0" animBg="1"/>
      <p:bldP spid="34" grpId="0" animBg="1"/>
      <p:bldP spid="35" grpId="0" animBg="1"/>
      <p:bldP spid="2" grpId="0"/>
      <p:bldP spid="18" grpId="0"/>
      <p:bldP spid="19" grpId="0"/>
      <p:bldP spid="20" grpId="0"/>
      <p:bldP spid="21" grpId="0" animBg="1"/>
      <p:bldP spid="22" grpId="0"/>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926123" y="4285396"/>
            <a:ext cx="10386646" cy="1060327"/>
          </a:xfrm>
          <a:prstGeom prst="rect">
            <a:avLst/>
          </a:prstGeom>
          <a:solidFill>
            <a:schemeClr val="tx2"/>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Common formative assessment</a:t>
            </a:r>
            <a:endParaRPr lang="en-US" sz="5400" dirty="0">
              <a:solidFill>
                <a:schemeClr val="accent1">
                  <a:lumMod val="50000"/>
                </a:schemeClr>
              </a:solidFill>
            </a:endParaRP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490201" y="715488"/>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491400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Choose the correct answer</a:t>
            </a:r>
            <a:endParaRPr lang="en-GB" sz="3200" dirty="0">
              <a:sym typeface="Comic Sans MS"/>
            </a:endParaRPr>
          </a:p>
        </p:txBody>
      </p:sp>
      <p:sp>
        <p:nvSpPr>
          <p:cNvPr id="14" name="Rectangle 13">
            <a:extLst>
              <a:ext uri="{FF2B5EF4-FFF2-40B4-BE49-F238E27FC236}">
                <a16:creationId xmlns:a16="http://schemas.microsoft.com/office/drawing/2014/main" id="{AF5F4D64-B5DD-454A-AB6A-E1C526738553}"/>
              </a:ext>
            </a:extLst>
          </p:cNvPr>
          <p:cNvSpPr/>
          <p:nvPr/>
        </p:nvSpPr>
        <p:spPr>
          <a:xfrm>
            <a:off x="539263" y="1839951"/>
            <a:ext cx="6940060" cy="707886"/>
          </a:xfrm>
          <a:prstGeom prst="rect">
            <a:avLst/>
          </a:prstGeom>
          <a:noFill/>
        </p:spPr>
        <p:txBody>
          <a:bodyPr wrap="square" lIns="91440" tIns="45720" rIns="91440" bIns="45720">
            <a:spAutoFit/>
          </a:bodyPr>
          <a:lstStyle/>
          <a:p>
            <a:r>
              <a:rPr lang="en-US" sz="4000" b="1" cap="none" spc="0" dirty="0">
                <a:ln w="22225">
                  <a:noFill/>
                  <a:prstDash val="solid"/>
                </a:ln>
                <a:solidFill>
                  <a:schemeClr val="bg2"/>
                </a:solidFill>
                <a:effectLst/>
                <a:latin typeface="+mj-lt"/>
              </a:rPr>
              <a:t>374 + 100 = ______</a:t>
            </a:r>
          </a:p>
        </p:txBody>
      </p:sp>
      <p:sp>
        <p:nvSpPr>
          <p:cNvPr id="16" name="TextBox 15">
            <a:extLst>
              <a:ext uri="{FF2B5EF4-FFF2-40B4-BE49-F238E27FC236}">
                <a16:creationId xmlns:a16="http://schemas.microsoft.com/office/drawing/2014/main" id="{36AA0933-0908-4682-B7C7-7E6EAF05A12F}"/>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Check your understanding</a:t>
            </a:r>
            <a:endParaRPr lang="en-US" dirty="0"/>
          </a:p>
        </p:txBody>
      </p:sp>
      <p:sp>
        <p:nvSpPr>
          <p:cNvPr id="2" name="Rectangle 1"/>
          <p:cNvSpPr/>
          <p:nvPr/>
        </p:nvSpPr>
        <p:spPr>
          <a:xfrm>
            <a:off x="4391624" y="1756557"/>
            <a:ext cx="1122423" cy="707886"/>
          </a:xfrm>
          <a:prstGeom prst="rect">
            <a:avLst/>
          </a:prstGeom>
        </p:spPr>
        <p:txBody>
          <a:bodyPr wrap="none">
            <a:spAutoFit/>
          </a:bodyPr>
          <a:lstStyle/>
          <a:p>
            <a:r>
              <a:rPr lang="en-US" sz="4000" b="1" dirty="0">
                <a:solidFill>
                  <a:srgbClr val="74C274"/>
                </a:solidFill>
                <a:latin typeface="+mn-lt"/>
                <a:ea typeface="+mn-ea"/>
                <a:cs typeface="+mn-cs"/>
              </a:rPr>
              <a:t>474</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3053" y="2794195"/>
            <a:ext cx="3935638" cy="3129691"/>
          </a:xfrm>
          <a:prstGeom prst="rect">
            <a:avLst/>
          </a:prstGeom>
        </p:spPr>
      </p:pic>
      <p:sp>
        <p:nvSpPr>
          <p:cNvPr id="15" name="Rectangle: Rounded Corners 14">
            <a:extLst>
              <a:ext uri="{FF2B5EF4-FFF2-40B4-BE49-F238E27FC236}">
                <a16:creationId xmlns:a16="http://schemas.microsoft.com/office/drawing/2014/main" id="{A0860B98-AED1-4150-835D-3081F4EC9BC5}"/>
              </a:ext>
            </a:extLst>
          </p:cNvPr>
          <p:cNvSpPr/>
          <p:nvPr/>
        </p:nvSpPr>
        <p:spPr>
          <a:xfrm>
            <a:off x="856721" y="308062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accent1">
                  <a:lumMod val="50000"/>
                </a:schemeClr>
              </a:solidFill>
            </a:endParaRPr>
          </a:p>
          <a:p>
            <a:pPr algn="ctr"/>
            <a:r>
              <a:rPr lang="en-US" sz="3200" b="1" dirty="0">
                <a:solidFill>
                  <a:schemeClr val="accent1">
                    <a:lumMod val="50000"/>
                  </a:schemeClr>
                </a:solidFill>
              </a:rPr>
              <a:t>474</a:t>
            </a:r>
          </a:p>
          <a:p>
            <a:pPr algn="ctr"/>
            <a:endParaRPr lang="en-US" sz="2800" dirty="0">
              <a:solidFill>
                <a:schemeClr val="tx1">
                  <a:lumMod val="65000"/>
                  <a:lumOff val="35000"/>
                </a:schemeClr>
              </a:solidFill>
              <a:latin typeface="Comic Sans MS" panose="030F0702030302020204" pitchFamily="66" charset="0"/>
              <a:cs typeface="Arial"/>
            </a:endParaRPr>
          </a:p>
        </p:txBody>
      </p:sp>
      <p:sp>
        <p:nvSpPr>
          <p:cNvPr id="17" name="Isosceles Triangle 16">
            <a:extLst>
              <a:ext uri="{FF2B5EF4-FFF2-40B4-BE49-F238E27FC236}">
                <a16:creationId xmlns:a16="http://schemas.microsoft.com/office/drawing/2014/main" id="{8E011B6F-041E-499D-B6B2-0903F59FC197}"/>
              </a:ext>
            </a:extLst>
          </p:cNvPr>
          <p:cNvSpPr/>
          <p:nvPr/>
        </p:nvSpPr>
        <p:spPr>
          <a:xfrm rot="5400000">
            <a:off x="610074" y="315774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31B53ADD-5633-4103-9C16-A51A45F71B32}"/>
              </a:ext>
            </a:extLst>
          </p:cNvPr>
          <p:cNvGrpSpPr/>
          <p:nvPr/>
        </p:nvGrpSpPr>
        <p:grpSpPr>
          <a:xfrm>
            <a:off x="653563" y="4019342"/>
            <a:ext cx="3218447" cy="641298"/>
            <a:chOff x="653563" y="3061579"/>
            <a:chExt cx="3218447" cy="641298"/>
          </a:xfrm>
        </p:grpSpPr>
        <p:sp>
          <p:nvSpPr>
            <p:cNvPr id="27" name="Rectangle: Rounded Corners 26">
              <a:extLst>
                <a:ext uri="{FF2B5EF4-FFF2-40B4-BE49-F238E27FC236}">
                  <a16:creationId xmlns:a16="http://schemas.microsoft.com/office/drawing/2014/main" id="{C2450FD3-E3CF-48ED-A198-27F1F74C7FA4}"/>
                </a:ext>
              </a:extLst>
            </p:cNvPr>
            <p:cNvSpPr/>
            <p:nvPr/>
          </p:nvSpPr>
          <p:spPr>
            <a:xfrm>
              <a:off x="856721" y="306157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accent1">
                    <a:lumMod val="50000"/>
                  </a:schemeClr>
                </a:solidFill>
              </a:endParaRPr>
            </a:p>
            <a:p>
              <a:pPr algn="ctr"/>
              <a:r>
                <a:rPr lang="en-US" sz="3200" b="1" dirty="0">
                  <a:solidFill>
                    <a:schemeClr val="accent1">
                      <a:lumMod val="50000"/>
                    </a:schemeClr>
                  </a:solidFill>
                </a:rPr>
                <a:t>384</a:t>
              </a:r>
            </a:p>
            <a:p>
              <a:pPr algn="ctr"/>
              <a:endParaRPr lang="en-US" sz="2800" dirty="0">
                <a:solidFill>
                  <a:schemeClr val="tx1">
                    <a:lumMod val="65000"/>
                    <a:lumOff val="35000"/>
                  </a:schemeClr>
                </a:solidFill>
                <a:latin typeface="Comic Sans MS" panose="030F0702030302020204" pitchFamily="66" charset="0"/>
                <a:cs typeface="Arial"/>
              </a:endParaRPr>
            </a:p>
          </p:txBody>
        </p:sp>
        <p:sp>
          <p:nvSpPr>
            <p:cNvPr id="28" name="Isosceles Triangle 27">
              <a:extLst>
                <a:ext uri="{FF2B5EF4-FFF2-40B4-BE49-F238E27FC236}">
                  <a16:creationId xmlns:a16="http://schemas.microsoft.com/office/drawing/2014/main" id="{4744AADF-D0E6-41E5-B9BE-031297A74490}"/>
                </a:ext>
              </a:extLst>
            </p:cNvPr>
            <p:cNvSpPr/>
            <p:nvPr/>
          </p:nvSpPr>
          <p:spPr>
            <a:xfrm rot="5400000">
              <a:off x="610074" y="313869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28">
            <a:extLst>
              <a:ext uri="{FF2B5EF4-FFF2-40B4-BE49-F238E27FC236}">
                <a16:creationId xmlns:a16="http://schemas.microsoft.com/office/drawing/2014/main" id="{09812932-1B22-47A9-AF70-D779BE03F012}"/>
              </a:ext>
            </a:extLst>
          </p:cNvPr>
          <p:cNvGrpSpPr/>
          <p:nvPr/>
        </p:nvGrpSpPr>
        <p:grpSpPr>
          <a:xfrm>
            <a:off x="653563" y="4945355"/>
            <a:ext cx="3218447" cy="641298"/>
            <a:chOff x="653563" y="3080629"/>
            <a:chExt cx="3218447" cy="641298"/>
          </a:xfrm>
        </p:grpSpPr>
        <p:sp>
          <p:nvSpPr>
            <p:cNvPr id="30" name="Rectangle: Rounded Corners 29">
              <a:extLst>
                <a:ext uri="{FF2B5EF4-FFF2-40B4-BE49-F238E27FC236}">
                  <a16:creationId xmlns:a16="http://schemas.microsoft.com/office/drawing/2014/main" id="{1F1D12BC-EFD9-4A23-A8D5-4074041FE5F4}"/>
                </a:ext>
              </a:extLst>
            </p:cNvPr>
            <p:cNvSpPr/>
            <p:nvPr/>
          </p:nvSpPr>
          <p:spPr>
            <a:xfrm>
              <a:off x="856721" y="308062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accent1">
                    <a:lumMod val="50000"/>
                  </a:schemeClr>
                </a:solidFill>
              </a:endParaRPr>
            </a:p>
            <a:p>
              <a:pPr algn="ctr"/>
              <a:r>
                <a:rPr lang="en-US" sz="3200" b="1" dirty="0">
                  <a:solidFill>
                    <a:schemeClr val="accent1">
                      <a:lumMod val="50000"/>
                    </a:schemeClr>
                  </a:solidFill>
                </a:rPr>
                <a:t>375</a:t>
              </a:r>
            </a:p>
            <a:p>
              <a:pPr algn="ctr"/>
              <a:endParaRPr lang="en-US" sz="2800" dirty="0">
                <a:solidFill>
                  <a:schemeClr val="tx1">
                    <a:lumMod val="65000"/>
                    <a:lumOff val="35000"/>
                  </a:schemeClr>
                </a:solidFill>
                <a:latin typeface="Comic Sans MS" panose="030F0702030302020204" pitchFamily="66" charset="0"/>
                <a:cs typeface="Arial"/>
              </a:endParaRPr>
            </a:p>
          </p:txBody>
        </p:sp>
        <p:sp>
          <p:nvSpPr>
            <p:cNvPr id="31" name="Isosceles Triangle 30">
              <a:extLst>
                <a:ext uri="{FF2B5EF4-FFF2-40B4-BE49-F238E27FC236}">
                  <a16:creationId xmlns:a16="http://schemas.microsoft.com/office/drawing/2014/main" id="{79C948F0-DAD1-479D-8DD9-97D20103C192}"/>
                </a:ext>
              </a:extLst>
            </p:cNvPr>
            <p:cNvSpPr/>
            <p:nvPr/>
          </p:nvSpPr>
          <p:spPr>
            <a:xfrm rot="5400000">
              <a:off x="610074" y="315774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22293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15"/>
                                        </p:tgtEl>
                                        <p:attrNameLst>
                                          <p:attrName>style.color</p:attrName>
                                        </p:attrNameLst>
                                      </p:cBhvr>
                                      <p:to>
                                        <a:srgbClr val="74C274"/>
                                      </p:to>
                                    </p:animClr>
                                    <p:animClr clrSpc="rgb" dir="cw">
                                      <p:cBhvr>
                                        <p:cTn id="7" dur="500" fill="hold"/>
                                        <p:tgtEl>
                                          <p:spTgt spid="15"/>
                                        </p:tgtEl>
                                        <p:attrNameLst>
                                          <p:attrName>fillcolor</p:attrName>
                                        </p:attrNameLst>
                                      </p:cBhvr>
                                      <p:to>
                                        <a:srgbClr val="74C274"/>
                                      </p:to>
                                    </p:animClr>
                                    <p:set>
                                      <p:cBhvr>
                                        <p:cTn id="8" dur="500" fill="hold"/>
                                        <p:tgtEl>
                                          <p:spTgt spid="15"/>
                                        </p:tgtEl>
                                        <p:attrNameLst>
                                          <p:attrName>fill.type</p:attrName>
                                        </p:attrNameLst>
                                      </p:cBhvr>
                                      <p:to>
                                        <p:strVal val="solid"/>
                                      </p:to>
                                    </p:set>
                                    <p:set>
                                      <p:cBhvr>
                                        <p:cTn id="9" dur="500" fill="hold"/>
                                        <p:tgtEl>
                                          <p:spTgt spid="15"/>
                                        </p:tgtEl>
                                        <p:attrNameLst>
                                          <p:attrName>fill.on</p:attrName>
                                        </p:attrNameLst>
                                      </p:cBhvr>
                                      <p:to>
                                        <p:strVal val="true"/>
                                      </p:to>
                                    </p:set>
                                  </p:childTnLst>
                                </p:cTn>
                              </p:par>
                              <p:par>
                                <p:cTn id="10" presetID="7" presetClass="emph" presetSubtype="2" fill="hold" nodeType="withEffect">
                                  <p:stCondLst>
                                    <p:cond delay="0"/>
                                  </p:stCondLst>
                                  <p:childTnLst>
                                    <p:animClr clrSpc="rgb" dir="cw">
                                      <p:cBhvr>
                                        <p:cTn id="11" dur="500" fill="hold"/>
                                        <p:tgtEl>
                                          <p:spTgt spid="15"/>
                                        </p:tgtEl>
                                        <p:attrNameLst>
                                          <p:attrName>stroke.color</p:attrName>
                                        </p:attrNameLst>
                                      </p:cBhvr>
                                      <p:to>
                                        <a:srgbClr val="FFFFFF"/>
                                      </p:to>
                                    </p:animClr>
                                    <p:set>
                                      <p:cBhvr>
                                        <p:cTn id="12" dur="500" fill="hold"/>
                                        <p:tgtEl>
                                          <p:spTgt spid="15"/>
                                        </p:tgtEl>
                                        <p:attrNameLst>
                                          <p:attrName>stroke.on</p:attrName>
                                        </p:attrNameLst>
                                      </p:cBhvr>
                                      <p:to>
                                        <p:strVal val="true"/>
                                      </p:to>
                                    </p:set>
                                  </p:childTnLst>
                                </p:cTn>
                              </p:par>
                              <p:par>
                                <p:cTn id="13" presetID="19" presetClass="emph" presetSubtype="0" fill="hold" nodeType="withEffect">
                                  <p:stCondLst>
                                    <p:cond delay="0"/>
                                  </p:stCondLst>
                                  <p:childTnLst>
                                    <p:animClr clrSpc="rgb" dir="cw">
                                      <p:cBhvr override="childStyle">
                                        <p:cTn id="14" dur="500" fill="hold"/>
                                        <p:tgtEl>
                                          <p:spTgt spid="15">
                                            <p:txEl>
                                              <p:pRg st="1" end="1"/>
                                            </p:txEl>
                                          </p:spTgt>
                                        </p:tgtEl>
                                        <p:attrNameLst>
                                          <p:attrName>style.color</p:attrName>
                                        </p:attrNameLst>
                                      </p:cBhvr>
                                      <p:to>
                                        <a:srgbClr val="FFFFFF"/>
                                      </p:to>
                                    </p:animClr>
                                    <p:animClr clrSpc="rgb" dir="cw">
                                      <p:cBhvr>
                                        <p:cTn id="15" dur="500" fill="hold"/>
                                        <p:tgtEl>
                                          <p:spTgt spid="15">
                                            <p:txEl>
                                              <p:pRg st="1" end="1"/>
                                            </p:txEl>
                                          </p:spTgt>
                                        </p:tgtEl>
                                        <p:attrNameLst>
                                          <p:attrName>fillcolor</p:attrName>
                                        </p:attrNameLst>
                                      </p:cBhvr>
                                      <p:to>
                                        <a:srgbClr val="FFFFFF"/>
                                      </p:to>
                                    </p:animClr>
                                    <p:set>
                                      <p:cBhvr>
                                        <p:cTn id="16" dur="500" fill="hold"/>
                                        <p:tgtEl>
                                          <p:spTgt spid="15">
                                            <p:txEl>
                                              <p:pRg st="1" end="1"/>
                                            </p:txEl>
                                          </p:spTgt>
                                        </p:tgtEl>
                                        <p:attrNameLst>
                                          <p:attrName>fill.type</p:attrName>
                                        </p:attrNameLst>
                                      </p:cBhvr>
                                      <p:to>
                                        <p:strVal val="solid"/>
                                      </p:to>
                                    </p:set>
                                    <p:set>
                                      <p:cBhvr>
                                        <p:cTn id="17" dur="500" fill="hold"/>
                                        <p:tgtEl>
                                          <p:spTgt spid="15">
                                            <p:txEl>
                                              <p:pRg st="1" end="1"/>
                                            </p:txEl>
                                          </p:spTgt>
                                        </p:tgtEl>
                                        <p:attrNameLst>
                                          <p:attrName>fill.on</p:attrName>
                                        </p:attrNameLst>
                                      </p:cBhvr>
                                      <p:to>
                                        <p:strVal val="true"/>
                                      </p:to>
                                    </p:set>
                                  </p:childTnLst>
                                </p:cTn>
                              </p:par>
                              <p:par>
                                <p:cTn id="18" presetID="19" presetClass="emph" presetSubtype="0" fill="hold" grpId="0" nodeType="withEffect">
                                  <p:stCondLst>
                                    <p:cond delay="0"/>
                                  </p:stCondLst>
                                  <p:childTnLst>
                                    <p:animClr clrSpc="rgb" dir="cw">
                                      <p:cBhvr override="childStyle">
                                        <p:cTn id="19" dur="500" fill="hold"/>
                                        <p:tgtEl>
                                          <p:spTgt spid="17"/>
                                        </p:tgtEl>
                                        <p:attrNameLst>
                                          <p:attrName>style.color</p:attrName>
                                        </p:attrNameLst>
                                      </p:cBhvr>
                                      <p:to>
                                        <a:srgbClr val="74C274"/>
                                      </p:to>
                                    </p:animClr>
                                    <p:animClr clrSpc="rgb" dir="cw">
                                      <p:cBhvr>
                                        <p:cTn id="20" dur="500" fill="hold"/>
                                        <p:tgtEl>
                                          <p:spTgt spid="17"/>
                                        </p:tgtEl>
                                        <p:attrNameLst>
                                          <p:attrName>fillcolor</p:attrName>
                                        </p:attrNameLst>
                                      </p:cBhvr>
                                      <p:to>
                                        <a:srgbClr val="74C274"/>
                                      </p:to>
                                    </p:animClr>
                                    <p:set>
                                      <p:cBhvr>
                                        <p:cTn id="21" dur="500" fill="hold"/>
                                        <p:tgtEl>
                                          <p:spTgt spid="17"/>
                                        </p:tgtEl>
                                        <p:attrNameLst>
                                          <p:attrName>fill.type</p:attrName>
                                        </p:attrNameLst>
                                      </p:cBhvr>
                                      <p:to>
                                        <p:strVal val="solid"/>
                                      </p:to>
                                    </p:set>
                                    <p:set>
                                      <p:cBhvr>
                                        <p:cTn id="22" dur="500" fill="hold"/>
                                        <p:tgtEl>
                                          <p:spTgt spid="17"/>
                                        </p:tgtEl>
                                        <p:attrNameLst>
                                          <p:attrName>fill.on</p:attrName>
                                        </p:attrNameLst>
                                      </p:cBhvr>
                                      <p:to>
                                        <p:strVal val="true"/>
                                      </p:to>
                                    </p:set>
                                  </p:childTnLst>
                                </p:cTn>
                              </p:par>
                              <p:par>
                                <p:cTn id="23" presetID="7" presetClass="emph" presetSubtype="2" fill="hold" nodeType="withEffect">
                                  <p:stCondLst>
                                    <p:cond delay="0"/>
                                  </p:stCondLst>
                                  <p:childTnLst>
                                    <p:animClr clrSpc="rgb" dir="cw">
                                      <p:cBhvr>
                                        <p:cTn id="24" dur="500" fill="hold"/>
                                        <p:tgtEl>
                                          <p:spTgt spid="17"/>
                                        </p:tgtEl>
                                        <p:attrNameLst>
                                          <p:attrName>stroke.color</p:attrName>
                                        </p:attrNameLst>
                                      </p:cBhvr>
                                      <p:to>
                                        <a:srgbClr val="FFFFFF"/>
                                      </p:to>
                                    </p:animClr>
                                    <p:set>
                                      <p:cBhvr>
                                        <p:cTn id="25" dur="500" fill="hold"/>
                                        <p:tgtEl>
                                          <p:spTgt spid="17"/>
                                        </p:tgtEl>
                                        <p:attrNameLst>
                                          <p:attrName>stroke.on</p:attrName>
                                        </p:attrNameLst>
                                      </p:cBhvr>
                                      <p:to>
                                        <p:strVal val="tru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animBg="1"/>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Rounded Corners 31">
            <a:extLst>
              <a:ext uri="{FF2B5EF4-FFF2-40B4-BE49-F238E27FC236}">
                <a16:creationId xmlns:a16="http://schemas.microsoft.com/office/drawing/2014/main" id="{E4B2369B-F10B-46DC-B06F-EA616EA2FB1A}"/>
              </a:ext>
            </a:extLst>
          </p:cNvPr>
          <p:cNvSpPr/>
          <p:nvPr/>
        </p:nvSpPr>
        <p:spPr>
          <a:xfrm>
            <a:off x="856721" y="4029520"/>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192</a:t>
            </a:r>
            <a:endParaRPr lang="en-US" sz="2800" dirty="0">
              <a:solidFill>
                <a:schemeClr val="tx1">
                  <a:lumMod val="65000"/>
                  <a:lumOff val="35000"/>
                </a:schemeClr>
              </a:solidFill>
              <a:latin typeface="Comic Sans MS" panose="030F0702030302020204" pitchFamily="66" charset="0"/>
              <a:cs typeface="Arial"/>
            </a:endParaRPr>
          </a:p>
        </p:txBody>
      </p:sp>
      <p:sp>
        <p:nvSpPr>
          <p:cNvPr id="14" name="Rectangle 13">
            <a:extLst>
              <a:ext uri="{FF2B5EF4-FFF2-40B4-BE49-F238E27FC236}">
                <a16:creationId xmlns:a16="http://schemas.microsoft.com/office/drawing/2014/main" id="{AF5F4D64-B5DD-454A-AB6A-E1C526738553}"/>
              </a:ext>
            </a:extLst>
          </p:cNvPr>
          <p:cNvSpPr/>
          <p:nvPr/>
        </p:nvSpPr>
        <p:spPr>
          <a:xfrm>
            <a:off x="499696" y="1828228"/>
            <a:ext cx="5943265" cy="707886"/>
          </a:xfrm>
          <a:prstGeom prst="rect">
            <a:avLst/>
          </a:prstGeom>
          <a:noFill/>
        </p:spPr>
        <p:txBody>
          <a:bodyPr wrap="square" lIns="91440" tIns="45720" rIns="91440" bIns="45720">
            <a:spAutoFit/>
          </a:bodyPr>
          <a:lstStyle/>
          <a:p>
            <a:r>
              <a:rPr lang="en-US" sz="4000" b="1" cap="none" spc="0" dirty="0">
                <a:ln w="22225">
                  <a:noFill/>
                  <a:prstDash val="solid"/>
                </a:ln>
                <a:solidFill>
                  <a:schemeClr val="bg2"/>
                </a:solidFill>
                <a:effectLst/>
                <a:latin typeface="+mj-lt"/>
              </a:rPr>
              <a:t>122 + 70 = ______</a:t>
            </a:r>
          </a:p>
        </p:txBody>
      </p:sp>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Choose the correct answer</a:t>
            </a:r>
            <a:endParaRPr lang="en-GB" sz="3200" dirty="0">
              <a:sym typeface="Comic Sans MS"/>
            </a:endParaRPr>
          </a:p>
        </p:txBody>
      </p:sp>
      <p:sp>
        <p:nvSpPr>
          <p:cNvPr id="2" name="Rectangle 1"/>
          <p:cNvSpPr/>
          <p:nvPr/>
        </p:nvSpPr>
        <p:spPr>
          <a:xfrm flipH="1">
            <a:off x="3993172" y="1767181"/>
            <a:ext cx="1287878" cy="707886"/>
          </a:xfrm>
          <a:prstGeom prst="rect">
            <a:avLst/>
          </a:prstGeom>
        </p:spPr>
        <p:txBody>
          <a:bodyPr wrap="square">
            <a:spAutoFit/>
          </a:bodyPr>
          <a:lstStyle/>
          <a:p>
            <a:r>
              <a:rPr lang="en-US" sz="4000" b="1" dirty="0">
                <a:solidFill>
                  <a:srgbClr val="74C274"/>
                </a:solidFill>
                <a:latin typeface="+mn-lt"/>
                <a:ea typeface="+mn-ea"/>
                <a:cs typeface="+mn-cs"/>
              </a:rPr>
              <a:t>192</a:t>
            </a:r>
          </a:p>
        </p:txBody>
      </p:sp>
      <p:pic>
        <p:nvPicPr>
          <p:cNvPr id="15" name="Picture 14">
            <a:extLst>
              <a:ext uri="{FF2B5EF4-FFF2-40B4-BE49-F238E27FC236}">
                <a16:creationId xmlns:a16="http://schemas.microsoft.com/office/drawing/2014/main" id="{37AD51BA-170D-4C61-B143-24987731E7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3053" y="2794195"/>
            <a:ext cx="3935638" cy="3129691"/>
          </a:xfrm>
          <a:prstGeom prst="rect">
            <a:avLst/>
          </a:prstGeom>
        </p:spPr>
      </p:pic>
      <p:sp>
        <p:nvSpPr>
          <p:cNvPr id="16" name="Rectangle: Rounded Corners 15">
            <a:extLst>
              <a:ext uri="{FF2B5EF4-FFF2-40B4-BE49-F238E27FC236}">
                <a16:creationId xmlns:a16="http://schemas.microsoft.com/office/drawing/2014/main" id="{8AB06F03-196E-46A9-AEB9-272F2606E4B6}"/>
              </a:ext>
            </a:extLst>
          </p:cNvPr>
          <p:cNvSpPr/>
          <p:nvPr/>
        </p:nvSpPr>
        <p:spPr>
          <a:xfrm>
            <a:off x="856721" y="308062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822</a:t>
            </a:r>
            <a:endParaRPr lang="en-US" sz="2800" dirty="0">
              <a:solidFill>
                <a:schemeClr val="tx1">
                  <a:lumMod val="65000"/>
                  <a:lumOff val="35000"/>
                </a:schemeClr>
              </a:solidFill>
              <a:latin typeface="Comic Sans MS" panose="030F0702030302020204" pitchFamily="66" charset="0"/>
              <a:cs typeface="Arial"/>
            </a:endParaRPr>
          </a:p>
        </p:txBody>
      </p:sp>
      <p:sp>
        <p:nvSpPr>
          <p:cNvPr id="23" name="Isosceles Triangle 22">
            <a:extLst>
              <a:ext uri="{FF2B5EF4-FFF2-40B4-BE49-F238E27FC236}">
                <a16:creationId xmlns:a16="http://schemas.microsoft.com/office/drawing/2014/main" id="{023D617F-4141-403F-B13D-19EBA8955082}"/>
              </a:ext>
            </a:extLst>
          </p:cNvPr>
          <p:cNvSpPr/>
          <p:nvPr/>
        </p:nvSpPr>
        <p:spPr>
          <a:xfrm rot="5400000">
            <a:off x="610074" y="315774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2681CE52-45C1-4FDE-9D71-2D40DD8A6E4D}"/>
              </a:ext>
            </a:extLst>
          </p:cNvPr>
          <p:cNvGrpSpPr/>
          <p:nvPr/>
        </p:nvGrpSpPr>
        <p:grpSpPr>
          <a:xfrm>
            <a:off x="653563" y="4945355"/>
            <a:ext cx="3218447" cy="641298"/>
            <a:chOff x="653563" y="3080629"/>
            <a:chExt cx="3218447" cy="641298"/>
          </a:xfrm>
        </p:grpSpPr>
        <p:sp>
          <p:nvSpPr>
            <p:cNvPr id="30" name="Rectangle: Rounded Corners 29">
              <a:extLst>
                <a:ext uri="{FF2B5EF4-FFF2-40B4-BE49-F238E27FC236}">
                  <a16:creationId xmlns:a16="http://schemas.microsoft.com/office/drawing/2014/main" id="{D372AD46-FADE-4561-8856-A38280E46278}"/>
                </a:ext>
              </a:extLst>
            </p:cNvPr>
            <p:cNvSpPr/>
            <p:nvPr/>
          </p:nvSpPr>
          <p:spPr>
            <a:xfrm>
              <a:off x="856721" y="308062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129</a:t>
              </a:r>
              <a:endParaRPr lang="en-US" sz="2800" dirty="0">
                <a:solidFill>
                  <a:schemeClr val="tx1">
                    <a:lumMod val="65000"/>
                    <a:lumOff val="35000"/>
                  </a:schemeClr>
                </a:solidFill>
                <a:latin typeface="Comic Sans MS" panose="030F0702030302020204" pitchFamily="66" charset="0"/>
                <a:cs typeface="Arial"/>
              </a:endParaRPr>
            </a:p>
          </p:txBody>
        </p:sp>
        <p:sp>
          <p:nvSpPr>
            <p:cNvPr id="31" name="Isosceles Triangle 30">
              <a:extLst>
                <a:ext uri="{FF2B5EF4-FFF2-40B4-BE49-F238E27FC236}">
                  <a16:creationId xmlns:a16="http://schemas.microsoft.com/office/drawing/2014/main" id="{B41A824E-9972-451A-BBD2-C79BB47EB8D2}"/>
                </a:ext>
              </a:extLst>
            </p:cNvPr>
            <p:cNvSpPr/>
            <p:nvPr/>
          </p:nvSpPr>
          <p:spPr>
            <a:xfrm rot="5400000">
              <a:off x="610074" y="315774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Isosceles Triangle 32">
            <a:extLst>
              <a:ext uri="{FF2B5EF4-FFF2-40B4-BE49-F238E27FC236}">
                <a16:creationId xmlns:a16="http://schemas.microsoft.com/office/drawing/2014/main" id="{DC1DF579-7442-4338-9886-5C66E28BB167}"/>
              </a:ext>
            </a:extLst>
          </p:cNvPr>
          <p:cNvSpPr/>
          <p:nvPr/>
        </p:nvSpPr>
        <p:spPr>
          <a:xfrm rot="5400000">
            <a:off x="610074" y="4106633"/>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075965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32"/>
                                        </p:tgtEl>
                                        <p:attrNameLst>
                                          <p:attrName>style.color</p:attrName>
                                        </p:attrNameLst>
                                      </p:cBhvr>
                                      <p:to>
                                        <a:srgbClr val="74C274"/>
                                      </p:to>
                                    </p:animClr>
                                    <p:animClr clrSpc="rgb" dir="cw">
                                      <p:cBhvr>
                                        <p:cTn id="7" dur="500" fill="hold"/>
                                        <p:tgtEl>
                                          <p:spTgt spid="32"/>
                                        </p:tgtEl>
                                        <p:attrNameLst>
                                          <p:attrName>fillcolor</p:attrName>
                                        </p:attrNameLst>
                                      </p:cBhvr>
                                      <p:to>
                                        <a:srgbClr val="74C274"/>
                                      </p:to>
                                    </p:animClr>
                                    <p:set>
                                      <p:cBhvr>
                                        <p:cTn id="8" dur="500" fill="hold"/>
                                        <p:tgtEl>
                                          <p:spTgt spid="32"/>
                                        </p:tgtEl>
                                        <p:attrNameLst>
                                          <p:attrName>fill.type</p:attrName>
                                        </p:attrNameLst>
                                      </p:cBhvr>
                                      <p:to>
                                        <p:strVal val="solid"/>
                                      </p:to>
                                    </p:set>
                                    <p:set>
                                      <p:cBhvr>
                                        <p:cTn id="9" dur="500" fill="hold"/>
                                        <p:tgtEl>
                                          <p:spTgt spid="32"/>
                                        </p:tgtEl>
                                        <p:attrNameLst>
                                          <p:attrName>fill.on</p:attrName>
                                        </p:attrNameLst>
                                      </p:cBhvr>
                                      <p:to>
                                        <p:strVal val="true"/>
                                      </p:to>
                                    </p:set>
                                  </p:childTnLst>
                                </p:cTn>
                              </p:par>
                              <p:par>
                                <p:cTn id="10" presetID="7" presetClass="emph" presetSubtype="2" fill="hold" nodeType="withEffect">
                                  <p:stCondLst>
                                    <p:cond delay="0"/>
                                  </p:stCondLst>
                                  <p:childTnLst>
                                    <p:animClr clrSpc="rgb" dir="cw">
                                      <p:cBhvr>
                                        <p:cTn id="11" dur="500" fill="hold"/>
                                        <p:tgtEl>
                                          <p:spTgt spid="32"/>
                                        </p:tgtEl>
                                        <p:attrNameLst>
                                          <p:attrName>stroke.color</p:attrName>
                                        </p:attrNameLst>
                                      </p:cBhvr>
                                      <p:to>
                                        <a:srgbClr val="FFFFFF"/>
                                      </p:to>
                                    </p:animClr>
                                    <p:set>
                                      <p:cBhvr>
                                        <p:cTn id="12" dur="500" fill="hold"/>
                                        <p:tgtEl>
                                          <p:spTgt spid="32"/>
                                        </p:tgtEl>
                                        <p:attrNameLst>
                                          <p:attrName>stroke.on</p:attrName>
                                        </p:attrNameLst>
                                      </p:cBhvr>
                                      <p:to>
                                        <p:strVal val="true"/>
                                      </p:to>
                                    </p:set>
                                  </p:childTnLst>
                                </p:cTn>
                              </p:par>
                              <p:par>
                                <p:cTn id="13" presetID="19" presetClass="emph" presetSubtype="0" fill="hold" grpId="0" nodeType="withEffect">
                                  <p:stCondLst>
                                    <p:cond delay="0"/>
                                  </p:stCondLst>
                                  <p:childTnLst>
                                    <p:animClr clrSpc="rgb" dir="cw">
                                      <p:cBhvr override="childStyle">
                                        <p:cTn id="14" dur="500" fill="hold"/>
                                        <p:tgtEl>
                                          <p:spTgt spid="33"/>
                                        </p:tgtEl>
                                        <p:attrNameLst>
                                          <p:attrName>style.color</p:attrName>
                                        </p:attrNameLst>
                                      </p:cBhvr>
                                      <p:to>
                                        <a:srgbClr val="74C274"/>
                                      </p:to>
                                    </p:animClr>
                                    <p:animClr clrSpc="rgb" dir="cw">
                                      <p:cBhvr>
                                        <p:cTn id="15" dur="500" fill="hold"/>
                                        <p:tgtEl>
                                          <p:spTgt spid="33"/>
                                        </p:tgtEl>
                                        <p:attrNameLst>
                                          <p:attrName>fillcolor</p:attrName>
                                        </p:attrNameLst>
                                      </p:cBhvr>
                                      <p:to>
                                        <a:srgbClr val="74C274"/>
                                      </p:to>
                                    </p:animClr>
                                    <p:set>
                                      <p:cBhvr>
                                        <p:cTn id="16" dur="500" fill="hold"/>
                                        <p:tgtEl>
                                          <p:spTgt spid="33"/>
                                        </p:tgtEl>
                                        <p:attrNameLst>
                                          <p:attrName>fill.type</p:attrName>
                                        </p:attrNameLst>
                                      </p:cBhvr>
                                      <p:to>
                                        <p:strVal val="solid"/>
                                      </p:to>
                                    </p:set>
                                    <p:set>
                                      <p:cBhvr>
                                        <p:cTn id="17" dur="500" fill="hold"/>
                                        <p:tgtEl>
                                          <p:spTgt spid="33"/>
                                        </p:tgtEl>
                                        <p:attrNameLst>
                                          <p:attrName>fill.on</p:attrName>
                                        </p:attrNameLst>
                                      </p:cBhvr>
                                      <p:to>
                                        <p:strVal val="true"/>
                                      </p:to>
                                    </p:set>
                                  </p:childTnLst>
                                </p:cTn>
                              </p:par>
                              <p:par>
                                <p:cTn id="18" presetID="19" presetClass="emph" presetSubtype="0" fill="hold" nodeType="withEffect">
                                  <p:stCondLst>
                                    <p:cond delay="0"/>
                                  </p:stCondLst>
                                  <p:childTnLst>
                                    <p:animClr clrSpc="rgb" dir="cw">
                                      <p:cBhvr override="childStyle">
                                        <p:cTn id="19" dur="500" fill="hold"/>
                                        <p:tgtEl>
                                          <p:spTgt spid="32">
                                            <p:txEl>
                                              <p:pRg st="0" end="0"/>
                                            </p:txEl>
                                          </p:spTgt>
                                        </p:tgtEl>
                                        <p:attrNameLst>
                                          <p:attrName>style.color</p:attrName>
                                        </p:attrNameLst>
                                      </p:cBhvr>
                                      <p:to>
                                        <a:srgbClr val="FFFFFF"/>
                                      </p:to>
                                    </p:animClr>
                                    <p:animClr clrSpc="rgb" dir="cw">
                                      <p:cBhvr>
                                        <p:cTn id="20" dur="500" fill="hold"/>
                                        <p:tgtEl>
                                          <p:spTgt spid="32">
                                            <p:txEl>
                                              <p:pRg st="0" end="0"/>
                                            </p:txEl>
                                          </p:spTgt>
                                        </p:tgtEl>
                                        <p:attrNameLst>
                                          <p:attrName>fillcolor</p:attrName>
                                        </p:attrNameLst>
                                      </p:cBhvr>
                                      <p:to>
                                        <a:srgbClr val="FFFFFF"/>
                                      </p:to>
                                    </p:animClr>
                                    <p:set>
                                      <p:cBhvr>
                                        <p:cTn id="21" dur="500" fill="hold"/>
                                        <p:tgtEl>
                                          <p:spTgt spid="32">
                                            <p:txEl>
                                              <p:pRg st="0" end="0"/>
                                            </p:txEl>
                                          </p:spTgt>
                                        </p:tgtEl>
                                        <p:attrNameLst>
                                          <p:attrName>fill.type</p:attrName>
                                        </p:attrNameLst>
                                      </p:cBhvr>
                                      <p:to>
                                        <p:strVal val="solid"/>
                                      </p:to>
                                    </p:set>
                                    <p:set>
                                      <p:cBhvr>
                                        <p:cTn id="22" dur="500" fill="hold"/>
                                        <p:tgtEl>
                                          <p:spTgt spid="32">
                                            <p:txEl>
                                              <p:pRg st="0" end="0"/>
                                            </p:txEl>
                                          </p:spTgt>
                                        </p:tgtEl>
                                        <p:attrNameLst>
                                          <p:attrName>fill.on</p:attrName>
                                        </p:attrNameLst>
                                      </p:cBhvr>
                                      <p:to>
                                        <p:strVal val="true"/>
                                      </p:to>
                                    </p:set>
                                  </p:childTnLst>
                                </p:cTn>
                              </p:par>
                              <p:par>
                                <p:cTn id="23" presetID="7" presetClass="emph" presetSubtype="2" fill="hold" nodeType="withEffect">
                                  <p:stCondLst>
                                    <p:cond delay="0"/>
                                  </p:stCondLst>
                                  <p:childTnLst>
                                    <p:animClr clrSpc="rgb" dir="cw">
                                      <p:cBhvr>
                                        <p:cTn id="24" dur="500" fill="hold"/>
                                        <p:tgtEl>
                                          <p:spTgt spid="33"/>
                                        </p:tgtEl>
                                        <p:attrNameLst>
                                          <p:attrName>stroke.color</p:attrName>
                                        </p:attrNameLst>
                                      </p:cBhvr>
                                      <p:to>
                                        <a:srgbClr val="FFFFFF"/>
                                      </p:to>
                                    </p:animClr>
                                    <p:set>
                                      <p:cBhvr>
                                        <p:cTn id="25" dur="500" fill="hold"/>
                                        <p:tgtEl>
                                          <p:spTgt spid="33"/>
                                        </p:tgtEl>
                                        <p:attrNameLst>
                                          <p:attrName>stroke.on</p:attrName>
                                        </p:attrNameLst>
                                      </p:cBhvr>
                                      <p:to>
                                        <p:strVal val="tru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 grpId="0"/>
      <p:bldP spid="3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Choose the correct answer</a:t>
            </a:r>
            <a:endParaRPr lang="en-GB" sz="3200" dirty="0">
              <a:sym typeface="Comic Sans MS"/>
            </a:endParaRPr>
          </a:p>
        </p:txBody>
      </p:sp>
      <p:sp>
        <p:nvSpPr>
          <p:cNvPr id="14" name="Rectangle 13">
            <a:extLst>
              <a:ext uri="{FF2B5EF4-FFF2-40B4-BE49-F238E27FC236}">
                <a16:creationId xmlns:a16="http://schemas.microsoft.com/office/drawing/2014/main" id="{AF5F4D64-B5DD-454A-AB6A-E1C526738553}"/>
              </a:ext>
            </a:extLst>
          </p:cNvPr>
          <p:cNvSpPr/>
          <p:nvPr/>
        </p:nvSpPr>
        <p:spPr>
          <a:xfrm>
            <a:off x="571500" y="1815970"/>
            <a:ext cx="8557845" cy="707886"/>
          </a:xfrm>
          <a:prstGeom prst="rect">
            <a:avLst/>
          </a:prstGeom>
          <a:noFill/>
        </p:spPr>
        <p:txBody>
          <a:bodyPr wrap="square" lIns="91440" tIns="45720" rIns="91440" bIns="45720">
            <a:spAutoFit/>
          </a:bodyPr>
          <a:lstStyle/>
          <a:p>
            <a:r>
              <a:rPr lang="en-US" sz="4000" b="1" cap="none" spc="0" dirty="0">
                <a:ln w="22225">
                  <a:noFill/>
                  <a:prstDash val="solid"/>
                </a:ln>
                <a:solidFill>
                  <a:schemeClr val="bg2"/>
                </a:solidFill>
                <a:effectLst/>
                <a:latin typeface="+mj-lt"/>
              </a:rPr>
              <a:t>463 + 200 + 30 = ______</a:t>
            </a:r>
          </a:p>
        </p:txBody>
      </p:sp>
      <p:sp>
        <p:nvSpPr>
          <p:cNvPr id="2" name="Rectangle 1"/>
          <p:cNvSpPr/>
          <p:nvPr/>
        </p:nvSpPr>
        <p:spPr>
          <a:xfrm>
            <a:off x="5756032" y="1744567"/>
            <a:ext cx="1122423" cy="707886"/>
          </a:xfrm>
          <a:prstGeom prst="rect">
            <a:avLst/>
          </a:prstGeom>
        </p:spPr>
        <p:txBody>
          <a:bodyPr wrap="none">
            <a:spAutoFit/>
          </a:bodyPr>
          <a:lstStyle/>
          <a:p>
            <a:r>
              <a:rPr lang="en-US" sz="4000" b="1" dirty="0">
                <a:solidFill>
                  <a:srgbClr val="74C274"/>
                </a:solidFill>
                <a:latin typeface="+mn-lt"/>
                <a:ea typeface="+mn-ea"/>
                <a:cs typeface="+mn-cs"/>
              </a:rPr>
              <a:t>693</a:t>
            </a:r>
          </a:p>
        </p:txBody>
      </p:sp>
      <p:pic>
        <p:nvPicPr>
          <p:cNvPr id="16" name="Picture 15">
            <a:extLst>
              <a:ext uri="{FF2B5EF4-FFF2-40B4-BE49-F238E27FC236}">
                <a16:creationId xmlns:a16="http://schemas.microsoft.com/office/drawing/2014/main" id="{F4AC21B4-F038-469E-851E-02B17E81F7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3053" y="2794195"/>
            <a:ext cx="3935638" cy="3129691"/>
          </a:xfrm>
          <a:prstGeom prst="rect">
            <a:avLst/>
          </a:prstGeom>
        </p:spPr>
      </p:pic>
      <p:sp>
        <p:nvSpPr>
          <p:cNvPr id="23" name="Rectangle: Rounded Corners 22">
            <a:extLst>
              <a:ext uri="{FF2B5EF4-FFF2-40B4-BE49-F238E27FC236}">
                <a16:creationId xmlns:a16="http://schemas.microsoft.com/office/drawing/2014/main" id="{A9CF9128-9C84-4737-A95A-220B14734019}"/>
              </a:ext>
            </a:extLst>
          </p:cNvPr>
          <p:cNvSpPr/>
          <p:nvPr/>
        </p:nvSpPr>
        <p:spPr>
          <a:xfrm>
            <a:off x="856721" y="4029520"/>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693</a:t>
            </a:r>
            <a:endParaRPr lang="en-US" sz="2800" dirty="0">
              <a:solidFill>
                <a:schemeClr val="tx1">
                  <a:lumMod val="65000"/>
                  <a:lumOff val="35000"/>
                </a:schemeClr>
              </a:solidFill>
              <a:latin typeface="Comic Sans MS" panose="030F0702030302020204" pitchFamily="66" charset="0"/>
              <a:cs typeface="Arial"/>
            </a:endParaRPr>
          </a:p>
        </p:txBody>
      </p:sp>
      <p:sp>
        <p:nvSpPr>
          <p:cNvPr id="26" name="Rectangle: Rounded Corners 25">
            <a:extLst>
              <a:ext uri="{FF2B5EF4-FFF2-40B4-BE49-F238E27FC236}">
                <a16:creationId xmlns:a16="http://schemas.microsoft.com/office/drawing/2014/main" id="{C276E62D-5A5F-46C9-8C4C-BDA2367057D0}"/>
              </a:ext>
            </a:extLst>
          </p:cNvPr>
          <p:cNvSpPr/>
          <p:nvPr/>
        </p:nvSpPr>
        <p:spPr>
          <a:xfrm>
            <a:off x="856721" y="308062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663</a:t>
            </a:r>
            <a:endParaRPr lang="en-US" sz="2800" dirty="0">
              <a:solidFill>
                <a:schemeClr val="tx1">
                  <a:lumMod val="65000"/>
                  <a:lumOff val="35000"/>
                </a:schemeClr>
              </a:solidFill>
              <a:latin typeface="Comic Sans MS" panose="030F0702030302020204" pitchFamily="66" charset="0"/>
              <a:cs typeface="Arial"/>
            </a:endParaRPr>
          </a:p>
        </p:txBody>
      </p:sp>
      <p:sp>
        <p:nvSpPr>
          <p:cNvPr id="27" name="Isosceles Triangle 26">
            <a:extLst>
              <a:ext uri="{FF2B5EF4-FFF2-40B4-BE49-F238E27FC236}">
                <a16:creationId xmlns:a16="http://schemas.microsoft.com/office/drawing/2014/main" id="{5CE55F5A-8FFC-45AA-BE1C-56579EE927F1}"/>
              </a:ext>
            </a:extLst>
          </p:cNvPr>
          <p:cNvSpPr/>
          <p:nvPr/>
        </p:nvSpPr>
        <p:spPr>
          <a:xfrm rot="5400000">
            <a:off x="610074" y="315774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29033465-C359-46C5-B81A-1393F8C26C5E}"/>
              </a:ext>
            </a:extLst>
          </p:cNvPr>
          <p:cNvGrpSpPr/>
          <p:nvPr/>
        </p:nvGrpSpPr>
        <p:grpSpPr>
          <a:xfrm>
            <a:off x="653563" y="4945355"/>
            <a:ext cx="3218447" cy="641298"/>
            <a:chOff x="653563" y="3080629"/>
            <a:chExt cx="3218447" cy="641298"/>
          </a:xfrm>
        </p:grpSpPr>
        <p:sp>
          <p:nvSpPr>
            <p:cNvPr id="29" name="Rectangle: Rounded Corners 28">
              <a:extLst>
                <a:ext uri="{FF2B5EF4-FFF2-40B4-BE49-F238E27FC236}">
                  <a16:creationId xmlns:a16="http://schemas.microsoft.com/office/drawing/2014/main" id="{CB50A5EB-9387-4D2E-B694-DDFBABE13A48}"/>
                </a:ext>
              </a:extLst>
            </p:cNvPr>
            <p:cNvSpPr/>
            <p:nvPr/>
          </p:nvSpPr>
          <p:spPr>
            <a:xfrm>
              <a:off x="856721" y="308062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486</a:t>
              </a:r>
              <a:endParaRPr lang="en-US" sz="2800" dirty="0">
                <a:solidFill>
                  <a:schemeClr val="tx1">
                    <a:lumMod val="65000"/>
                    <a:lumOff val="35000"/>
                  </a:schemeClr>
                </a:solidFill>
                <a:latin typeface="Comic Sans MS" panose="030F0702030302020204" pitchFamily="66" charset="0"/>
                <a:cs typeface="Arial"/>
              </a:endParaRPr>
            </a:p>
          </p:txBody>
        </p:sp>
        <p:sp>
          <p:nvSpPr>
            <p:cNvPr id="30" name="Isosceles Triangle 29">
              <a:extLst>
                <a:ext uri="{FF2B5EF4-FFF2-40B4-BE49-F238E27FC236}">
                  <a16:creationId xmlns:a16="http://schemas.microsoft.com/office/drawing/2014/main" id="{249C1430-F4D6-4F15-A686-B7759F96DFA8}"/>
                </a:ext>
              </a:extLst>
            </p:cNvPr>
            <p:cNvSpPr/>
            <p:nvPr/>
          </p:nvSpPr>
          <p:spPr>
            <a:xfrm rot="5400000">
              <a:off x="610074" y="315774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Isosceles Triangle 30">
            <a:extLst>
              <a:ext uri="{FF2B5EF4-FFF2-40B4-BE49-F238E27FC236}">
                <a16:creationId xmlns:a16="http://schemas.microsoft.com/office/drawing/2014/main" id="{7CC8AD2A-1CB2-43EF-9E53-10A38FB5AC4E}"/>
              </a:ext>
            </a:extLst>
          </p:cNvPr>
          <p:cNvSpPr/>
          <p:nvPr/>
        </p:nvSpPr>
        <p:spPr>
          <a:xfrm rot="5400000">
            <a:off x="610074" y="4106633"/>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698663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23"/>
                                        </p:tgtEl>
                                        <p:attrNameLst>
                                          <p:attrName>style.color</p:attrName>
                                        </p:attrNameLst>
                                      </p:cBhvr>
                                      <p:to>
                                        <a:srgbClr val="74C274"/>
                                      </p:to>
                                    </p:animClr>
                                    <p:animClr clrSpc="rgb" dir="cw">
                                      <p:cBhvr>
                                        <p:cTn id="7" dur="500" fill="hold"/>
                                        <p:tgtEl>
                                          <p:spTgt spid="23"/>
                                        </p:tgtEl>
                                        <p:attrNameLst>
                                          <p:attrName>fillcolor</p:attrName>
                                        </p:attrNameLst>
                                      </p:cBhvr>
                                      <p:to>
                                        <a:srgbClr val="74C274"/>
                                      </p:to>
                                    </p:animClr>
                                    <p:set>
                                      <p:cBhvr>
                                        <p:cTn id="8" dur="500" fill="hold"/>
                                        <p:tgtEl>
                                          <p:spTgt spid="23"/>
                                        </p:tgtEl>
                                        <p:attrNameLst>
                                          <p:attrName>fill.type</p:attrName>
                                        </p:attrNameLst>
                                      </p:cBhvr>
                                      <p:to>
                                        <p:strVal val="solid"/>
                                      </p:to>
                                    </p:set>
                                    <p:set>
                                      <p:cBhvr>
                                        <p:cTn id="9" dur="500" fill="hold"/>
                                        <p:tgtEl>
                                          <p:spTgt spid="23"/>
                                        </p:tgtEl>
                                        <p:attrNameLst>
                                          <p:attrName>fill.on</p:attrName>
                                        </p:attrNameLst>
                                      </p:cBhvr>
                                      <p:to>
                                        <p:strVal val="true"/>
                                      </p:to>
                                    </p:set>
                                  </p:childTnLst>
                                </p:cTn>
                              </p:par>
                              <p:par>
                                <p:cTn id="10" presetID="7" presetClass="emph" presetSubtype="2" fill="hold" nodeType="withEffect">
                                  <p:stCondLst>
                                    <p:cond delay="0"/>
                                  </p:stCondLst>
                                  <p:childTnLst>
                                    <p:animClr clrSpc="rgb" dir="cw">
                                      <p:cBhvr>
                                        <p:cTn id="11" dur="500" fill="hold"/>
                                        <p:tgtEl>
                                          <p:spTgt spid="23"/>
                                        </p:tgtEl>
                                        <p:attrNameLst>
                                          <p:attrName>stroke.color</p:attrName>
                                        </p:attrNameLst>
                                      </p:cBhvr>
                                      <p:to>
                                        <a:srgbClr val="FFFFFF"/>
                                      </p:to>
                                    </p:animClr>
                                    <p:set>
                                      <p:cBhvr>
                                        <p:cTn id="12" dur="500" fill="hold"/>
                                        <p:tgtEl>
                                          <p:spTgt spid="23"/>
                                        </p:tgtEl>
                                        <p:attrNameLst>
                                          <p:attrName>stroke.on</p:attrName>
                                        </p:attrNameLst>
                                      </p:cBhvr>
                                      <p:to>
                                        <p:strVal val="true"/>
                                      </p:to>
                                    </p:set>
                                  </p:childTnLst>
                                </p:cTn>
                              </p:par>
                              <p:par>
                                <p:cTn id="13" presetID="19" presetClass="emph" presetSubtype="0" fill="hold" grpId="0" nodeType="withEffect">
                                  <p:stCondLst>
                                    <p:cond delay="0"/>
                                  </p:stCondLst>
                                  <p:childTnLst>
                                    <p:animClr clrSpc="rgb" dir="cw">
                                      <p:cBhvr override="childStyle">
                                        <p:cTn id="14" dur="500" fill="hold"/>
                                        <p:tgtEl>
                                          <p:spTgt spid="31"/>
                                        </p:tgtEl>
                                        <p:attrNameLst>
                                          <p:attrName>style.color</p:attrName>
                                        </p:attrNameLst>
                                      </p:cBhvr>
                                      <p:to>
                                        <a:srgbClr val="74C274"/>
                                      </p:to>
                                    </p:animClr>
                                    <p:animClr clrSpc="rgb" dir="cw">
                                      <p:cBhvr>
                                        <p:cTn id="15" dur="500" fill="hold"/>
                                        <p:tgtEl>
                                          <p:spTgt spid="31"/>
                                        </p:tgtEl>
                                        <p:attrNameLst>
                                          <p:attrName>fillcolor</p:attrName>
                                        </p:attrNameLst>
                                      </p:cBhvr>
                                      <p:to>
                                        <a:srgbClr val="74C274"/>
                                      </p:to>
                                    </p:animClr>
                                    <p:set>
                                      <p:cBhvr>
                                        <p:cTn id="16" dur="500" fill="hold"/>
                                        <p:tgtEl>
                                          <p:spTgt spid="31"/>
                                        </p:tgtEl>
                                        <p:attrNameLst>
                                          <p:attrName>fill.type</p:attrName>
                                        </p:attrNameLst>
                                      </p:cBhvr>
                                      <p:to>
                                        <p:strVal val="solid"/>
                                      </p:to>
                                    </p:set>
                                    <p:set>
                                      <p:cBhvr>
                                        <p:cTn id="17" dur="500" fill="hold"/>
                                        <p:tgtEl>
                                          <p:spTgt spid="31"/>
                                        </p:tgtEl>
                                        <p:attrNameLst>
                                          <p:attrName>fill.on</p:attrName>
                                        </p:attrNameLst>
                                      </p:cBhvr>
                                      <p:to>
                                        <p:strVal val="true"/>
                                      </p:to>
                                    </p:set>
                                  </p:childTnLst>
                                </p:cTn>
                              </p:par>
                              <p:par>
                                <p:cTn id="18" presetID="19" presetClass="emph" presetSubtype="0" fill="hold" nodeType="withEffect">
                                  <p:stCondLst>
                                    <p:cond delay="0"/>
                                  </p:stCondLst>
                                  <p:childTnLst>
                                    <p:animClr clrSpc="rgb" dir="cw">
                                      <p:cBhvr override="childStyle">
                                        <p:cTn id="19" dur="500" fill="hold"/>
                                        <p:tgtEl>
                                          <p:spTgt spid="23">
                                            <p:txEl>
                                              <p:pRg st="0" end="0"/>
                                            </p:txEl>
                                          </p:spTgt>
                                        </p:tgtEl>
                                        <p:attrNameLst>
                                          <p:attrName>style.color</p:attrName>
                                        </p:attrNameLst>
                                      </p:cBhvr>
                                      <p:to>
                                        <a:srgbClr val="FFFFFF"/>
                                      </p:to>
                                    </p:animClr>
                                    <p:animClr clrSpc="rgb" dir="cw">
                                      <p:cBhvr>
                                        <p:cTn id="20" dur="500" fill="hold"/>
                                        <p:tgtEl>
                                          <p:spTgt spid="23">
                                            <p:txEl>
                                              <p:pRg st="0" end="0"/>
                                            </p:txEl>
                                          </p:spTgt>
                                        </p:tgtEl>
                                        <p:attrNameLst>
                                          <p:attrName>fillcolor</p:attrName>
                                        </p:attrNameLst>
                                      </p:cBhvr>
                                      <p:to>
                                        <a:srgbClr val="FFFFFF"/>
                                      </p:to>
                                    </p:animClr>
                                    <p:set>
                                      <p:cBhvr>
                                        <p:cTn id="21" dur="500" fill="hold"/>
                                        <p:tgtEl>
                                          <p:spTgt spid="23">
                                            <p:txEl>
                                              <p:pRg st="0" end="0"/>
                                            </p:txEl>
                                          </p:spTgt>
                                        </p:tgtEl>
                                        <p:attrNameLst>
                                          <p:attrName>fill.type</p:attrName>
                                        </p:attrNameLst>
                                      </p:cBhvr>
                                      <p:to>
                                        <p:strVal val="solid"/>
                                      </p:to>
                                    </p:set>
                                    <p:set>
                                      <p:cBhvr>
                                        <p:cTn id="22" dur="500" fill="hold"/>
                                        <p:tgtEl>
                                          <p:spTgt spid="23">
                                            <p:txEl>
                                              <p:pRg st="0" end="0"/>
                                            </p:txEl>
                                          </p:spTgt>
                                        </p:tgtEl>
                                        <p:attrNameLst>
                                          <p:attrName>fill.on</p:attrName>
                                        </p:attrNameLst>
                                      </p:cBhvr>
                                      <p:to>
                                        <p:strVal val="true"/>
                                      </p:to>
                                    </p:set>
                                  </p:childTnLst>
                                </p:cTn>
                              </p:par>
                              <p:par>
                                <p:cTn id="23" presetID="7" presetClass="emph" presetSubtype="2" fill="hold" nodeType="withEffect">
                                  <p:stCondLst>
                                    <p:cond delay="0"/>
                                  </p:stCondLst>
                                  <p:childTnLst>
                                    <p:animClr clrSpc="rgb" dir="cw">
                                      <p:cBhvr>
                                        <p:cTn id="24" dur="500" fill="hold"/>
                                        <p:tgtEl>
                                          <p:spTgt spid="31"/>
                                        </p:tgtEl>
                                        <p:attrNameLst>
                                          <p:attrName>stroke.color</p:attrName>
                                        </p:attrNameLst>
                                      </p:cBhvr>
                                      <p:to>
                                        <a:srgbClr val="FFFFFF"/>
                                      </p:to>
                                    </p:animClr>
                                    <p:set>
                                      <p:cBhvr>
                                        <p:cTn id="25" dur="500" fill="hold"/>
                                        <p:tgtEl>
                                          <p:spTgt spid="31"/>
                                        </p:tgtEl>
                                        <p:attrNameLst>
                                          <p:attrName>stroke.on</p:attrName>
                                        </p:attrNameLst>
                                      </p:cBhvr>
                                      <p:to>
                                        <p:strVal val="tru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animBg="1"/>
      <p:bldP spid="3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Choose the correct answer</a:t>
            </a:r>
            <a:endParaRPr lang="en-GB" sz="3200" dirty="0">
              <a:sym typeface="Comic Sans MS"/>
            </a:endParaRPr>
          </a:p>
        </p:txBody>
      </p:sp>
      <p:sp>
        <p:nvSpPr>
          <p:cNvPr id="14" name="Rectangle 13">
            <a:extLst>
              <a:ext uri="{FF2B5EF4-FFF2-40B4-BE49-F238E27FC236}">
                <a16:creationId xmlns:a16="http://schemas.microsoft.com/office/drawing/2014/main" id="{AF5F4D64-B5DD-454A-AB6A-E1C526738553}"/>
              </a:ext>
            </a:extLst>
          </p:cNvPr>
          <p:cNvSpPr/>
          <p:nvPr/>
        </p:nvSpPr>
        <p:spPr>
          <a:xfrm>
            <a:off x="571500" y="1823297"/>
            <a:ext cx="10039984" cy="707886"/>
          </a:xfrm>
          <a:prstGeom prst="rect">
            <a:avLst/>
          </a:prstGeom>
          <a:noFill/>
        </p:spPr>
        <p:txBody>
          <a:bodyPr wrap="square" lIns="91440" tIns="45720" rIns="91440" bIns="45720">
            <a:spAutoFit/>
          </a:bodyPr>
          <a:lstStyle/>
          <a:p>
            <a:r>
              <a:rPr lang="en-US" sz="4000" b="1" cap="none" spc="0" dirty="0">
                <a:ln w="22225">
                  <a:noFill/>
                  <a:prstDash val="solid"/>
                </a:ln>
                <a:solidFill>
                  <a:schemeClr val="bg2"/>
                </a:solidFill>
                <a:effectLst/>
                <a:latin typeface="+mj-lt"/>
              </a:rPr>
              <a:t>400 + 20 + 300 + 30 = ______</a:t>
            </a:r>
          </a:p>
        </p:txBody>
      </p:sp>
      <p:sp>
        <p:nvSpPr>
          <p:cNvPr id="13" name="Rectangle 12"/>
          <p:cNvSpPr/>
          <p:nvPr/>
        </p:nvSpPr>
        <p:spPr>
          <a:xfrm>
            <a:off x="7216825" y="1732844"/>
            <a:ext cx="1122423" cy="707886"/>
          </a:xfrm>
          <a:prstGeom prst="rect">
            <a:avLst/>
          </a:prstGeom>
        </p:spPr>
        <p:txBody>
          <a:bodyPr wrap="none">
            <a:spAutoFit/>
          </a:bodyPr>
          <a:lstStyle/>
          <a:p>
            <a:r>
              <a:rPr lang="en-US" sz="4000" b="1" dirty="0">
                <a:solidFill>
                  <a:srgbClr val="74C274"/>
                </a:solidFill>
                <a:latin typeface="+mn-lt"/>
                <a:ea typeface="+mn-ea"/>
                <a:cs typeface="+mn-cs"/>
              </a:rPr>
              <a:t>750</a:t>
            </a:r>
          </a:p>
        </p:txBody>
      </p:sp>
      <p:pic>
        <p:nvPicPr>
          <p:cNvPr id="20" name="Picture 19">
            <a:extLst>
              <a:ext uri="{FF2B5EF4-FFF2-40B4-BE49-F238E27FC236}">
                <a16:creationId xmlns:a16="http://schemas.microsoft.com/office/drawing/2014/main" id="{EE166037-55EE-4290-8FBF-75AC37445A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3053" y="2794195"/>
            <a:ext cx="3935638" cy="3129691"/>
          </a:xfrm>
          <a:prstGeom prst="rect">
            <a:avLst/>
          </a:prstGeom>
        </p:spPr>
      </p:pic>
      <p:sp>
        <p:nvSpPr>
          <p:cNvPr id="26" name="Rectangle: Rounded Corners 25">
            <a:extLst>
              <a:ext uri="{FF2B5EF4-FFF2-40B4-BE49-F238E27FC236}">
                <a16:creationId xmlns:a16="http://schemas.microsoft.com/office/drawing/2014/main" id="{05440068-A722-4454-9B0E-D0FA0C4E2557}"/>
              </a:ext>
            </a:extLst>
          </p:cNvPr>
          <p:cNvSpPr/>
          <p:nvPr/>
        </p:nvSpPr>
        <p:spPr>
          <a:xfrm>
            <a:off x="856721" y="4946033"/>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750</a:t>
            </a:r>
            <a:endParaRPr lang="en-US" sz="2800" dirty="0">
              <a:solidFill>
                <a:schemeClr val="tx1">
                  <a:lumMod val="65000"/>
                  <a:lumOff val="35000"/>
                </a:schemeClr>
              </a:solidFill>
              <a:latin typeface="Comic Sans MS" panose="030F0702030302020204" pitchFamily="66" charset="0"/>
              <a:cs typeface="Arial"/>
            </a:endParaRPr>
          </a:p>
        </p:txBody>
      </p:sp>
      <p:sp>
        <p:nvSpPr>
          <p:cNvPr id="27" name="Rectangle: Rounded Corners 26">
            <a:extLst>
              <a:ext uri="{FF2B5EF4-FFF2-40B4-BE49-F238E27FC236}">
                <a16:creationId xmlns:a16="http://schemas.microsoft.com/office/drawing/2014/main" id="{23A19A42-701D-43DD-9E8E-6D8D533F914F}"/>
              </a:ext>
            </a:extLst>
          </p:cNvPr>
          <p:cNvSpPr/>
          <p:nvPr/>
        </p:nvSpPr>
        <p:spPr>
          <a:xfrm>
            <a:off x="856721" y="308062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720</a:t>
            </a:r>
            <a:endParaRPr lang="en-US" sz="2800" dirty="0">
              <a:solidFill>
                <a:schemeClr val="tx1">
                  <a:lumMod val="65000"/>
                  <a:lumOff val="35000"/>
                </a:schemeClr>
              </a:solidFill>
              <a:latin typeface="Comic Sans MS" panose="030F0702030302020204" pitchFamily="66" charset="0"/>
              <a:cs typeface="Arial"/>
            </a:endParaRPr>
          </a:p>
        </p:txBody>
      </p:sp>
      <p:sp>
        <p:nvSpPr>
          <p:cNvPr id="28" name="Isosceles Triangle 27">
            <a:extLst>
              <a:ext uri="{FF2B5EF4-FFF2-40B4-BE49-F238E27FC236}">
                <a16:creationId xmlns:a16="http://schemas.microsoft.com/office/drawing/2014/main" id="{A0BDDA4C-CC14-4CF7-BA4E-3BD8BF254A90}"/>
              </a:ext>
            </a:extLst>
          </p:cNvPr>
          <p:cNvSpPr/>
          <p:nvPr/>
        </p:nvSpPr>
        <p:spPr>
          <a:xfrm rot="5400000">
            <a:off x="610074" y="315774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E1843CCD-51D8-417D-B094-F7A7193A4F03}"/>
              </a:ext>
            </a:extLst>
          </p:cNvPr>
          <p:cNvGrpSpPr/>
          <p:nvPr/>
        </p:nvGrpSpPr>
        <p:grpSpPr>
          <a:xfrm>
            <a:off x="653563" y="4025054"/>
            <a:ext cx="3218447" cy="641298"/>
            <a:chOff x="653563" y="3080629"/>
            <a:chExt cx="3218447" cy="641298"/>
          </a:xfrm>
        </p:grpSpPr>
        <p:sp>
          <p:nvSpPr>
            <p:cNvPr id="30" name="Rectangle: Rounded Corners 29">
              <a:extLst>
                <a:ext uri="{FF2B5EF4-FFF2-40B4-BE49-F238E27FC236}">
                  <a16:creationId xmlns:a16="http://schemas.microsoft.com/office/drawing/2014/main" id="{5E9E1542-B38E-471E-869C-A9887569940B}"/>
                </a:ext>
              </a:extLst>
            </p:cNvPr>
            <p:cNvSpPr/>
            <p:nvPr/>
          </p:nvSpPr>
          <p:spPr>
            <a:xfrm>
              <a:off x="856721" y="308062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450</a:t>
              </a:r>
              <a:endParaRPr lang="en-US" sz="2800" dirty="0">
                <a:solidFill>
                  <a:schemeClr val="tx1">
                    <a:lumMod val="65000"/>
                    <a:lumOff val="35000"/>
                  </a:schemeClr>
                </a:solidFill>
                <a:latin typeface="Comic Sans MS" panose="030F0702030302020204" pitchFamily="66" charset="0"/>
                <a:cs typeface="Arial"/>
              </a:endParaRPr>
            </a:p>
          </p:txBody>
        </p:sp>
        <p:sp>
          <p:nvSpPr>
            <p:cNvPr id="31" name="Isosceles Triangle 30">
              <a:extLst>
                <a:ext uri="{FF2B5EF4-FFF2-40B4-BE49-F238E27FC236}">
                  <a16:creationId xmlns:a16="http://schemas.microsoft.com/office/drawing/2014/main" id="{F687756D-5645-413F-967C-A87E0F31124C}"/>
                </a:ext>
              </a:extLst>
            </p:cNvPr>
            <p:cNvSpPr/>
            <p:nvPr/>
          </p:nvSpPr>
          <p:spPr>
            <a:xfrm rot="5400000">
              <a:off x="610074" y="315774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Isosceles Triangle 31">
            <a:extLst>
              <a:ext uri="{FF2B5EF4-FFF2-40B4-BE49-F238E27FC236}">
                <a16:creationId xmlns:a16="http://schemas.microsoft.com/office/drawing/2014/main" id="{9247F1F4-D835-4ADA-8CB9-15CF1F9A5209}"/>
              </a:ext>
            </a:extLst>
          </p:cNvPr>
          <p:cNvSpPr/>
          <p:nvPr/>
        </p:nvSpPr>
        <p:spPr>
          <a:xfrm rot="5400000">
            <a:off x="610074" y="5023146"/>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794550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26"/>
                                        </p:tgtEl>
                                        <p:attrNameLst>
                                          <p:attrName>style.color</p:attrName>
                                        </p:attrNameLst>
                                      </p:cBhvr>
                                      <p:to>
                                        <a:srgbClr val="74C274"/>
                                      </p:to>
                                    </p:animClr>
                                    <p:animClr clrSpc="rgb" dir="cw">
                                      <p:cBhvr>
                                        <p:cTn id="7" dur="500" fill="hold"/>
                                        <p:tgtEl>
                                          <p:spTgt spid="26"/>
                                        </p:tgtEl>
                                        <p:attrNameLst>
                                          <p:attrName>fillcolor</p:attrName>
                                        </p:attrNameLst>
                                      </p:cBhvr>
                                      <p:to>
                                        <a:srgbClr val="74C274"/>
                                      </p:to>
                                    </p:animClr>
                                    <p:set>
                                      <p:cBhvr>
                                        <p:cTn id="8" dur="500" fill="hold"/>
                                        <p:tgtEl>
                                          <p:spTgt spid="26"/>
                                        </p:tgtEl>
                                        <p:attrNameLst>
                                          <p:attrName>fill.type</p:attrName>
                                        </p:attrNameLst>
                                      </p:cBhvr>
                                      <p:to>
                                        <p:strVal val="solid"/>
                                      </p:to>
                                    </p:set>
                                    <p:set>
                                      <p:cBhvr>
                                        <p:cTn id="9" dur="500" fill="hold"/>
                                        <p:tgtEl>
                                          <p:spTgt spid="26"/>
                                        </p:tgtEl>
                                        <p:attrNameLst>
                                          <p:attrName>fill.on</p:attrName>
                                        </p:attrNameLst>
                                      </p:cBhvr>
                                      <p:to>
                                        <p:strVal val="true"/>
                                      </p:to>
                                    </p:set>
                                  </p:childTnLst>
                                </p:cTn>
                              </p:par>
                              <p:par>
                                <p:cTn id="10" presetID="7" presetClass="emph" presetSubtype="2" fill="hold" nodeType="withEffect">
                                  <p:stCondLst>
                                    <p:cond delay="0"/>
                                  </p:stCondLst>
                                  <p:childTnLst>
                                    <p:animClr clrSpc="rgb" dir="cw">
                                      <p:cBhvr>
                                        <p:cTn id="11" dur="500" fill="hold"/>
                                        <p:tgtEl>
                                          <p:spTgt spid="26"/>
                                        </p:tgtEl>
                                        <p:attrNameLst>
                                          <p:attrName>stroke.color</p:attrName>
                                        </p:attrNameLst>
                                      </p:cBhvr>
                                      <p:to>
                                        <a:srgbClr val="FFFFFF"/>
                                      </p:to>
                                    </p:animClr>
                                    <p:set>
                                      <p:cBhvr>
                                        <p:cTn id="12" dur="500" fill="hold"/>
                                        <p:tgtEl>
                                          <p:spTgt spid="26"/>
                                        </p:tgtEl>
                                        <p:attrNameLst>
                                          <p:attrName>stroke.on</p:attrName>
                                        </p:attrNameLst>
                                      </p:cBhvr>
                                      <p:to>
                                        <p:strVal val="true"/>
                                      </p:to>
                                    </p:set>
                                  </p:childTnLst>
                                </p:cTn>
                              </p:par>
                              <p:par>
                                <p:cTn id="13" presetID="19" presetClass="emph" presetSubtype="0" fill="hold" grpId="0" nodeType="withEffect">
                                  <p:stCondLst>
                                    <p:cond delay="0"/>
                                  </p:stCondLst>
                                  <p:childTnLst>
                                    <p:animClr clrSpc="rgb" dir="cw">
                                      <p:cBhvr override="childStyle">
                                        <p:cTn id="14" dur="500" fill="hold"/>
                                        <p:tgtEl>
                                          <p:spTgt spid="32"/>
                                        </p:tgtEl>
                                        <p:attrNameLst>
                                          <p:attrName>style.color</p:attrName>
                                        </p:attrNameLst>
                                      </p:cBhvr>
                                      <p:to>
                                        <a:srgbClr val="74C274"/>
                                      </p:to>
                                    </p:animClr>
                                    <p:animClr clrSpc="rgb" dir="cw">
                                      <p:cBhvr>
                                        <p:cTn id="15" dur="500" fill="hold"/>
                                        <p:tgtEl>
                                          <p:spTgt spid="32"/>
                                        </p:tgtEl>
                                        <p:attrNameLst>
                                          <p:attrName>fillcolor</p:attrName>
                                        </p:attrNameLst>
                                      </p:cBhvr>
                                      <p:to>
                                        <a:srgbClr val="74C274"/>
                                      </p:to>
                                    </p:animClr>
                                    <p:set>
                                      <p:cBhvr>
                                        <p:cTn id="16" dur="500" fill="hold"/>
                                        <p:tgtEl>
                                          <p:spTgt spid="32"/>
                                        </p:tgtEl>
                                        <p:attrNameLst>
                                          <p:attrName>fill.type</p:attrName>
                                        </p:attrNameLst>
                                      </p:cBhvr>
                                      <p:to>
                                        <p:strVal val="solid"/>
                                      </p:to>
                                    </p:set>
                                    <p:set>
                                      <p:cBhvr>
                                        <p:cTn id="17" dur="500" fill="hold"/>
                                        <p:tgtEl>
                                          <p:spTgt spid="32"/>
                                        </p:tgtEl>
                                        <p:attrNameLst>
                                          <p:attrName>fill.on</p:attrName>
                                        </p:attrNameLst>
                                      </p:cBhvr>
                                      <p:to>
                                        <p:strVal val="true"/>
                                      </p:to>
                                    </p:set>
                                  </p:childTnLst>
                                </p:cTn>
                              </p:par>
                              <p:par>
                                <p:cTn id="18" presetID="19" presetClass="emph" presetSubtype="0" fill="hold" nodeType="withEffect">
                                  <p:stCondLst>
                                    <p:cond delay="0"/>
                                  </p:stCondLst>
                                  <p:childTnLst>
                                    <p:animClr clrSpc="rgb" dir="cw">
                                      <p:cBhvr override="childStyle">
                                        <p:cTn id="19" dur="500" fill="hold"/>
                                        <p:tgtEl>
                                          <p:spTgt spid="26">
                                            <p:txEl>
                                              <p:pRg st="0" end="0"/>
                                            </p:txEl>
                                          </p:spTgt>
                                        </p:tgtEl>
                                        <p:attrNameLst>
                                          <p:attrName>style.color</p:attrName>
                                        </p:attrNameLst>
                                      </p:cBhvr>
                                      <p:to>
                                        <a:srgbClr val="FFFFFF"/>
                                      </p:to>
                                    </p:animClr>
                                    <p:animClr clrSpc="rgb" dir="cw">
                                      <p:cBhvr>
                                        <p:cTn id="20" dur="500" fill="hold"/>
                                        <p:tgtEl>
                                          <p:spTgt spid="26">
                                            <p:txEl>
                                              <p:pRg st="0" end="0"/>
                                            </p:txEl>
                                          </p:spTgt>
                                        </p:tgtEl>
                                        <p:attrNameLst>
                                          <p:attrName>fillcolor</p:attrName>
                                        </p:attrNameLst>
                                      </p:cBhvr>
                                      <p:to>
                                        <a:srgbClr val="FFFFFF"/>
                                      </p:to>
                                    </p:animClr>
                                    <p:set>
                                      <p:cBhvr>
                                        <p:cTn id="21" dur="500" fill="hold"/>
                                        <p:tgtEl>
                                          <p:spTgt spid="26">
                                            <p:txEl>
                                              <p:pRg st="0" end="0"/>
                                            </p:txEl>
                                          </p:spTgt>
                                        </p:tgtEl>
                                        <p:attrNameLst>
                                          <p:attrName>fill.type</p:attrName>
                                        </p:attrNameLst>
                                      </p:cBhvr>
                                      <p:to>
                                        <p:strVal val="solid"/>
                                      </p:to>
                                    </p:set>
                                    <p:set>
                                      <p:cBhvr>
                                        <p:cTn id="22" dur="500" fill="hold"/>
                                        <p:tgtEl>
                                          <p:spTgt spid="26">
                                            <p:txEl>
                                              <p:pRg st="0" end="0"/>
                                            </p:txEl>
                                          </p:spTgt>
                                        </p:tgtEl>
                                        <p:attrNameLst>
                                          <p:attrName>fill.on</p:attrName>
                                        </p:attrNameLst>
                                      </p:cBhvr>
                                      <p:to>
                                        <p:strVal val="true"/>
                                      </p:to>
                                    </p:set>
                                  </p:childTnLst>
                                </p:cTn>
                              </p:par>
                              <p:par>
                                <p:cTn id="23" presetID="7" presetClass="emph" presetSubtype="2" fill="hold" nodeType="withEffect">
                                  <p:stCondLst>
                                    <p:cond delay="0"/>
                                  </p:stCondLst>
                                  <p:childTnLst>
                                    <p:animClr clrSpc="rgb" dir="cw">
                                      <p:cBhvr>
                                        <p:cTn id="24" dur="500" fill="hold"/>
                                        <p:tgtEl>
                                          <p:spTgt spid="32"/>
                                        </p:tgtEl>
                                        <p:attrNameLst>
                                          <p:attrName>stroke.color</p:attrName>
                                        </p:attrNameLst>
                                      </p:cBhvr>
                                      <p:to>
                                        <a:srgbClr val="FFFFFF"/>
                                      </p:to>
                                    </p:animClr>
                                    <p:set>
                                      <p:cBhvr>
                                        <p:cTn id="25" dur="500" fill="hold"/>
                                        <p:tgtEl>
                                          <p:spTgt spid="32"/>
                                        </p:tgtEl>
                                        <p:attrNameLst>
                                          <p:attrName>stroke.on</p:attrName>
                                        </p:attrNameLst>
                                      </p:cBhvr>
                                      <p:to>
                                        <p:strVal val="tru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animBg="1"/>
      <p:bldP spid="3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Choose the correct answer</a:t>
            </a:r>
            <a:endParaRPr lang="en-GB" sz="3200" dirty="0">
              <a:sym typeface="Comic Sans MS"/>
            </a:endParaRPr>
          </a:p>
        </p:txBody>
      </p:sp>
      <p:sp>
        <p:nvSpPr>
          <p:cNvPr id="14" name="Rectangle 13">
            <a:extLst>
              <a:ext uri="{FF2B5EF4-FFF2-40B4-BE49-F238E27FC236}">
                <a16:creationId xmlns:a16="http://schemas.microsoft.com/office/drawing/2014/main" id="{AF5F4D64-B5DD-454A-AB6A-E1C526738553}"/>
              </a:ext>
            </a:extLst>
          </p:cNvPr>
          <p:cNvSpPr/>
          <p:nvPr/>
        </p:nvSpPr>
        <p:spPr>
          <a:xfrm>
            <a:off x="571500" y="1827328"/>
            <a:ext cx="7757480" cy="707886"/>
          </a:xfrm>
          <a:prstGeom prst="rect">
            <a:avLst/>
          </a:prstGeom>
          <a:noFill/>
        </p:spPr>
        <p:txBody>
          <a:bodyPr wrap="square" lIns="91440" tIns="45720" rIns="91440" bIns="45720">
            <a:spAutoFit/>
          </a:bodyPr>
          <a:lstStyle/>
          <a:p>
            <a:r>
              <a:rPr lang="en-US" sz="4000" b="1" cap="none" spc="0" dirty="0">
                <a:ln w="22225">
                  <a:noFill/>
                  <a:prstDash val="solid"/>
                </a:ln>
                <a:solidFill>
                  <a:schemeClr val="bg2"/>
                </a:solidFill>
                <a:effectLst/>
                <a:latin typeface="+mj-lt"/>
              </a:rPr>
              <a:t>218 + 40 + 500 = ______</a:t>
            </a:r>
          </a:p>
        </p:txBody>
      </p:sp>
      <p:sp>
        <p:nvSpPr>
          <p:cNvPr id="2" name="Rectangle 1"/>
          <p:cNvSpPr/>
          <p:nvPr/>
        </p:nvSpPr>
        <p:spPr>
          <a:xfrm>
            <a:off x="5753162" y="1683931"/>
            <a:ext cx="1122423" cy="707886"/>
          </a:xfrm>
          <a:prstGeom prst="rect">
            <a:avLst/>
          </a:prstGeom>
        </p:spPr>
        <p:txBody>
          <a:bodyPr wrap="none">
            <a:spAutoFit/>
          </a:bodyPr>
          <a:lstStyle/>
          <a:p>
            <a:r>
              <a:rPr lang="en-US" sz="4000" b="1" dirty="0">
                <a:solidFill>
                  <a:srgbClr val="74C274"/>
                </a:solidFill>
                <a:latin typeface="+mn-lt"/>
                <a:ea typeface="+mn-ea"/>
                <a:cs typeface="+mn-cs"/>
              </a:rPr>
              <a:t>758</a:t>
            </a:r>
          </a:p>
        </p:txBody>
      </p:sp>
      <p:pic>
        <p:nvPicPr>
          <p:cNvPr id="16" name="Picture 15">
            <a:extLst>
              <a:ext uri="{FF2B5EF4-FFF2-40B4-BE49-F238E27FC236}">
                <a16:creationId xmlns:a16="http://schemas.microsoft.com/office/drawing/2014/main" id="{8172DF07-12A1-4460-8EC1-4BBFE67FE4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3053" y="2794195"/>
            <a:ext cx="3935638" cy="3129691"/>
          </a:xfrm>
          <a:prstGeom prst="rect">
            <a:avLst/>
          </a:prstGeom>
        </p:spPr>
      </p:pic>
      <p:sp>
        <p:nvSpPr>
          <p:cNvPr id="20" name="Rectangle: Rounded Corners 19">
            <a:extLst>
              <a:ext uri="{FF2B5EF4-FFF2-40B4-BE49-F238E27FC236}">
                <a16:creationId xmlns:a16="http://schemas.microsoft.com/office/drawing/2014/main" id="{19351035-F532-4F30-8C73-6918B6FCCA5E}"/>
              </a:ext>
            </a:extLst>
          </p:cNvPr>
          <p:cNvSpPr/>
          <p:nvPr/>
        </p:nvSpPr>
        <p:spPr>
          <a:xfrm>
            <a:off x="856721" y="4946033"/>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758</a:t>
            </a:r>
            <a:endParaRPr lang="en-US" sz="2800" dirty="0">
              <a:solidFill>
                <a:schemeClr val="tx1">
                  <a:lumMod val="65000"/>
                  <a:lumOff val="35000"/>
                </a:schemeClr>
              </a:solidFill>
              <a:latin typeface="Comic Sans MS" panose="030F0702030302020204" pitchFamily="66" charset="0"/>
              <a:cs typeface="Arial"/>
            </a:endParaRPr>
          </a:p>
        </p:txBody>
      </p:sp>
      <p:sp>
        <p:nvSpPr>
          <p:cNvPr id="26" name="Rectangle: Rounded Corners 25">
            <a:extLst>
              <a:ext uri="{FF2B5EF4-FFF2-40B4-BE49-F238E27FC236}">
                <a16:creationId xmlns:a16="http://schemas.microsoft.com/office/drawing/2014/main" id="{5D708539-ED3F-431D-8E54-6ED63A77CA04}"/>
              </a:ext>
            </a:extLst>
          </p:cNvPr>
          <p:cNvSpPr/>
          <p:nvPr/>
        </p:nvSpPr>
        <p:spPr>
          <a:xfrm>
            <a:off x="856721" y="308062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740</a:t>
            </a:r>
            <a:endParaRPr lang="en-US" sz="2800" dirty="0">
              <a:solidFill>
                <a:schemeClr val="tx1">
                  <a:lumMod val="65000"/>
                  <a:lumOff val="35000"/>
                </a:schemeClr>
              </a:solidFill>
              <a:latin typeface="Comic Sans MS" panose="030F0702030302020204" pitchFamily="66" charset="0"/>
              <a:cs typeface="Arial"/>
            </a:endParaRPr>
          </a:p>
        </p:txBody>
      </p:sp>
      <p:sp>
        <p:nvSpPr>
          <p:cNvPr id="27" name="Isosceles Triangle 26">
            <a:extLst>
              <a:ext uri="{FF2B5EF4-FFF2-40B4-BE49-F238E27FC236}">
                <a16:creationId xmlns:a16="http://schemas.microsoft.com/office/drawing/2014/main" id="{96AC5294-14E7-43EF-9119-49F766386D33}"/>
              </a:ext>
            </a:extLst>
          </p:cNvPr>
          <p:cNvSpPr/>
          <p:nvPr/>
        </p:nvSpPr>
        <p:spPr>
          <a:xfrm rot="5400000">
            <a:off x="610074" y="315774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4941A4D5-5A30-4BB3-8A5B-5B814EC70905}"/>
              </a:ext>
            </a:extLst>
          </p:cNvPr>
          <p:cNvGrpSpPr/>
          <p:nvPr/>
        </p:nvGrpSpPr>
        <p:grpSpPr>
          <a:xfrm>
            <a:off x="653563" y="4025054"/>
            <a:ext cx="3218447" cy="641298"/>
            <a:chOff x="653563" y="3080629"/>
            <a:chExt cx="3218447" cy="641298"/>
          </a:xfrm>
        </p:grpSpPr>
        <p:sp>
          <p:nvSpPr>
            <p:cNvPr id="29" name="Rectangle: Rounded Corners 28">
              <a:extLst>
                <a:ext uri="{FF2B5EF4-FFF2-40B4-BE49-F238E27FC236}">
                  <a16:creationId xmlns:a16="http://schemas.microsoft.com/office/drawing/2014/main" id="{8CC2292A-51B8-4C8A-80D6-3A00B6F01EAA}"/>
                </a:ext>
              </a:extLst>
            </p:cNvPr>
            <p:cNvSpPr/>
            <p:nvPr/>
          </p:nvSpPr>
          <p:spPr>
            <a:xfrm>
              <a:off x="856721" y="308062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668</a:t>
              </a:r>
              <a:endParaRPr lang="en-US" sz="2800" dirty="0">
                <a:solidFill>
                  <a:schemeClr val="tx1">
                    <a:lumMod val="65000"/>
                    <a:lumOff val="35000"/>
                  </a:schemeClr>
                </a:solidFill>
                <a:latin typeface="Comic Sans MS" panose="030F0702030302020204" pitchFamily="66" charset="0"/>
                <a:cs typeface="Arial"/>
              </a:endParaRPr>
            </a:p>
          </p:txBody>
        </p:sp>
        <p:sp>
          <p:nvSpPr>
            <p:cNvPr id="30" name="Isosceles Triangle 29">
              <a:extLst>
                <a:ext uri="{FF2B5EF4-FFF2-40B4-BE49-F238E27FC236}">
                  <a16:creationId xmlns:a16="http://schemas.microsoft.com/office/drawing/2014/main" id="{15DB625F-CFFE-4618-918C-3C575078A462}"/>
                </a:ext>
              </a:extLst>
            </p:cNvPr>
            <p:cNvSpPr/>
            <p:nvPr/>
          </p:nvSpPr>
          <p:spPr>
            <a:xfrm rot="5400000">
              <a:off x="610074" y="315774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Isosceles Triangle 30">
            <a:extLst>
              <a:ext uri="{FF2B5EF4-FFF2-40B4-BE49-F238E27FC236}">
                <a16:creationId xmlns:a16="http://schemas.microsoft.com/office/drawing/2014/main" id="{0858DD32-1ACC-4EAA-A72D-BE1474AD866B}"/>
              </a:ext>
            </a:extLst>
          </p:cNvPr>
          <p:cNvSpPr/>
          <p:nvPr/>
        </p:nvSpPr>
        <p:spPr>
          <a:xfrm rot="5400000">
            <a:off x="610074" y="5023146"/>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751604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20"/>
                                        </p:tgtEl>
                                        <p:attrNameLst>
                                          <p:attrName>style.color</p:attrName>
                                        </p:attrNameLst>
                                      </p:cBhvr>
                                      <p:to>
                                        <a:srgbClr val="74C274"/>
                                      </p:to>
                                    </p:animClr>
                                    <p:animClr clrSpc="rgb" dir="cw">
                                      <p:cBhvr>
                                        <p:cTn id="7" dur="500" fill="hold"/>
                                        <p:tgtEl>
                                          <p:spTgt spid="20"/>
                                        </p:tgtEl>
                                        <p:attrNameLst>
                                          <p:attrName>fillcolor</p:attrName>
                                        </p:attrNameLst>
                                      </p:cBhvr>
                                      <p:to>
                                        <a:srgbClr val="74C274"/>
                                      </p:to>
                                    </p:animClr>
                                    <p:set>
                                      <p:cBhvr>
                                        <p:cTn id="8" dur="500" fill="hold"/>
                                        <p:tgtEl>
                                          <p:spTgt spid="20"/>
                                        </p:tgtEl>
                                        <p:attrNameLst>
                                          <p:attrName>fill.type</p:attrName>
                                        </p:attrNameLst>
                                      </p:cBhvr>
                                      <p:to>
                                        <p:strVal val="solid"/>
                                      </p:to>
                                    </p:set>
                                    <p:set>
                                      <p:cBhvr>
                                        <p:cTn id="9" dur="500" fill="hold"/>
                                        <p:tgtEl>
                                          <p:spTgt spid="20"/>
                                        </p:tgtEl>
                                        <p:attrNameLst>
                                          <p:attrName>fill.on</p:attrName>
                                        </p:attrNameLst>
                                      </p:cBhvr>
                                      <p:to>
                                        <p:strVal val="true"/>
                                      </p:to>
                                    </p:set>
                                  </p:childTnLst>
                                </p:cTn>
                              </p:par>
                              <p:par>
                                <p:cTn id="10" presetID="7" presetClass="emph" presetSubtype="2" fill="hold" nodeType="withEffect">
                                  <p:stCondLst>
                                    <p:cond delay="0"/>
                                  </p:stCondLst>
                                  <p:childTnLst>
                                    <p:animClr clrSpc="rgb" dir="cw">
                                      <p:cBhvr>
                                        <p:cTn id="11" dur="500" fill="hold"/>
                                        <p:tgtEl>
                                          <p:spTgt spid="20"/>
                                        </p:tgtEl>
                                        <p:attrNameLst>
                                          <p:attrName>stroke.color</p:attrName>
                                        </p:attrNameLst>
                                      </p:cBhvr>
                                      <p:to>
                                        <a:srgbClr val="FFFFFF"/>
                                      </p:to>
                                    </p:animClr>
                                    <p:set>
                                      <p:cBhvr>
                                        <p:cTn id="12" dur="500" fill="hold"/>
                                        <p:tgtEl>
                                          <p:spTgt spid="20"/>
                                        </p:tgtEl>
                                        <p:attrNameLst>
                                          <p:attrName>stroke.on</p:attrName>
                                        </p:attrNameLst>
                                      </p:cBhvr>
                                      <p:to>
                                        <p:strVal val="true"/>
                                      </p:to>
                                    </p:set>
                                  </p:childTnLst>
                                </p:cTn>
                              </p:par>
                              <p:par>
                                <p:cTn id="13" presetID="19" presetClass="emph" presetSubtype="0" fill="hold" grpId="0" nodeType="withEffect">
                                  <p:stCondLst>
                                    <p:cond delay="0"/>
                                  </p:stCondLst>
                                  <p:childTnLst>
                                    <p:animClr clrSpc="rgb" dir="cw">
                                      <p:cBhvr override="childStyle">
                                        <p:cTn id="14" dur="500" fill="hold"/>
                                        <p:tgtEl>
                                          <p:spTgt spid="31"/>
                                        </p:tgtEl>
                                        <p:attrNameLst>
                                          <p:attrName>style.color</p:attrName>
                                        </p:attrNameLst>
                                      </p:cBhvr>
                                      <p:to>
                                        <a:srgbClr val="74C274"/>
                                      </p:to>
                                    </p:animClr>
                                    <p:animClr clrSpc="rgb" dir="cw">
                                      <p:cBhvr>
                                        <p:cTn id="15" dur="500" fill="hold"/>
                                        <p:tgtEl>
                                          <p:spTgt spid="31"/>
                                        </p:tgtEl>
                                        <p:attrNameLst>
                                          <p:attrName>fillcolor</p:attrName>
                                        </p:attrNameLst>
                                      </p:cBhvr>
                                      <p:to>
                                        <a:srgbClr val="74C274"/>
                                      </p:to>
                                    </p:animClr>
                                    <p:set>
                                      <p:cBhvr>
                                        <p:cTn id="16" dur="500" fill="hold"/>
                                        <p:tgtEl>
                                          <p:spTgt spid="31"/>
                                        </p:tgtEl>
                                        <p:attrNameLst>
                                          <p:attrName>fill.type</p:attrName>
                                        </p:attrNameLst>
                                      </p:cBhvr>
                                      <p:to>
                                        <p:strVal val="solid"/>
                                      </p:to>
                                    </p:set>
                                    <p:set>
                                      <p:cBhvr>
                                        <p:cTn id="17" dur="500" fill="hold"/>
                                        <p:tgtEl>
                                          <p:spTgt spid="31"/>
                                        </p:tgtEl>
                                        <p:attrNameLst>
                                          <p:attrName>fill.on</p:attrName>
                                        </p:attrNameLst>
                                      </p:cBhvr>
                                      <p:to>
                                        <p:strVal val="true"/>
                                      </p:to>
                                    </p:set>
                                  </p:childTnLst>
                                </p:cTn>
                              </p:par>
                              <p:par>
                                <p:cTn id="18" presetID="19" presetClass="emph" presetSubtype="0" fill="hold" nodeType="withEffect">
                                  <p:stCondLst>
                                    <p:cond delay="0"/>
                                  </p:stCondLst>
                                  <p:childTnLst>
                                    <p:animClr clrSpc="rgb" dir="cw">
                                      <p:cBhvr override="childStyle">
                                        <p:cTn id="19" dur="500" fill="hold"/>
                                        <p:tgtEl>
                                          <p:spTgt spid="20">
                                            <p:txEl>
                                              <p:pRg st="0" end="0"/>
                                            </p:txEl>
                                          </p:spTgt>
                                        </p:tgtEl>
                                        <p:attrNameLst>
                                          <p:attrName>style.color</p:attrName>
                                        </p:attrNameLst>
                                      </p:cBhvr>
                                      <p:to>
                                        <a:srgbClr val="FFFFFF"/>
                                      </p:to>
                                    </p:animClr>
                                    <p:animClr clrSpc="rgb" dir="cw">
                                      <p:cBhvr>
                                        <p:cTn id="20" dur="500" fill="hold"/>
                                        <p:tgtEl>
                                          <p:spTgt spid="20">
                                            <p:txEl>
                                              <p:pRg st="0" end="0"/>
                                            </p:txEl>
                                          </p:spTgt>
                                        </p:tgtEl>
                                        <p:attrNameLst>
                                          <p:attrName>fillcolor</p:attrName>
                                        </p:attrNameLst>
                                      </p:cBhvr>
                                      <p:to>
                                        <a:srgbClr val="FFFFFF"/>
                                      </p:to>
                                    </p:animClr>
                                    <p:set>
                                      <p:cBhvr>
                                        <p:cTn id="21" dur="500" fill="hold"/>
                                        <p:tgtEl>
                                          <p:spTgt spid="20">
                                            <p:txEl>
                                              <p:pRg st="0" end="0"/>
                                            </p:txEl>
                                          </p:spTgt>
                                        </p:tgtEl>
                                        <p:attrNameLst>
                                          <p:attrName>fill.type</p:attrName>
                                        </p:attrNameLst>
                                      </p:cBhvr>
                                      <p:to>
                                        <p:strVal val="solid"/>
                                      </p:to>
                                    </p:set>
                                    <p:set>
                                      <p:cBhvr>
                                        <p:cTn id="22" dur="500" fill="hold"/>
                                        <p:tgtEl>
                                          <p:spTgt spid="20">
                                            <p:txEl>
                                              <p:pRg st="0" end="0"/>
                                            </p:txEl>
                                          </p:spTgt>
                                        </p:tgtEl>
                                        <p:attrNameLst>
                                          <p:attrName>fill.on</p:attrName>
                                        </p:attrNameLst>
                                      </p:cBhvr>
                                      <p:to>
                                        <p:strVal val="true"/>
                                      </p:to>
                                    </p:set>
                                  </p:childTnLst>
                                </p:cTn>
                              </p:par>
                              <p:par>
                                <p:cTn id="23" presetID="7" presetClass="emph" presetSubtype="2" fill="hold" nodeType="withEffect">
                                  <p:stCondLst>
                                    <p:cond delay="0"/>
                                  </p:stCondLst>
                                  <p:childTnLst>
                                    <p:animClr clrSpc="rgb" dir="cw">
                                      <p:cBhvr>
                                        <p:cTn id="24" dur="500" fill="hold"/>
                                        <p:tgtEl>
                                          <p:spTgt spid="31"/>
                                        </p:tgtEl>
                                        <p:attrNameLst>
                                          <p:attrName>stroke.color</p:attrName>
                                        </p:attrNameLst>
                                      </p:cBhvr>
                                      <p:to>
                                        <a:srgbClr val="FFFFFF"/>
                                      </p:to>
                                    </p:animClr>
                                    <p:set>
                                      <p:cBhvr>
                                        <p:cTn id="25" dur="500" fill="hold"/>
                                        <p:tgtEl>
                                          <p:spTgt spid="31"/>
                                        </p:tgtEl>
                                        <p:attrNameLst>
                                          <p:attrName>stroke.on</p:attrName>
                                        </p:attrNameLst>
                                      </p:cBhvr>
                                      <p:to>
                                        <p:strVal val="tru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animBg="1"/>
      <p:bldP spid="3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Choose the correct answer</a:t>
            </a:r>
            <a:endParaRPr lang="en-GB" sz="3200" dirty="0">
              <a:sym typeface="Comic Sans MS"/>
            </a:endParaRPr>
          </a:p>
        </p:txBody>
      </p:sp>
      <p:sp>
        <p:nvSpPr>
          <p:cNvPr id="14" name="Rectangle 13">
            <a:extLst>
              <a:ext uri="{FF2B5EF4-FFF2-40B4-BE49-F238E27FC236}">
                <a16:creationId xmlns:a16="http://schemas.microsoft.com/office/drawing/2014/main" id="{AF5F4D64-B5DD-454A-AB6A-E1C526738553}"/>
              </a:ext>
            </a:extLst>
          </p:cNvPr>
          <p:cNvSpPr/>
          <p:nvPr/>
        </p:nvSpPr>
        <p:spPr>
          <a:xfrm>
            <a:off x="571500" y="1846358"/>
            <a:ext cx="10390310" cy="707886"/>
          </a:xfrm>
          <a:prstGeom prst="rect">
            <a:avLst/>
          </a:prstGeom>
          <a:noFill/>
        </p:spPr>
        <p:txBody>
          <a:bodyPr wrap="square" lIns="91440" tIns="45720" rIns="91440" bIns="45720">
            <a:spAutoFit/>
          </a:bodyPr>
          <a:lstStyle/>
          <a:p>
            <a:r>
              <a:rPr lang="en-US" sz="4000" b="1" cap="none" spc="0" dirty="0">
                <a:ln w="22225">
                  <a:noFill/>
                  <a:prstDash val="solid"/>
                </a:ln>
                <a:solidFill>
                  <a:schemeClr val="bg2"/>
                </a:solidFill>
                <a:effectLst/>
                <a:latin typeface="+mj-lt"/>
              </a:rPr>
              <a:t>40 + 300 + 400 + 50 + 6 = </a:t>
            </a:r>
            <a:r>
              <a:rPr lang="en-US" sz="4000" b="1" dirty="0">
                <a:ln w="22225">
                  <a:noFill/>
                  <a:prstDash val="solid"/>
                </a:ln>
                <a:solidFill>
                  <a:schemeClr val="bg2"/>
                </a:solidFill>
                <a:latin typeface="+mj-lt"/>
              </a:rPr>
              <a:t>______</a:t>
            </a:r>
          </a:p>
        </p:txBody>
      </p:sp>
      <p:sp>
        <p:nvSpPr>
          <p:cNvPr id="2" name="Rectangle 1"/>
          <p:cNvSpPr/>
          <p:nvPr/>
        </p:nvSpPr>
        <p:spPr>
          <a:xfrm>
            <a:off x="8155920" y="1781044"/>
            <a:ext cx="1122423" cy="707886"/>
          </a:xfrm>
          <a:prstGeom prst="rect">
            <a:avLst/>
          </a:prstGeom>
        </p:spPr>
        <p:txBody>
          <a:bodyPr wrap="none">
            <a:spAutoFit/>
          </a:bodyPr>
          <a:lstStyle/>
          <a:p>
            <a:r>
              <a:rPr lang="en-US" sz="4000" b="1" dirty="0">
                <a:solidFill>
                  <a:srgbClr val="74C274"/>
                </a:solidFill>
                <a:latin typeface="+mn-lt"/>
                <a:ea typeface="+mn-ea"/>
                <a:cs typeface="+mn-cs"/>
              </a:rPr>
              <a:t>796</a:t>
            </a:r>
          </a:p>
        </p:txBody>
      </p:sp>
      <p:pic>
        <p:nvPicPr>
          <p:cNvPr id="16" name="Picture 15">
            <a:extLst>
              <a:ext uri="{FF2B5EF4-FFF2-40B4-BE49-F238E27FC236}">
                <a16:creationId xmlns:a16="http://schemas.microsoft.com/office/drawing/2014/main" id="{8D6418F1-9874-4A0D-B55B-BF8B71A24B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3053" y="2794195"/>
            <a:ext cx="3935638" cy="3129691"/>
          </a:xfrm>
          <a:prstGeom prst="rect">
            <a:avLst/>
          </a:prstGeom>
        </p:spPr>
      </p:pic>
      <p:sp>
        <p:nvSpPr>
          <p:cNvPr id="23" name="Rectangle: Rounded Corners 22">
            <a:extLst>
              <a:ext uri="{FF2B5EF4-FFF2-40B4-BE49-F238E27FC236}">
                <a16:creationId xmlns:a16="http://schemas.microsoft.com/office/drawing/2014/main" id="{39A48AB9-4B7B-496F-8A20-7AAA6C110997}"/>
              </a:ext>
            </a:extLst>
          </p:cNvPr>
          <p:cNvSpPr/>
          <p:nvPr/>
        </p:nvSpPr>
        <p:spPr>
          <a:xfrm>
            <a:off x="856721" y="4029520"/>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796</a:t>
            </a:r>
            <a:endParaRPr lang="en-US" sz="2800" dirty="0">
              <a:solidFill>
                <a:schemeClr val="tx1">
                  <a:lumMod val="65000"/>
                  <a:lumOff val="35000"/>
                </a:schemeClr>
              </a:solidFill>
              <a:latin typeface="Comic Sans MS" panose="030F0702030302020204" pitchFamily="66" charset="0"/>
              <a:cs typeface="Arial"/>
            </a:endParaRPr>
          </a:p>
        </p:txBody>
      </p:sp>
      <p:sp>
        <p:nvSpPr>
          <p:cNvPr id="26" name="Rectangle: Rounded Corners 25">
            <a:extLst>
              <a:ext uri="{FF2B5EF4-FFF2-40B4-BE49-F238E27FC236}">
                <a16:creationId xmlns:a16="http://schemas.microsoft.com/office/drawing/2014/main" id="{5DA50E03-5BF4-431D-B14A-DA106BF62396}"/>
              </a:ext>
            </a:extLst>
          </p:cNvPr>
          <p:cNvSpPr/>
          <p:nvPr/>
        </p:nvSpPr>
        <p:spPr>
          <a:xfrm>
            <a:off x="856721" y="308062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396</a:t>
            </a:r>
            <a:endParaRPr lang="en-US" sz="2800" dirty="0">
              <a:solidFill>
                <a:schemeClr val="tx1">
                  <a:lumMod val="65000"/>
                  <a:lumOff val="35000"/>
                </a:schemeClr>
              </a:solidFill>
              <a:latin typeface="Comic Sans MS" panose="030F0702030302020204" pitchFamily="66" charset="0"/>
              <a:cs typeface="Arial"/>
            </a:endParaRPr>
          </a:p>
        </p:txBody>
      </p:sp>
      <p:sp>
        <p:nvSpPr>
          <p:cNvPr id="27" name="Isosceles Triangle 26">
            <a:extLst>
              <a:ext uri="{FF2B5EF4-FFF2-40B4-BE49-F238E27FC236}">
                <a16:creationId xmlns:a16="http://schemas.microsoft.com/office/drawing/2014/main" id="{D8CB033D-EE56-4F89-8D95-BA464981EC1F}"/>
              </a:ext>
            </a:extLst>
          </p:cNvPr>
          <p:cNvSpPr/>
          <p:nvPr/>
        </p:nvSpPr>
        <p:spPr>
          <a:xfrm rot="5400000">
            <a:off x="610074" y="315774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4183FA02-13DC-49F3-8508-CF06AA16A405}"/>
              </a:ext>
            </a:extLst>
          </p:cNvPr>
          <p:cNvGrpSpPr/>
          <p:nvPr/>
        </p:nvGrpSpPr>
        <p:grpSpPr>
          <a:xfrm>
            <a:off x="653563" y="4945355"/>
            <a:ext cx="3218447" cy="641298"/>
            <a:chOff x="653563" y="3080629"/>
            <a:chExt cx="3218447" cy="641298"/>
          </a:xfrm>
        </p:grpSpPr>
        <p:sp>
          <p:nvSpPr>
            <p:cNvPr id="29" name="Rectangle: Rounded Corners 28">
              <a:extLst>
                <a:ext uri="{FF2B5EF4-FFF2-40B4-BE49-F238E27FC236}">
                  <a16:creationId xmlns:a16="http://schemas.microsoft.com/office/drawing/2014/main" id="{0B9EE729-371B-4CED-A246-F9B7EA01F590}"/>
                </a:ext>
              </a:extLst>
            </p:cNvPr>
            <p:cNvSpPr/>
            <p:nvPr/>
          </p:nvSpPr>
          <p:spPr>
            <a:xfrm>
              <a:off x="856721" y="3080629"/>
              <a:ext cx="3015289" cy="641298"/>
            </a:xfrm>
            <a:prstGeom prst="roundRect">
              <a:avLst>
                <a:gd name="adj" fmla="val 50000"/>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lumMod val="50000"/>
                    </a:schemeClr>
                  </a:solidFill>
                </a:rPr>
                <a:t>756</a:t>
              </a:r>
              <a:endParaRPr lang="en-US" sz="2800" dirty="0">
                <a:solidFill>
                  <a:schemeClr val="tx1">
                    <a:lumMod val="65000"/>
                    <a:lumOff val="35000"/>
                  </a:schemeClr>
                </a:solidFill>
                <a:latin typeface="Comic Sans MS" panose="030F0702030302020204" pitchFamily="66" charset="0"/>
                <a:cs typeface="Arial"/>
              </a:endParaRPr>
            </a:p>
          </p:txBody>
        </p:sp>
        <p:sp>
          <p:nvSpPr>
            <p:cNvPr id="30" name="Isosceles Triangle 29">
              <a:extLst>
                <a:ext uri="{FF2B5EF4-FFF2-40B4-BE49-F238E27FC236}">
                  <a16:creationId xmlns:a16="http://schemas.microsoft.com/office/drawing/2014/main" id="{CD2E9F3B-E46F-4401-B5B3-7316EA4899DF}"/>
                </a:ext>
              </a:extLst>
            </p:cNvPr>
            <p:cNvSpPr/>
            <p:nvPr/>
          </p:nvSpPr>
          <p:spPr>
            <a:xfrm rot="5400000">
              <a:off x="610074" y="3157742"/>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Isosceles Triangle 30">
            <a:extLst>
              <a:ext uri="{FF2B5EF4-FFF2-40B4-BE49-F238E27FC236}">
                <a16:creationId xmlns:a16="http://schemas.microsoft.com/office/drawing/2014/main" id="{A66D44B5-3FE3-4F34-95A7-A09F873C3653}"/>
              </a:ext>
            </a:extLst>
          </p:cNvPr>
          <p:cNvSpPr/>
          <p:nvPr/>
        </p:nvSpPr>
        <p:spPr>
          <a:xfrm rot="5400000">
            <a:off x="610074" y="4106633"/>
            <a:ext cx="574049" cy="487072"/>
          </a:xfrm>
          <a:prstGeom prst="triangl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932563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23"/>
                                        </p:tgtEl>
                                        <p:attrNameLst>
                                          <p:attrName>style.color</p:attrName>
                                        </p:attrNameLst>
                                      </p:cBhvr>
                                      <p:to>
                                        <a:srgbClr val="74C274"/>
                                      </p:to>
                                    </p:animClr>
                                    <p:animClr clrSpc="rgb" dir="cw">
                                      <p:cBhvr>
                                        <p:cTn id="7" dur="500" fill="hold"/>
                                        <p:tgtEl>
                                          <p:spTgt spid="23"/>
                                        </p:tgtEl>
                                        <p:attrNameLst>
                                          <p:attrName>fillcolor</p:attrName>
                                        </p:attrNameLst>
                                      </p:cBhvr>
                                      <p:to>
                                        <a:srgbClr val="74C274"/>
                                      </p:to>
                                    </p:animClr>
                                    <p:set>
                                      <p:cBhvr>
                                        <p:cTn id="8" dur="500" fill="hold"/>
                                        <p:tgtEl>
                                          <p:spTgt spid="23"/>
                                        </p:tgtEl>
                                        <p:attrNameLst>
                                          <p:attrName>fill.type</p:attrName>
                                        </p:attrNameLst>
                                      </p:cBhvr>
                                      <p:to>
                                        <p:strVal val="solid"/>
                                      </p:to>
                                    </p:set>
                                    <p:set>
                                      <p:cBhvr>
                                        <p:cTn id="9" dur="500" fill="hold"/>
                                        <p:tgtEl>
                                          <p:spTgt spid="23"/>
                                        </p:tgtEl>
                                        <p:attrNameLst>
                                          <p:attrName>fill.on</p:attrName>
                                        </p:attrNameLst>
                                      </p:cBhvr>
                                      <p:to>
                                        <p:strVal val="true"/>
                                      </p:to>
                                    </p:set>
                                  </p:childTnLst>
                                </p:cTn>
                              </p:par>
                              <p:par>
                                <p:cTn id="10" presetID="7" presetClass="emph" presetSubtype="2" fill="hold" nodeType="withEffect">
                                  <p:stCondLst>
                                    <p:cond delay="0"/>
                                  </p:stCondLst>
                                  <p:childTnLst>
                                    <p:animClr clrSpc="rgb" dir="cw">
                                      <p:cBhvr>
                                        <p:cTn id="11" dur="500" fill="hold"/>
                                        <p:tgtEl>
                                          <p:spTgt spid="23"/>
                                        </p:tgtEl>
                                        <p:attrNameLst>
                                          <p:attrName>stroke.color</p:attrName>
                                        </p:attrNameLst>
                                      </p:cBhvr>
                                      <p:to>
                                        <a:srgbClr val="FFFFFF"/>
                                      </p:to>
                                    </p:animClr>
                                    <p:set>
                                      <p:cBhvr>
                                        <p:cTn id="12" dur="500" fill="hold"/>
                                        <p:tgtEl>
                                          <p:spTgt spid="23"/>
                                        </p:tgtEl>
                                        <p:attrNameLst>
                                          <p:attrName>stroke.on</p:attrName>
                                        </p:attrNameLst>
                                      </p:cBhvr>
                                      <p:to>
                                        <p:strVal val="true"/>
                                      </p:to>
                                    </p:set>
                                  </p:childTnLst>
                                </p:cTn>
                              </p:par>
                              <p:par>
                                <p:cTn id="13" presetID="19" presetClass="emph" presetSubtype="0" fill="hold" grpId="0" nodeType="withEffect">
                                  <p:stCondLst>
                                    <p:cond delay="0"/>
                                  </p:stCondLst>
                                  <p:childTnLst>
                                    <p:animClr clrSpc="rgb" dir="cw">
                                      <p:cBhvr override="childStyle">
                                        <p:cTn id="14" dur="500" fill="hold"/>
                                        <p:tgtEl>
                                          <p:spTgt spid="31"/>
                                        </p:tgtEl>
                                        <p:attrNameLst>
                                          <p:attrName>style.color</p:attrName>
                                        </p:attrNameLst>
                                      </p:cBhvr>
                                      <p:to>
                                        <a:srgbClr val="74C274"/>
                                      </p:to>
                                    </p:animClr>
                                    <p:animClr clrSpc="rgb" dir="cw">
                                      <p:cBhvr>
                                        <p:cTn id="15" dur="500" fill="hold"/>
                                        <p:tgtEl>
                                          <p:spTgt spid="31"/>
                                        </p:tgtEl>
                                        <p:attrNameLst>
                                          <p:attrName>fillcolor</p:attrName>
                                        </p:attrNameLst>
                                      </p:cBhvr>
                                      <p:to>
                                        <a:srgbClr val="74C274"/>
                                      </p:to>
                                    </p:animClr>
                                    <p:set>
                                      <p:cBhvr>
                                        <p:cTn id="16" dur="500" fill="hold"/>
                                        <p:tgtEl>
                                          <p:spTgt spid="31"/>
                                        </p:tgtEl>
                                        <p:attrNameLst>
                                          <p:attrName>fill.type</p:attrName>
                                        </p:attrNameLst>
                                      </p:cBhvr>
                                      <p:to>
                                        <p:strVal val="solid"/>
                                      </p:to>
                                    </p:set>
                                    <p:set>
                                      <p:cBhvr>
                                        <p:cTn id="17" dur="500" fill="hold"/>
                                        <p:tgtEl>
                                          <p:spTgt spid="31"/>
                                        </p:tgtEl>
                                        <p:attrNameLst>
                                          <p:attrName>fill.on</p:attrName>
                                        </p:attrNameLst>
                                      </p:cBhvr>
                                      <p:to>
                                        <p:strVal val="true"/>
                                      </p:to>
                                    </p:set>
                                  </p:childTnLst>
                                </p:cTn>
                              </p:par>
                              <p:par>
                                <p:cTn id="18" presetID="19" presetClass="emph" presetSubtype="0" fill="hold" nodeType="withEffect">
                                  <p:stCondLst>
                                    <p:cond delay="0"/>
                                  </p:stCondLst>
                                  <p:childTnLst>
                                    <p:animClr clrSpc="rgb" dir="cw">
                                      <p:cBhvr override="childStyle">
                                        <p:cTn id="19" dur="500" fill="hold"/>
                                        <p:tgtEl>
                                          <p:spTgt spid="23">
                                            <p:txEl>
                                              <p:pRg st="0" end="0"/>
                                            </p:txEl>
                                          </p:spTgt>
                                        </p:tgtEl>
                                        <p:attrNameLst>
                                          <p:attrName>style.color</p:attrName>
                                        </p:attrNameLst>
                                      </p:cBhvr>
                                      <p:to>
                                        <a:srgbClr val="FFFFFF"/>
                                      </p:to>
                                    </p:animClr>
                                    <p:animClr clrSpc="rgb" dir="cw">
                                      <p:cBhvr>
                                        <p:cTn id="20" dur="500" fill="hold"/>
                                        <p:tgtEl>
                                          <p:spTgt spid="23">
                                            <p:txEl>
                                              <p:pRg st="0" end="0"/>
                                            </p:txEl>
                                          </p:spTgt>
                                        </p:tgtEl>
                                        <p:attrNameLst>
                                          <p:attrName>fillcolor</p:attrName>
                                        </p:attrNameLst>
                                      </p:cBhvr>
                                      <p:to>
                                        <a:srgbClr val="FFFFFF"/>
                                      </p:to>
                                    </p:animClr>
                                    <p:set>
                                      <p:cBhvr>
                                        <p:cTn id="21" dur="500" fill="hold"/>
                                        <p:tgtEl>
                                          <p:spTgt spid="23">
                                            <p:txEl>
                                              <p:pRg st="0" end="0"/>
                                            </p:txEl>
                                          </p:spTgt>
                                        </p:tgtEl>
                                        <p:attrNameLst>
                                          <p:attrName>fill.type</p:attrName>
                                        </p:attrNameLst>
                                      </p:cBhvr>
                                      <p:to>
                                        <p:strVal val="solid"/>
                                      </p:to>
                                    </p:set>
                                    <p:set>
                                      <p:cBhvr>
                                        <p:cTn id="22" dur="500" fill="hold"/>
                                        <p:tgtEl>
                                          <p:spTgt spid="23">
                                            <p:txEl>
                                              <p:pRg st="0" end="0"/>
                                            </p:txEl>
                                          </p:spTgt>
                                        </p:tgtEl>
                                        <p:attrNameLst>
                                          <p:attrName>fill.on</p:attrName>
                                        </p:attrNameLst>
                                      </p:cBhvr>
                                      <p:to>
                                        <p:strVal val="true"/>
                                      </p:to>
                                    </p:set>
                                  </p:childTnLst>
                                </p:cTn>
                              </p:par>
                              <p:par>
                                <p:cTn id="23" presetID="7" presetClass="emph" presetSubtype="2" fill="hold" nodeType="withEffect">
                                  <p:stCondLst>
                                    <p:cond delay="0"/>
                                  </p:stCondLst>
                                  <p:childTnLst>
                                    <p:animClr clrSpc="rgb" dir="cw">
                                      <p:cBhvr>
                                        <p:cTn id="24" dur="500" fill="hold"/>
                                        <p:tgtEl>
                                          <p:spTgt spid="31"/>
                                        </p:tgtEl>
                                        <p:attrNameLst>
                                          <p:attrName>stroke.color</p:attrName>
                                        </p:attrNameLst>
                                      </p:cBhvr>
                                      <p:to>
                                        <a:srgbClr val="FFFFFF"/>
                                      </p:to>
                                    </p:animClr>
                                    <p:set>
                                      <p:cBhvr>
                                        <p:cTn id="25" dur="500" fill="hold"/>
                                        <p:tgtEl>
                                          <p:spTgt spid="31"/>
                                        </p:tgtEl>
                                        <p:attrNameLst>
                                          <p:attrName>stroke.on</p:attrName>
                                        </p:attrNameLst>
                                      </p:cBhvr>
                                      <p:to>
                                        <p:strVal val="tru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animBg="1"/>
      <p:bldP spid="3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12405" y="4344011"/>
            <a:ext cx="10143000" cy="1267670"/>
          </a:xfrm>
          <a:prstGeom prst="rect">
            <a:avLst/>
          </a:prstGeom>
          <a:solidFill>
            <a:schemeClr val="tx2"/>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Math review</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37241" y="801398"/>
            <a:ext cx="5717519" cy="3211693"/>
          </a:xfrm>
          <a:prstGeom prst="rect">
            <a:avLst/>
          </a:prstGeom>
        </p:spPr>
      </p:pic>
    </p:spTree>
    <p:custDataLst>
      <p:tags r:id="rId1"/>
    </p:custDataLst>
    <p:extLst>
      <p:ext uri="{BB962C8B-B14F-4D97-AF65-F5344CB8AC3E}">
        <p14:creationId xmlns:p14="http://schemas.microsoft.com/office/powerpoint/2010/main" val="9597189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extLst>
      <p:ext uri="{BB962C8B-B14F-4D97-AF65-F5344CB8AC3E}">
        <p14:creationId xmlns:p14="http://schemas.microsoft.com/office/powerpoint/2010/main" val="1122390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612F53E-98A3-44F1-A8C4-0779A4A1EDB2}"/>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a:solidFill>
                  <a:schemeClr val="tx1">
                    <a:lumMod val="50000"/>
                    <a:lumOff val="50000"/>
                  </a:schemeClr>
                </a:solidFill>
                <a:effectLst/>
                <a:latin typeface="+mj-lt"/>
              </a:rPr>
              <a:t> Social-Emotional Learning</a:t>
            </a:r>
            <a:endParaRPr lang="en-GB">
              <a:solidFill>
                <a:schemeClr val="tx1">
                  <a:lumMod val="50000"/>
                  <a:lumOff val="50000"/>
                </a:schemeClr>
              </a:solidFill>
              <a:latin typeface="+mj-lt"/>
            </a:endParaRPr>
          </a:p>
        </p:txBody>
      </p:sp>
      <p:sp>
        <p:nvSpPr>
          <p:cNvPr id="2" name="Google Shape;222;p10">
            <a:extLst>
              <a:ext uri="{FF2B5EF4-FFF2-40B4-BE49-F238E27FC236}">
                <a16:creationId xmlns:a16="http://schemas.microsoft.com/office/drawing/2014/main" id="{DC991007-511B-419F-ACA6-10423654E0A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Apply focusing attention and listening skills independently</a:t>
            </a:r>
            <a:endParaRPr lang="en-GB" sz="3200" dirty="0">
              <a:solidFill>
                <a:schemeClr val="bg1"/>
              </a:solidFill>
              <a:sym typeface="Comic Sans MS"/>
            </a:endParaRPr>
          </a:p>
        </p:txBody>
      </p:sp>
      <p:pic>
        <p:nvPicPr>
          <p:cNvPr id="3" name="ME.G3.CH04.SLO3_SEL SLIDES 3-4-5_">
            <a:hlinkClick r:id="" action="ppaction://media"/>
            <a:extLst>
              <a:ext uri="{FF2B5EF4-FFF2-40B4-BE49-F238E27FC236}">
                <a16:creationId xmlns:a16="http://schemas.microsoft.com/office/drawing/2014/main" id="{3EDE7319-ABEA-49D6-85CF-845C16DB5DBF}"/>
              </a:ext>
            </a:extLst>
          </p:cNvPr>
          <p:cNvPicPr>
            <a:picLocks noChangeAspect="1"/>
          </p:cNvPicPr>
          <p:nvPr>
            <a:videoFile r:link="rId3"/>
            <p:extLst>
              <p:ext uri="{DAA4B4D4-6D71-4841-9C94-3DE7FCFB9230}">
                <p14:media xmlns:p14="http://schemas.microsoft.com/office/powerpoint/2010/main" r:embed="rId2"/>
              </p:ext>
            </p:extLst>
          </p:nvPr>
        </p:nvPicPr>
        <p:blipFill>
          <a:blip r:embed="rId6"/>
          <a:stretch>
            <a:fillRect/>
          </a:stretch>
        </p:blipFill>
        <p:spPr>
          <a:xfrm>
            <a:off x="1023505" y="1151443"/>
            <a:ext cx="10144990" cy="5706557"/>
          </a:xfrm>
          <a:prstGeom prst="rect">
            <a:avLst/>
          </a:prstGeom>
        </p:spPr>
      </p:pic>
    </p:spTree>
    <p:custDataLst>
      <p:tags r:id="rId1"/>
    </p:custDataLst>
    <p:extLst>
      <p:ext uri="{BB962C8B-B14F-4D97-AF65-F5344CB8AC3E}">
        <p14:creationId xmlns:p14="http://schemas.microsoft.com/office/powerpoint/2010/main" val="3781600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085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b">
            <a:extLst>
              <a:ext uri="{FF2B5EF4-FFF2-40B4-BE49-F238E27FC236}">
                <a16:creationId xmlns:a16="http://schemas.microsoft.com/office/drawing/2014/main" id="{8905F827-94D5-45E8-94A2-29A01D73167E}"/>
              </a:ext>
            </a:extLst>
          </p:cNvPr>
          <p:cNvSpPr/>
          <p:nvPr/>
        </p:nvSpPr>
        <p:spPr>
          <a:xfrm>
            <a:off x="8589827" y="4712215"/>
            <a:ext cx="675649" cy="887268"/>
          </a:xfrm>
          <a:prstGeom prst="roundRect">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Rectangle 4"/>
          <p:cNvSpPr/>
          <p:nvPr/>
        </p:nvSpPr>
        <p:spPr>
          <a:xfrm>
            <a:off x="8394098" y="4672458"/>
            <a:ext cx="2593980" cy="1015663"/>
          </a:xfrm>
          <a:prstGeom prst="rect">
            <a:avLst/>
          </a:prstGeom>
        </p:spPr>
        <p:txBody>
          <a:bodyPr wrap="square">
            <a:spAutoFit/>
          </a:bodyPr>
          <a:lstStyle/>
          <a:p>
            <a:pPr algn="ctr"/>
            <a:r>
              <a:rPr lang="en-US" sz="6000" b="1" kern="1200" dirty="0">
                <a:solidFill>
                  <a:schemeClr val="bg2"/>
                </a:solidFill>
                <a:latin typeface="+mj-lt"/>
                <a:ea typeface="+mn-ea"/>
                <a:cs typeface="Poppins SemiBold" panose="00000700000000000000" pitchFamily="50" charset="0"/>
              </a:rPr>
              <a:t>4 4 2</a:t>
            </a:r>
          </a:p>
        </p:txBody>
      </p:sp>
      <p:sp>
        <p:nvSpPr>
          <p:cNvPr id="23" name="Rectangle: Rounded Corners 22">
            <a:extLst>
              <a:ext uri="{FF2B5EF4-FFF2-40B4-BE49-F238E27FC236}">
                <a16:creationId xmlns:a16="http://schemas.microsoft.com/office/drawing/2014/main" id="{8905F827-94D5-45E8-94A2-29A01D73167E}"/>
              </a:ext>
            </a:extLst>
          </p:cNvPr>
          <p:cNvSpPr/>
          <p:nvPr/>
        </p:nvSpPr>
        <p:spPr>
          <a:xfrm>
            <a:off x="2502619" y="4677858"/>
            <a:ext cx="675649" cy="881869"/>
          </a:xfrm>
          <a:prstGeom prst="roundRect">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 name="TextBox 8">
            <a:extLst>
              <a:ext uri="{FF2B5EF4-FFF2-40B4-BE49-F238E27FC236}">
                <a16:creationId xmlns:a16="http://schemas.microsoft.com/office/drawing/2014/main" id="{BC052E27-658B-4F49-BB77-10142F9F4D4B}"/>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dirty="0">
                <a:solidFill>
                  <a:schemeClr val="tx1">
                    <a:lumMod val="50000"/>
                    <a:lumOff val="50000"/>
                  </a:schemeClr>
                </a:solidFill>
                <a:effectLst/>
                <a:latin typeface="+mj-lt"/>
              </a:rPr>
              <a:t> Preparatory Activity</a:t>
            </a:r>
            <a:endParaRPr lang="en-GB" dirty="0">
              <a:solidFill>
                <a:schemeClr val="tx1">
                  <a:lumMod val="50000"/>
                  <a:lumOff val="50000"/>
                </a:schemeClr>
              </a:solidFill>
              <a:latin typeface="+mj-lt"/>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Place Value and base-ten blocks</a:t>
            </a:r>
          </a:p>
        </p:txBody>
      </p:sp>
      <p:pic>
        <p:nvPicPr>
          <p:cNvPr id="8" name="Picture 7">
            <a:extLst>
              <a:ext uri="{FF2B5EF4-FFF2-40B4-BE49-F238E27FC236}">
                <a16:creationId xmlns:a16="http://schemas.microsoft.com/office/drawing/2014/main" id="{5860E656-EA24-48C3-BF31-B634A002A1C1}"/>
              </a:ext>
            </a:extLst>
          </p:cNvPr>
          <p:cNvPicPr>
            <a:picLocks noChangeAspect="1"/>
          </p:cNvPicPr>
          <p:nvPr/>
        </p:nvPicPr>
        <p:blipFill>
          <a:blip r:embed="rId4"/>
          <a:stretch>
            <a:fillRect/>
          </a:stretch>
        </p:blipFill>
        <p:spPr>
          <a:xfrm>
            <a:off x="4446484" y="2181225"/>
            <a:ext cx="1285875" cy="1285875"/>
          </a:xfrm>
          <a:prstGeom prst="rect">
            <a:avLst/>
          </a:prstGeom>
        </p:spPr>
      </p:pic>
      <p:pic>
        <p:nvPicPr>
          <p:cNvPr id="11" name="Picture 10">
            <a:extLst>
              <a:ext uri="{FF2B5EF4-FFF2-40B4-BE49-F238E27FC236}">
                <a16:creationId xmlns:a16="http://schemas.microsoft.com/office/drawing/2014/main" id="{C6D04F04-BA05-4ABD-BCAC-38A58E3B99CA}"/>
              </a:ext>
            </a:extLst>
          </p:cNvPr>
          <p:cNvPicPr>
            <a:picLocks noChangeAspect="1"/>
          </p:cNvPicPr>
          <p:nvPr/>
        </p:nvPicPr>
        <p:blipFill>
          <a:blip r:embed="rId4"/>
          <a:stretch>
            <a:fillRect/>
          </a:stretch>
        </p:blipFill>
        <p:spPr>
          <a:xfrm>
            <a:off x="6133736" y="2181225"/>
            <a:ext cx="1285875" cy="1285875"/>
          </a:xfrm>
          <a:prstGeom prst="rect">
            <a:avLst/>
          </a:prstGeom>
        </p:spPr>
      </p:pic>
      <p:pic>
        <p:nvPicPr>
          <p:cNvPr id="12" name="Picture 11">
            <a:extLst>
              <a:ext uri="{FF2B5EF4-FFF2-40B4-BE49-F238E27FC236}">
                <a16:creationId xmlns:a16="http://schemas.microsoft.com/office/drawing/2014/main" id="{75ABABDF-DDF0-4E8B-B59A-E4D6BCEC406B}"/>
              </a:ext>
            </a:extLst>
          </p:cNvPr>
          <p:cNvPicPr>
            <a:picLocks noChangeAspect="1"/>
          </p:cNvPicPr>
          <p:nvPr/>
        </p:nvPicPr>
        <p:blipFill>
          <a:blip r:embed="rId4"/>
          <a:stretch>
            <a:fillRect/>
          </a:stretch>
        </p:blipFill>
        <p:spPr>
          <a:xfrm>
            <a:off x="2759232" y="2181225"/>
            <a:ext cx="1285875" cy="1285875"/>
          </a:xfrm>
          <a:prstGeom prst="rect">
            <a:avLst/>
          </a:prstGeom>
        </p:spPr>
      </p:pic>
      <p:pic>
        <p:nvPicPr>
          <p:cNvPr id="13" name="Picture 12">
            <a:extLst>
              <a:ext uri="{FF2B5EF4-FFF2-40B4-BE49-F238E27FC236}">
                <a16:creationId xmlns:a16="http://schemas.microsoft.com/office/drawing/2014/main" id="{B34627FB-B829-45AA-8CD6-9C3BF15539BE}"/>
              </a:ext>
            </a:extLst>
          </p:cNvPr>
          <p:cNvPicPr>
            <a:picLocks noChangeAspect="1"/>
          </p:cNvPicPr>
          <p:nvPr/>
        </p:nvPicPr>
        <p:blipFill>
          <a:blip r:embed="rId5"/>
          <a:stretch>
            <a:fillRect/>
          </a:stretch>
        </p:blipFill>
        <p:spPr>
          <a:xfrm>
            <a:off x="9768069" y="2162175"/>
            <a:ext cx="247650" cy="1304925"/>
          </a:xfrm>
          <a:prstGeom prst="rect">
            <a:avLst/>
          </a:prstGeom>
        </p:spPr>
      </p:pic>
      <p:pic>
        <p:nvPicPr>
          <p:cNvPr id="15" name="Picture 14">
            <a:extLst>
              <a:ext uri="{FF2B5EF4-FFF2-40B4-BE49-F238E27FC236}">
                <a16:creationId xmlns:a16="http://schemas.microsoft.com/office/drawing/2014/main" id="{E0A780A4-76B6-43FC-8FB7-1C8C5376F96B}"/>
              </a:ext>
            </a:extLst>
          </p:cNvPr>
          <p:cNvPicPr>
            <a:picLocks noChangeAspect="1"/>
          </p:cNvPicPr>
          <p:nvPr/>
        </p:nvPicPr>
        <p:blipFill>
          <a:blip r:embed="rId5"/>
          <a:stretch>
            <a:fillRect/>
          </a:stretch>
        </p:blipFill>
        <p:spPr>
          <a:xfrm>
            <a:off x="9119042" y="2162175"/>
            <a:ext cx="247650" cy="1304925"/>
          </a:xfrm>
          <a:prstGeom prst="rect">
            <a:avLst/>
          </a:prstGeom>
        </p:spPr>
      </p:pic>
      <p:pic>
        <p:nvPicPr>
          <p:cNvPr id="16" name="Picture 15">
            <a:extLst>
              <a:ext uri="{FF2B5EF4-FFF2-40B4-BE49-F238E27FC236}">
                <a16:creationId xmlns:a16="http://schemas.microsoft.com/office/drawing/2014/main" id="{1174AD8E-22CD-4506-A5F6-CF4E91789532}"/>
              </a:ext>
            </a:extLst>
          </p:cNvPr>
          <p:cNvPicPr>
            <a:picLocks noChangeAspect="1"/>
          </p:cNvPicPr>
          <p:nvPr/>
        </p:nvPicPr>
        <p:blipFill>
          <a:blip r:embed="rId5"/>
          <a:stretch>
            <a:fillRect/>
          </a:stretch>
        </p:blipFill>
        <p:spPr>
          <a:xfrm>
            <a:off x="8470015" y="2162175"/>
            <a:ext cx="247650" cy="1304925"/>
          </a:xfrm>
          <a:prstGeom prst="rect">
            <a:avLst/>
          </a:prstGeom>
        </p:spPr>
      </p:pic>
      <p:pic>
        <p:nvPicPr>
          <p:cNvPr id="17" name="Picture 16">
            <a:extLst>
              <a:ext uri="{FF2B5EF4-FFF2-40B4-BE49-F238E27FC236}">
                <a16:creationId xmlns:a16="http://schemas.microsoft.com/office/drawing/2014/main" id="{06CF96F2-2EFE-4140-9FD7-02C3BACF1EB0}"/>
              </a:ext>
            </a:extLst>
          </p:cNvPr>
          <p:cNvPicPr>
            <a:picLocks noChangeAspect="1"/>
          </p:cNvPicPr>
          <p:nvPr/>
        </p:nvPicPr>
        <p:blipFill>
          <a:blip r:embed="rId5"/>
          <a:stretch>
            <a:fillRect/>
          </a:stretch>
        </p:blipFill>
        <p:spPr>
          <a:xfrm>
            <a:off x="7820988" y="2162175"/>
            <a:ext cx="247650" cy="1304925"/>
          </a:xfrm>
          <a:prstGeom prst="rect">
            <a:avLst/>
          </a:prstGeom>
        </p:spPr>
      </p:pic>
      <p:pic>
        <p:nvPicPr>
          <p:cNvPr id="18" name="Picture 17">
            <a:extLst>
              <a:ext uri="{FF2B5EF4-FFF2-40B4-BE49-F238E27FC236}">
                <a16:creationId xmlns:a16="http://schemas.microsoft.com/office/drawing/2014/main" id="{EEEDD874-90A4-418B-9B9D-AF70D5EB3FD2}"/>
              </a:ext>
            </a:extLst>
          </p:cNvPr>
          <p:cNvPicPr>
            <a:picLocks noChangeAspect="1"/>
          </p:cNvPicPr>
          <p:nvPr/>
        </p:nvPicPr>
        <p:blipFill>
          <a:blip r:embed="rId6"/>
          <a:stretch>
            <a:fillRect/>
          </a:stretch>
        </p:blipFill>
        <p:spPr>
          <a:xfrm>
            <a:off x="10417096" y="3209925"/>
            <a:ext cx="228600" cy="257175"/>
          </a:xfrm>
          <a:prstGeom prst="rect">
            <a:avLst/>
          </a:prstGeom>
        </p:spPr>
      </p:pic>
      <p:pic>
        <p:nvPicPr>
          <p:cNvPr id="19" name="Picture 18">
            <a:extLst>
              <a:ext uri="{FF2B5EF4-FFF2-40B4-BE49-F238E27FC236}">
                <a16:creationId xmlns:a16="http://schemas.microsoft.com/office/drawing/2014/main" id="{47DAD5EE-D0FF-45E5-9604-325D6AE66B32}"/>
              </a:ext>
            </a:extLst>
          </p:cNvPr>
          <p:cNvPicPr>
            <a:picLocks noChangeAspect="1"/>
          </p:cNvPicPr>
          <p:nvPr/>
        </p:nvPicPr>
        <p:blipFill>
          <a:blip r:embed="rId6"/>
          <a:stretch>
            <a:fillRect/>
          </a:stretch>
        </p:blipFill>
        <p:spPr>
          <a:xfrm>
            <a:off x="11047072" y="3209925"/>
            <a:ext cx="228600" cy="257175"/>
          </a:xfrm>
          <a:prstGeom prst="rect">
            <a:avLst/>
          </a:prstGeom>
        </p:spPr>
      </p:pic>
      <p:pic>
        <p:nvPicPr>
          <p:cNvPr id="20" name="Picture 2" descr="See the source image">
            <a:extLst>
              <a:ext uri="{FF2B5EF4-FFF2-40B4-BE49-F238E27FC236}">
                <a16:creationId xmlns:a16="http://schemas.microsoft.com/office/drawing/2014/main" id="{9A67A6C6-1206-4EB8-95C0-9E98A4E9019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4372" t="4505" r="12867" b="9897"/>
          <a:stretch/>
        </p:blipFill>
        <p:spPr bwMode="auto">
          <a:xfrm>
            <a:off x="1049921" y="2181226"/>
            <a:ext cx="1307934" cy="1285874"/>
          </a:xfrm>
          <a:prstGeom prst="rect">
            <a:avLst/>
          </a:prstGeom>
          <a:noFill/>
          <a:extLst>
            <a:ext uri="{909E8E84-426E-40DD-AFC4-6F175D3DCCD1}">
              <a14:hiddenFill xmlns:a14="http://schemas.microsoft.com/office/drawing/2010/main">
                <a:solidFill>
                  <a:srgbClr val="FFFFFF"/>
                </a:solidFill>
              </a14:hiddenFill>
            </a:ext>
          </a:extLst>
        </p:spPr>
      </p:pic>
      <p:sp>
        <p:nvSpPr>
          <p:cNvPr id="22" name="Arrow: U-Turn 21">
            <a:extLst>
              <a:ext uri="{FF2B5EF4-FFF2-40B4-BE49-F238E27FC236}">
                <a16:creationId xmlns:a16="http://schemas.microsoft.com/office/drawing/2014/main" id="{5FA0F2CE-5680-46A6-A742-681BCBCD99BB}"/>
              </a:ext>
            </a:extLst>
          </p:cNvPr>
          <p:cNvSpPr/>
          <p:nvPr/>
        </p:nvSpPr>
        <p:spPr>
          <a:xfrm>
            <a:off x="2759232" y="4179837"/>
            <a:ext cx="6359810" cy="584803"/>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Rectangle 3"/>
          <p:cNvSpPr/>
          <p:nvPr/>
        </p:nvSpPr>
        <p:spPr>
          <a:xfrm>
            <a:off x="4752129" y="4624524"/>
            <a:ext cx="3118299" cy="1015663"/>
          </a:xfrm>
          <a:prstGeom prst="rect">
            <a:avLst/>
          </a:prstGeom>
        </p:spPr>
        <p:txBody>
          <a:bodyPr wrap="square">
            <a:spAutoFit/>
          </a:bodyPr>
          <a:lstStyle/>
          <a:p>
            <a:r>
              <a:rPr lang="en-US" sz="6000" b="1" kern="1200" dirty="0">
                <a:solidFill>
                  <a:schemeClr val="bg2"/>
                </a:solidFill>
                <a:latin typeface="+mj-lt"/>
                <a:ea typeface="+mn-ea"/>
                <a:cs typeface="Poppins SemiBold" panose="00000700000000000000" pitchFamily="50" charset="0"/>
              </a:rPr>
              <a:t>+ 1 0 0 </a:t>
            </a:r>
          </a:p>
        </p:txBody>
      </p:sp>
      <p:sp>
        <p:nvSpPr>
          <p:cNvPr id="2" name="Rectangle 1"/>
          <p:cNvSpPr/>
          <p:nvPr/>
        </p:nvSpPr>
        <p:spPr>
          <a:xfrm>
            <a:off x="2502619" y="4642691"/>
            <a:ext cx="2593980" cy="1015663"/>
          </a:xfrm>
          <a:prstGeom prst="rect">
            <a:avLst/>
          </a:prstGeom>
        </p:spPr>
        <p:txBody>
          <a:bodyPr wrap="none">
            <a:spAutoFit/>
          </a:bodyPr>
          <a:lstStyle/>
          <a:p>
            <a:r>
              <a:rPr lang="en-US" sz="6000" b="1" kern="1200" dirty="0">
                <a:solidFill>
                  <a:schemeClr val="bg2"/>
                </a:solidFill>
                <a:latin typeface="+mj-lt"/>
                <a:ea typeface="+mn-ea"/>
                <a:cs typeface="Poppins SemiBold" panose="00000700000000000000" pitchFamily="50" charset="0"/>
              </a:rPr>
              <a:t>3 4 2 </a:t>
            </a:r>
          </a:p>
        </p:txBody>
      </p:sp>
      <p:sp>
        <p:nvSpPr>
          <p:cNvPr id="7" name="TextBox 6">
            <a:extLst>
              <a:ext uri="{FF2B5EF4-FFF2-40B4-BE49-F238E27FC236}">
                <a16:creationId xmlns:a16="http://schemas.microsoft.com/office/drawing/2014/main" id="{FA4AFBFE-2D9D-4920-99F9-565F6EC5D6C9}"/>
              </a:ext>
            </a:extLst>
          </p:cNvPr>
          <p:cNvSpPr txBox="1"/>
          <p:nvPr/>
        </p:nvSpPr>
        <p:spPr>
          <a:xfrm>
            <a:off x="7777952" y="4610960"/>
            <a:ext cx="1546304" cy="1015663"/>
          </a:xfrm>
          <a:prstGeom prst="rect">
            <a:avLst/>
          </a:prstGeom>
          <a:noFill/>
        </p:spPr>
        <p:txBody>
          <a:bodyPr wrap="square" rtlCol="0">
            <a:spAutoFit/>
          </a:bodyPr>
          <a:lstStyle/>
          <a:p>
            <a:r>
              <a:rPr lang="en-US" sz="6000" b="1" kern="1200" dirty="0">
                <a:solidFill>
                  <a:schemeClr val="bg2"/>
                </a:solidFill>
                <a:latin typeface="+mj-lt"/>
                <a:ea typeface="+mn-ea"/>
                <a:cs typeface="Poppins SemiBold" panose="00000700000000000000" pitchFamily="50" charset="0"/>
              </a:rPr>
              <a:t>=</a:t>
            </a:r>
            <a:endParaRPr lang="en-US" sz="6000" dirty="0"/>
          </a:p>
        </p:txBody>
      </p:sp>
    </p:spTree>
    <p:custDataLst>
      <p:tags r:id="rId1"/>
    </p:custDataLst>
    <p:extLst>
      <p:ext uri="{BB962C8B-B14F-4D97-AF65-F5344CB8AC3E}">
        <p14:creationId xmlns:p14="http://schemas.microsoft.com/office/powerpoint/2010/main" val="4248614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
                                            <p:txEl>
                                              <p:pRg st="0" end="0"/>
                                            </p:txEl>
                                          </p:spTgt>
                                        </p:tgtEl>
                                        <p:attrNameLst>
                                          <p:attrName>style.visibility</p:attrName>
                                        </p:attrNameLst>
                                      </p:cBhvr>
                                      <p:to>
                                        <p:strVal val="visible"/>
                                      </p:to>
                                    </p:set>
                                    <p:animEffect transition="in" filter="wipe(left)">
                                      <p:cBhvr>
                                        <p:cTn id="54" dur="1000"/>
                                        <p:tgtEl>
                                          <p:spTgt spid="2">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par>
                                <p:cTn id="62" presetID="22" presetClass="entr" presetSubtype="8" fill="hold" grpId="0" nodeType="withEffect">
                                  <p:stCondLst>
                                    <p:cond delay="0"/>
                                  </p:stCondLst>
                                  <p:childTnLst>
                                    <p:set>
                                      <p:cBhvr>
                                        <p:cTn id="63" dur="1" fill="hold">
                                          <p:stCondLst>
                                            <p:cond delay="0"/>
                                          </p:stCondLst>
                                        </p:cTn>
                                        <p:tgtEl>
                                          <p:spTgt spid="4">
                                            <p:txEl>
                                              <p:pRg st="0" end="0"/>
                                            </p:txEl>
                                          </p:spTgt>
                                        </p:tgtEl>
                                        <p:attrNameLst>
                                          <p:attrName>style.visibility</p:attrName>
                                        </p:attrNameLst>
                                      </p:cBhvr>
                                      <p:to>
                                        <p:strVal val="visible"/>
                                      </p:to>
                                    </p:set>
                                    <p:animEffect transition="in" filter="wipe(left)">
                                      <p:cBhvr>
                                        <p:cTn id="64" dur="1000"/>
                                        <p:tgtEl>
                                          <p:spTgt spid="4">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7">
                                            <p:txEl>
                                              <p:pRg st="0" end="0"/>
                                            </p:txEl>
                                          </p:spTgt>
                                        </p:tgtEl>
                                        <p:attrNameLst>
                                          <p:attrName>style.visibility</p:attrName>
                                        </p:attrNameLst>
                                      </p:cBhvr>
                                      <p:to>
                                        <p:strVal val="visible"/>
                                      </p:to>
                                    </p:set>
                                    <p:animEffect transition="in" filter="wipe(left)">
                                      <p:cBhvr>
                                        <p:cTn id="69" dur="1000"/>
                                        <p:tgtEl>
                                          <p:spTgt spid="7">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500"/>
                                        <p:tgtEl>
                                          <p:spTgt spid="23"/>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500"/>
                                        <p:tgtEl>
                                          <p:spTgt spid="22"/>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500"/>
                                        <p:tgtEl>
                                          <p:spTgt spid="26"/>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8" fill="hold" grpId="0" nodeType="clickEffect">
                                  <p:stCondLst>
                                    <p:cond delay="0"/>
                                  </p:stCondLst>
                                  <p:childTnLst>
                                    <p:set>
                                      <p:cBhvr>
                                        <p:cTn id="88" dur="1" fill="hold">
                                          <p:stCondLst>
                                            <p:cond delay="0"/>
                                          </p:stCondLst>
                                        </p:cTn>
                                        <p:tgtEl>
                                          <p:spTgt spid="5">
                                            <p:txEl>
                                              <p:pRg st="0" end="0"/>
                                            </p:txEl>
                                          </p:spTgt>
                                        </p:tgtEl>
                                        <p:attrNameLst>
                                          <p:attrName>style.visibility</p:attrName>
                                        </p:attrNameLst>
                                      </p:cBhvr>
                                      <p:to>
                                        <p:strVal val="visible"/>
                                      </p:to>
                                    </p:set>
                                    <p:animEffect transition="in" filter="wipe(left)">
                                      <p:cBhvr>
                                        <p:cTn id="89"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5" grpId="0" build="p"/>
      <p:bldP spid="23" grpId="0" animBg="1"/>
      <p:bldP spid="22" grpId="0" animBg="1"/>
      <p:bldP spid="4" grpId="0" build="p"/>
      <p:bldP spid="2" grpId="0" build="p"/>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b">
            <a:extLst>
              <a:ext uri="{FF2B5EF4-FFF2-40B4-BE49-F238E27FC236}">
                <a16:creationId xmlns:a16="http://schemas.microsoft.com/office/drawing/2014/main" id="{3EC29CB1-6609-4532-ACCE-8427B7CFF962}"/>
              </a:ext>
            </a:extLst>
          </p:cNvPr>
          <p:cNvSpPr/>
          <p:nvPr/>
        </p:nvSpPr>
        <p:spPr>
          <a:xfrm>
            <a:off x="8850706" y="4714882"/>
            <a:ext cx="640080" cy="822960"/>
          </a:xfrm>
          <a:prstGeom prst="roundRect">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Rectangle 4"/>
          <p:cNvSpPr/>
          <p:nvPr/>
        </p:nvSpPr>
        <p:spPr>
          <a:xfrm>
            <a:off x="8027736" y="4643302"/>
            <a:ext cx="2260554" cy="1015663"/>
          </a:xfrm>
          <a:prstGeom prst="rect">
            <a:avLst/>
          </a:prstGeom>
        </p:spPr>
        <p:txBody>
          <a:bodyPr wrap="none">
            <a:spAutoFit/>
          </a:bodyPr>
          <a:lstStyle/>
          <a:p>
            <a:pPr algn="ctr"/>
            <a:r>
              <a:rPr lang="en-US" sz="6000" b="1" kern="1200" dirty="0">
                <a:solidFill>
                  <a:schemeClr val="bg2"/>
                </a:solidFill>
                <a:latin typeface="+mj-lt"/>
                <a:ea typeface="+mn-ea"/>
                <a:cs typeface="Poppins SemiBold" panose="00000700000000000000" pitchFamily="50" charset="0"/>
              </a:rPr>
              <a:t>3 7 2</a:t>
            </a:r>
          </a:p>
        </p:txBody>
      </p:sp>
      <p:sp>
        <p:nvSpPr>
          <p:cNvPr id="23" name="bb">
            <a:extLst>
              <a:ext uri="{FF2B5EF4-FFF2-40B4-BE49-F238E27FC236}">
                <a16:creationId xmlns:a16="http://schemas.microsoft.com/office/drawing/2014/main" id="{8905F827-94D5-45E8-94A2-29A01D73167E}"/>
              </a:ext>
            </a:extLst>
          </p:cNvPr>
          <p:cNvSpPr/>
          <p:nvPr/>
        </p:nvSpPr>
        <p:spPr>
          <a:xfrm>
            <a:off x="3349096" y="4745998"/>
            <a:ext cx="640080" cy="822960"/>
          </a:xfrm>
          <a:prstGeom prst="roundRect">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Rectangle 1"/>
          <p:cNvSpPr/>
          <p:nvPr/>
        </p:nvSpPr>
        <p:spPr>
          <a:xfrm>
            <a:off x="2538037" y="4648622"/>
            <a:ext cx="2593980" cy="1015663"/>
          </a:xfrm>
          <a:prstGeom prst="rect">
            <a:avLst/>
          </a:prstGeom>
        </p:spPr>
        <p:txBody>
          <a:bodyPr wrap="none">
            <a:spAutoFit/>
          </a:bodyPr>
          <a:lstStyle/>
          <a:p>
            <a:r>
              <a:rPr lang="en-US" sz="6000" b="1" kern="1200" dirty="0">
                <a:solidFill>
                  <a:schemeClr val="bg2"/>
                </a:solidFill>
                <a:latin typeface="+mj-lt"/>
                <a:ea typeface="+mn-ea"/>
                <a:cs typeface="Poppins SemiBold" panose="00000700000000000000" pitchFamily="50" charset="0"/>
              </a:rPr>
              <a:t>3 4 2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Place Value and base-ten blocks</a:t>
            </a:r>
          </a:p>
        </p:txBody>
      </p:sp>
      <p:pic>
        <p:nvPicPr>
          <p:cNvPr id="8" name="Picture 7">
            <a:extLst>
              <a:ext uri="{FF2B5EF4-FFF2-40B4-BE49-F238E27FC236}">
                <a16:creationId xmlns:a16="http://schemas.microsoft.com/office/drawing/2014/main" id="{5860E656-EA24-48C3-BF31-B634A002A1C1}"/>
              </a:ext>
            </a:extLst>
          </p:cNvPr>
          <p:cNvPicPr>
            <a:picLocks noChangeAspect="1"/>
          </p:cNvPicPr>
          <p:nvPr/>
        </p:nvPicPr>
        <p:blipFill>
          <a:blip r:embed="rId4"/>
          <a:stretch>
            <a:fillRect/>
          </a:stretch>
        </p:blipFill>
        <p:spPr>
          <a:xfrm>
            <a:off x="3045884" y="2181225"/>
            <a:ext cx="1285875" cy="1285875"/>
          </a:xfrm>
          <a:prstGeom prst="rect">
            <a:avLst/>
          </a:prstGeom>
        </p:spPr>
      </p:pic>
      <p:pic>
        <p:nvPicPr>
          <p:cNvPr id="11" name="Picture 10">
            <a:extLst>
              <a:ext uri="{FF2B5EF4-FFF2-40B4-BE49-F238E27FC236}">
                <a16:creationId xmlns:a16="http://schemas.microsoft.com/office/drawing/2014/main" id="{C6D04F04-BA05-4ABD-BCAC-38A58E3B99CA}"/>
              </a:ext>
            </a:extLst>
          </p:cNvPr>
          <p:cNvPicPr>
            <a:picLocks noChangeAspect="1"/>
          </p:cNvPicPr>
          <p:nvPr/>
        </p:nvPicPr>
        <p:blipFill>
          <a:blip r:embed="rId4"/>
          <a:stretch>
            <a:fillRect/>
          </a:stretch>
        </p:blipFill>
        <p:spPr>
          <a:xfrm>
            <a:off x="4674063" y="2181225"/>
            <a:ext cx="1285875" cy="1285875"/>
          </a:xfrm>
          <a:prstGeom prst="rect">
            <a:avLst/>
          </a:prstGeom>
        </p:spPr>
      </p:pic>
      <p:pic>
        <p:nvPicPr>
          <p:cNvPr id="12" name="Picture 11">
            <a:extLst>
              <a:ext uri="{FF2B5EF4-FFF2-40B4-BE49-F238E27FC236}">
                <a16:creationId xmlns:a16="http://schemas.microsoft.com/office/drawing/2014/main" id="{75ABABDF-DDF0-4E8B-B59A-E4D6BCEC406B}"/>
              </a:ext>
            </a:extLst>
          </p:cNvPr>
          <p:cNvPicPr>
            <a:picLocks noChangeAspect="1"/>
          </p:cNvPicPr>
          <p:nvPr/>
        </p:nvPicPr>
        <p:blipFill>
          <a:blip r:embed="rId4"/>
          <a:stretch>
            <a:fillRect/>
          </a:stretch>
        </p:blipFill>
        <p:spPr>
          <a:xfrm>
            <a:off x="1417705" y="2181225"/>
            <a:ext cx="1285875" cy="1285875"/>
          </a:xfrm>
          <a:prstGeom prst="rect">
            <a:avLst/>
          </a:prstGeom>
        </p:spPr>
      </p:pic>
      <p:pic>
        <p:nvPicPr>
          <p:cNvPr id="13" name="Picture 12">
            <a:extLst>
              <a:ext uri="{FF2B5EF4-FFF2-40B4-BE49-F238E27FC236}">
                <a16:creationId xmlns:a16="http://schemas.microsoft.com/office/drawing/2014/main" id="{B34627FB-B829-45AA-8CD6-9C3BF15539BE}"/>
              </a:ext>
            </a:extLst>
          </p:cNvPr>
          <p:cNvPicPr>
            <a:picLocks noChangeAspect="1"/>
          </p:cNvPicPr>
          <p:nvPr/>
        </p:nvPicPr>
        <p:blipFill>
          <a:blip r:embed="rId5"/>
          <a:stretch>
            <a:fillRect/>
          </a:stretch>
        </p:blipFill>
        <p:spPr>
          <a:xfrm>
            <a:off x="9706810" y="2162175"/>
            <a:ext cx="247650" cy="1304925"/>
          </a:xfrm>
          <a:prstGeom prst="rect">
            <a:avLst/>
          </a:prstGeom>
        </p:spPr>
      </p:pic>
      <p:pic>
        <p:nvPicPr>
          <p:cNvPr id="15" name="Picture 14">
            <a:extLst>
              <a:ext uri="{FF2B5EF4-FFF2-40B4-BE49-F238E27FC236}">
                <a16:creationId xmlns:a16="http://schemas.microsoft.com/office/drawing/2014/main" id="{E0A780A4-76B6-43FC-8FB7-1C8C5376F96B}"/>
              </a:ext>
            </a:extLst>
          </p:cNvPr>
          <p:cNvPicPr>
            <a:picLocks noChangeAspect="1"/>
          </p:cNvPicPr>
          <p:nvPr/>
        </p:nvPicPr>
        <p:blipFill>
          <a:blip r:embed="rId5"/>
          <a:stretch>
            <a:fillRect/>
          </a:stretch>
        </p:blipFill>
        <p:spPr>
          <a:xfrm>
            <a:off x="9116856" y="2162175"/>
            <a:ext cx="247650" cy="1304925"/>
          </a:xfrm>
          <a:prstGeom prst="rect">
            <a:avLst/>
          </a:prstGeom>
        </p:spPr>
      </p:pic>
      <p:pic>
        <p:nvPicPr>
          <p:cNvPr id="16" name="Picture 15">
            <a:extLst>
              <a:ext uri="{FF2B5EF4-FFF2-40B4-BE49-F238E27FC236}">
                <a16:creationId xmlns:a16="http://schemas.microsoft.com/office/drawing/2014/main" id="{1174AD8E-22CD-4506-A5F6-CF4E91789532}"/>
              </a:ext>
            </a:extLst>
          </p:cNvPr>
          <p:cNvPicPr>
            <a:picLocks noChangeAspect="1"/>
          </p:cNvPicPr>
          <p:nvPr/>
        </p:nvPicPr>
        <p:blipFill>
          <a:blip r:embed="rId5"/>
          <a:stretch>
            <a:fillRect/>
          </a:stretch>
        </p:blipFill>
        <p:spPr>
          <a:xfrm>
            <a:off x="8526902" y="2162175"/>
            <a:ext cx="247650" cy="1304925"/>
          </a:xfrm>
          <a:prstGeom prst="rect">
            <a:avLst/>
          </a:prstGeom>
        </p:spPr>
      </p:pic>
      <p:pic>
        <p:nvPicPr>
          <p:cNvPr id="17" name="Picture 16">
            <a:extLst>
              <a:ext uri="{FF2B5EF4-FFF2-40B4-BE49-F238E27FC236}">
                <a16:creationId xmlns:a16="http://schemas.microsoft.com/office/drawing/2014/main" id="{06CF96F2-2EFE-4140-9FD7-02C3BACF1EB0}"/>
              </a:ext>
            </a:extLst>
          </p:cNvPr>
          <p:cNvPicPr>
            <a:picLocks noChangeAspect="1"/>
          </p:cNvPicPr>
          <p:nvPr/>
        </p:nvPicPr>
        <p:blipFill>
          <a:blip r:embed="rId5"/>
          <a:stretch>
            <a:fillRect/>
          </a:stretch>
        </p:blipFill>
        <p:spPr>
          <a:xfrm>
            <a:off x="7936948" y="2162175"/>
            <a:ext cx="247650" cy="1304925"/>
          </a:xfrm>
          <a:prstGeom prst="rect">
            <a:avLst/>
          </a:prstGeom>
        </p:spPr>
      </p:pic>
      <p:pic>
        <p:nvPicPr>
          <p:cNvPr id="18" name="Picture 17">
            <a:extLst>
              <a:ext uri="{FF2B5EF4-FFF2-40B4-BE49-F238E27FC236}">
                <a16:creationId xmlns:a16="http://schemas.microsoft.com/office/drawing/2014/main" id="{EEEDD874-90A4-418B-9B9D-AF70D5EB3FD2}"/>
              </a:ext>
            </a:extLst>
          </p:cNvPr>
          <p:cNvPicPr>
            <a:picLocks noChangeAspect="1"/>
          </p:cNvPicPr>
          <p:nvPr/>
        </p:nvPicPr>
        <p:blipFill>
          <a:blip r:embed="rId6"/>
          <a:stretch>
            <a:fillRect/>
          </a:stretch>
        </p:blipFill>
        <p:spPr>
          <a:xfrm>
            <a:off x="10296764" y="3209925"/>
            <a:ext cx="228600" cy="257175"/>
          </a:xfrm>
          <a:prstGeom prst="rect">
            <a:avLst/>
          </a:prstGeom>
        </p:spPr>
      </p:pic>
      <p:pic>
        <p:nvPicPr>
          <p:cNvPr id="19" name="Picture 18">
            <a:extLst>
              <a:ext uri="{FF2B5EF4-FFF2-40B4-BE49-F238E27FC236}">
                <a16:creationId xmlns:a16="http://schemas.microsoft.com/office/drawing/2014/main" id="{47DAD5EE-D0FF-45E5-9604-325D6AE66B32}"/>
              </a:ext>
            </a:extLst>
          </p:cNvPr>
          <p:cNvPicPr>
            <a:picLocks noChangeAspect="1"/>
          </p:cNvPicPr>
          <p:nvPr/>
        </p:nvPicPr>
        <p:blipFill>
          <a:blip r:embed="rId6"/>
          <a:stretch>
            <a:fillRect/>
          </a:stretch>
        </p:blipFill>
        <p:spPr>
          <a:xfrm>
            <a:off x="10867673" y="3209925"/>
            <a:ext cx="228600" cy="257175"/>
          </a:xfrm>
          <a:prstGeom prst="rect">
            <a:avLst/>
          </a:prstGeom>
        </p:spPr>
      </p:pic>
      <p:sp>
        <p:nvSpPr>
          <p:cNvPr id="22" name="Arrow: U-Turn 21">
            <a:extLst>
              <a:ext uri="{FF2B5EF4-FFF2-40B4-BE49-F238E27FC236}">
                <a16:creationId xmlns:a16="http://schemas.microsoft.com/office/drawing/2014/main" id="{5FA0F2CE-5680-46A6-A742-681BCBCD99BB}"/>
              </a:ext>
            </a:extLst>
          </p:cNvPr>
          <p:cNvSpPr/>
          <p:nvPr/>
        </p:nvSpPr>
        <p:spPr>
          <a:xfrm>
            <a:off x="3659891" y="4216982"/>
            <a:ext cx="5612897" cy="548612"/>
          </a:xfrm>
          <a:prstGeom prst="uturnArrow">
            <a:avLst>
              <a:gd name="adj1" fmla="val 25000"/>
              <a:gd name="adj2" fmla="val 25000"/>
              <a:gd name="adj3" fmla="val 25000"/>
              <a:gd name="adj4" fmla="val 43750"/>
              <a:gd name="adj5" fmla="val 75000"/>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25" name="Picture 24">
            <a:extLst>
              <a:ext uri="{FF2B5EF4-FFF2-40B4-BE49-F238E27FC236}">
                <a16:creationId xmlns:a16="http://schemas.microsoft.com/office/drawing/2014/main" id="{5DBD4281-8BD7-4222-99EF-55D7881DC5CC}"/>
              </a:ext>
            </a:extLst>
          </p:cNvPr>
          <p:cNvPicPr>
            <a:picLocks noChangeAspect="1"/>
          </p:cNvPicPr>
          <p:nvPr/>
        </p:nvPicPr>
        <p:blipFill>
          <a:blip r:embed="rId7"/>
          <a:stretch>
            <a:fillRect/>
          </a:stretch>
        </p:blipFill>
        <p:spPr>
          <a:xfrm>
            <a:off x="7392046" y="2181224"/>
            <a:ext cx="202598" cy="1285876"/>
          </a:xfrm>
          <a:prstGeom prst="rect">
            <a:avLst/>
          </a:prstGeom>
        </p:spPr>
      </p:pic>
      <p:pic>
        <p:nvPicPr>
          <p:cNvPr id="26" name="Picture 25">
            <a:extLst>
              <a:ext uri="{FF2B5EF4-FFF2-40B4-BE49-F238E27FC236}">
                <a16:creationId xmlns:a16="http://schemas.microsoft.com/office/drawing/2014/main" id="{68815897-8193-4102-9C12-83CC3AE2A4F6}"/>
              </a:ext>
            </a:extLst>
          </p:cNvPr>
          <p:cNvPicPr>
            <a:picLocks noChangeAspect="1"/>
          </p:cNvPicPr>
          <p:nvPr/>
        </p:nvPicPr>
        <p:blipFill>
          <a:blip r:embed="rId7"/>
          <a:stretch>
            <a:fillRect/>
          </a:stretch>
        </p:blipFill>
        <p:spPr>
          <a:xfrm>
            <a:off x="6847144" y="2181224"/>
            <a:ext cx="202598" cy="1285876"/>
          </a:xfrm>
          <a:prstGeom prst="rect">
            <a:avLst/>
          </a:prstGeom>
        </p:spPr>
      </p:pic>
      <p:pic>
        <p:nvPicPr>
          <p:cNvPr id="27" name="Picture 26">
            <a:extLst>
              <a:ext uri="{FF2B5EF4-FFF2-40B4-BE49-F238E27FC236}">
                <a16:creationId xmlns:a16="http://schemas.microsoft.com/office/drawing/2014/main" id="{3DE9E06B-99E9-4A48-916E-0BAA965C5E64}"/>
              </a:ext>
            </a:extLst>
          </p:cNvPr>
          <p:cNvPicPr>
            <a:picLocks noChangeAspect="1"/>
          </p:cNvPicPr>
          <p:nvPr/>
        </p:nvPicPr>
        <p:blipFill>
          <a:blip r:embed="rId7"/>
          <a:stretch>
            <a:fillRect/>
          </a:stretch>
        </p:blipFill>
        <p:spPr>
          <a:xfrm>
            <a:off x="6302242" y="2181224"/>
            <a:ext cx="202598" cy="1285876"/>
          </a:xfrm>
          <a:prstGeom prst="rect">
            <a:avLst/>
          </a:prstGeom>
        </p:spPr>
      </p:pic>
      <p:sp>
        <p:nvSpPr>
          <p:cNvPr id="4" name="Rectangle 3"/>
          <p:cNvSpPr/>
          <p:nvPr/>
        </p:nvSpPr>
        <p:spPr>
          <a:xfrm>
            <a:off x="4942732" y="4643302"/>
            <a:ext cx="2260555" cy="1015663"/>
          </a:xfrm>
          <a:prstGeom prst="rect">
            <a:avLst/>
          </a:prstGeom>
        </p:spPr>
        <p:txBody>
          <a:bodyPr wrap="none">
            <a:spAutoFit/>
          </a:bodyPr>
          <a:lstStyle/>
          <a:p>
            <a:r>
              <a:rPr lang="en-US" sz="6000" b="1" kern="1200" dirty="0">
                <a:solidFill>
                  <a:schemeClr val="bg2"/>
                </a:solidFill>
                <a:latin typeface="+mj-lt"/>
                <a:ea typeface="+mn-ea"/>
                <a:cs typeface="Poppins SemiBold" panose="00000700000000000000" pitchFamily="50" charset="0"/>
              </a:rPr>
              <a:t>+ 3 0</a:t>
            </a:r>
          </a:p>
        </p:txBody>
      </p:sp>
      <p:sp>
        <p:nvSpPr>
          <p:cNvPr id="21" name="TextBox 20">
            <a:extLst>
              <a:ext uri="{FF2B5EF4-FFF2-40B4-BE49-F238E27FC236}">
                <a16:creationId xmlns:a16="http://schemas.microsoft.com/office/drawing/2014/main" id="{DEA16FBE-FDFA-461C-8C35-169D6825CA5D}"/>
              </a:ext>
            </a:extLst>
          </p:cNvPr>
          <p:cNvSpPr txBox="1"/>
          <p:nvPr/>
        </p:nvSpPr>
        <p:spPr>
          <a:xfrm>
            <a:off x="7247010" y="4640457"/>
            <a:ext cx="780726" cy="1015663"/>
          </a:xfrm>
          <a:prstGeom prst="rect">
            <a:avLst/>
          </a:prstGeom>
          <a:noFill/>
        </p:spPr>
        <p:txBody>
          <a:bodyPr wrap="square" rtlCol="0">
            <a:spAutoFit/>
          </a:bodyPr>
          <a:lstStyle/>
          <a:p>
            <a:r>
              <a:rPr lang="en-US" sz="6000" b="1" kern="1200" dirty="0">
                <a:solidFill>
                  <a:schemeClr val="bg2"/>
                </a:solidFill>
                <a:latin typeface="+mj-lt"/>
                <a:ea typeface="+mn-ea"/>
                <a:cs typeface="Poppins SemiBold" panose="00000700000000000000" pitchFamily="50" charset="0"/>
              </a:rPr>
              <a:t>=</a:t>
            </a:r>
            <a:endParaRPr lang="en-US" sz="6000" dirty="0"/>
          </a:p>
        </p:txBody>
      </p:sp>
    </p:spTree>
    <p:custDataLst>
      <p:tags r:id="rId1"/>
    </p:custDataLst>
    <p:extLst>
      <p:ext uri="{BB962C8B-B14F-4D97-AF65-F5344CB8AC3E}">
        <p14:creationId xmlns:p14="http://schemas.microsoft.com/office/powerpoint/2010/main" val="3433256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anim calcmode="lin" valueType="num">
                                      <p:cBhvr>
                                        <p:cTn id="48" dur="1000" fill="hold"/>
                                        <p:tgtEl>
                                          <p:spTgt spid="17"/>
                                        </p:tgtEl>
                                        <p:attrNameLst>
                                          <p:attrName>ppt_x</p:attrName>
                                        </p:attrNameLst>
                                      </p:cBhvr>
                                      <p:tavLst>
                                        <p:tav tm="0">
                                          <p:val>
                                            <p:strVal val="#ppt_x"/>
                                          </p:val>
                                        </p:tav>
                                        <p:tav tm="100000">
                                          <p:val>
                                            <p:strVal val="#ppt_x"/>
                                          </p:val>
                                        </p:tav>
                                      </p:tavLst>
                                    </p:anim>
                                    <p:anim calcmode="lin" valueType="num">
                                      <p:cBhvr>
                                        <p:cTn id="4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
                                            <p:txEl>
                                              <p:pRg st="0" end="0"/>
                                            </p:txEl>
                                          </p:spTgt>
                                        </p:tgtEl>
                                        <p:attrNameLst>
                                          <p:attrName>style.visibility</p:attrName>
                                        </p:attrNameLst>
                                      </p:cBhvr>
                                      <p:to>
                                        <p:strVal val="visible"/>
                                      </p:to>
                                    </p:set>
                                    <p:animEffect transition="in" filter="wipe(left)">
                                      <p:cBhvr>
                                        <p:cTn id="54" dur="1000"/>
                                        <p:tgtEl>
                                          <p:spTgt spid="2">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4">
                                            <p:txEl>
                                              <p:pRg st="0" end="0"/>
                                            </p:txEl>
                                          </p:spTgt>
                                        </p:tgtEl>
                                        <p:attrNameLst>
                                          <p:attrName>style.visibility</p:attrName>
                                        </p:attrNameLst>
                                      </p:cBhvr>
                                      <p:to>
                                        <p:strVal val="visible"/>
                                      </p:to>
                                    </p:set>
                                    <p:animEffect transition="in" filter="wipe(left)">
                                      <p:cBhvr>
                                        <p:cTn id="59" dur="1000"/>
                                        <p:tgtEl>
                                          <p:spTgt spid="4">
                                            <p:txEl>
                                              <p:pRg st="0" end="0"/>
                                            </p:txEl>
                                          </p:spTgt>
                                        </p:tgtEl>
                                      </p:cBhvr>
                                    </p:animEffect>
                                  </p:childTnLst>
                                </p:cTn>
                              </p:par>
                              <p:par>
                                <p:cTn id="60" presetID="42" presetClass="entr" presetSubtype="0" fill="hold" nodeType="with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1000"/>
                                        <p:tgtEl>
                                          <p:spTgt spid="25"/>
                                        </p:tgtEl>
                                      </p:cBhvr>
                                    </p:animEffect>
                                    <p:anim calcmode="lin" valueType="num">
                                      <p:cBhvr>
                                        <p:cTn id="63" dur="1000" fill="hold"/>
                                        <p:tgtEl>
                                          <p:spTgt spid="25"/>
                                        </p:tgtEl>
                                        <p:attrNameLst>
                                          <p:attrName>ppt_x</p:attrName>
                                        </p:attrNameLst>
                                      </p:cBhvr>
                                      <p:tavLst>
                                        <p:tav tm="0">
                                          <p:val>
                                            <p:strVal val="#ppt_x"/>
                                          </p:val>
                                        </p:tav>
                                        <p:tav tm="100000">
                                          <p:val>
                                            <p:strVal val="#ppt_x"/>
                                          </p:val>
                                        </p:tav>
                                      </p:tavLst>
                                    </p:anim>
                                    <p:anim calcmode="lin" valueType="num">
                                      <p:cBhvr>
                                        <p:cTn id="64" dur="1000" fill="hold"/>
                                        <p:tgtEl>
                                          <p:spTgt spid="25"/>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1000"/>
                                        <p:tgtEl>
                                          <p:spTgt spid="26"/>
                                        </p:tgtEl>
                                      </p:cBhvr>
                                    </p:animEffect>
                                    <p:anim calcmode="lin" valueType="num">
                                      <p:cBhvr>
                                        <p:cTn id="68" dur="1000" fill="hold"/>
                                        <p:tgtEl>
                                          <p:spTgt spid="26"/>
                                        </p:tgtEl>
                                        <p:attrNameLst>
                                          <p:attrName>ppt_x</p:attrName>
                                        </p:attrNameLst>
                                      </p:cBhvr>
                                      <p:tavLst>
                                        <p:tav tm="0">
                                          <p:val>
                                            <p:strVal val="#ppt_x"/>
                                          </p:val>
                                        </p:tav>
                                        <p:tav tm="100000">
                                          <p:val>
                                            <p:strVal val="#ppt_x"/>
                                          </p:val>
                                        </p:tav>
                                      </p:tavLst>
                                    </p:anim>
                                    <p:anim calcmode="lin" valueType="num">
                                      <p:cBhvr>
                                        <p:cTn id="69" dur="1000" fill="hold"/>
                                        <p:tgtEl>
                                          <p:spTgt spid="26"/>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1000"/>
                                        <p:tgtEl>
                                          <p:spTgt spid="27"/>
                                        </p:tgtEl>
                                      </p:cBhvr>
                                    </p:animEffect>
                                    <p:anim calcmode="lin" valueType="num">
                                      <p:cBhvr>
                                        <p:cTn id="73" dur="1000" fill="hold"/>
                                        <p:tgtEl>
                                          <p:spTgt spid="27"/>
                                        </p:tgtEl>
                                        <p:attrNameLst>
                                          <p:attrName>ppt_x</p:attrName>
                                        </p:attrNameLst>
                                      </p:cBhvr>
                                      <p:tavLst>
                                        <p:tav tm="0">
                                          <p:val>
                                            <p:strVal val="#ppt_x"/>
                                          </p:val>
                                        </p:tav>
                                        <p:tav tm="100000">
                                          <p:val>
                                            <p:strVal val="#ppt_x"/>
                                          </p:val>
                                        </p:tav>
                                      </p:tavLst>
                                    </p:anim>
                                    <p:anim calcmode="lin" valueType="num">
                                      <p:cBhvr>
                                        <p:cTn id="7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21">
                                            <p:txEl>
                                              <p:pRg st="0" end="0"/>
                                            </p:txEl>
                                          </p:spTgt>
                                        </p:tgtEl>
                                        <p:attrNameLst>
                                          <p:attrName>style.visibility</p:attrName>
                                        </p:attrNameLst>
                                      </p:cBhvr>
                                      <p:to>
                                        <p:strVal val="visible"/>
                                      </p:to>
                                    </p:set>
                                    <p:animEffect transition="in" filter="wipe(left)">
                                      <p:cBhvr>
                                        <p:cTn id="79" dur="1000"/>
                                        <p:tgtEl>
                                          <p:spTgt spid="21">
                                            <p:txEl>
                                              <p:pRg st="0" end="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wipe(left)">
                                      <p:cBhvr>
                                        <p:cTn id="84" dur="500"/>
                                        <p:tgtEl>
                                          <p:spTgt spid="2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fade">
                                      <p:cBhvr>
                                        <p:cTn id="87" dur="500"/>
                                        <p:tgtEl>
                                          <p:spTgt spid="23"/>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500"/>
                                        <p:tgtEl>
                                          <p:spTgt spid="24"/>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5">
                                            <p:txEl>
                                              <p:pRg st="0" end="0"/>
                                            </p:txEl>
                                          </p:spTgt>
                                        </p:tgtEl>
                                        <p:attrNameLst>
                                          <p:attrName>style.visibility</p:attrName>
                                        </p:attrNameLst>
                                      </p:cBhvr>
                                      <p:to>
                                        <p:strVal val="visible"/>
                                      </p:to>
                                    </p:set>
                                    <p:animEffect transition="in" filter="wipe(left)">
                                      <p:cBhvr>
                                        <p:cTn id="9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 grpId="0" build="p"/>
      <p:bldP spid="23" grpId="0" animBg="1"/>
      <p:bldP spid="2" grpId="0" build="p"/>
      <p:bldP spid="22" grpId="0" animBg="1"/>
      <p:bldP spid="4" grpId="0" build="p"/>
      <p:bldP spid="2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8257"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chemeClr val="tx2"/>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AE8015DA-272C-49CF-AEA3-2F78CD7B8239}"/>
              </a:ext>
            </a:extLst>
          </p:cNvPr>
          <p:cNvSpPr txBox="1"/>
          <p:nvPr/>
        </p:nvSpPr>
        <p:spPr>
          <a:xfrm>
            <a:off x="6620868" y="3030054"/>
            <a:ext cx="2447365" cy="307777"/>
          </a:xfrm>
          <a:prstGeom prst="rect">
            <a:avLst/>
          </a:prstGeom>
          <a:noFill/>
        </p:spPr>
        <p:txBody>
          <a:bodyPr wrap="square">
            <a:spAutoFit/>
          </a:bodyPr>
          <a:lstStyle/>
          <a:p>
            <a:r>
              <a:rPr lang="en-GB"/>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Addition – Place value with base-ten blocks</a:t>
            </a:r>
          </a:p>
        </p:txBody>
      </p:sp>
      <p:pic>
        <p:nvPicPr>
          <p:cNvPr id="8" name="Picture 7">
            <a:extLst>
              <a:ext uri="{FF2B5EF4-FFF2-40B4-BE49-F238E27FC236}">
                <a16:creationId xmlns:a16="http://schemas.microsoft.com/office/drawing/2014/main" id="{878B7972-BBB0-44F6-85B2-66591C3C5268}"/>
              </a:ext>
            </a:extLst>
          </p:cNvPr>
          <p:cNvPicPr>
            <a:picLocks noChangeAspect="1"/>
          </p:cNvPicPr>
          <p:nvPr/>
        </p:nvPicPr>
        <p:blipFill>
          <a:blip r:embed="rId4"/>
          <a:stretch>
            <a:fillRect/>
          </a:stretch>
        </p:blipFill>
        <p:spPr>
          <a:xfrm>
            <a:off x="4623470" y="2510097"/>
            <a:ext cx="1285875" cy="1285875"/>
          </a:xfrm>
          <a:prstGeom prst="rect">
            <a:avLst/>
          </a:prstGeom>
        </p:spPr>
      </p:pic>
      <p:pic>
        <p:nvPicPr>
          <p:cNvPr id="13" name="Picture 12">
            <a:extLst>
              <a:ext uri="{FF2B5EF4-FFF2-40B4-BE49-F238E27FC236}">
                <a16:creationId xmlns:a16="http://schemas.microsoft.com/office/drawing/2014/main" id="{923321B0-4983-4EC2-9012-E9CFAB058334}"/>
              </a:ext>
            </a:extLst>
          </p:cNvPr>
          <p:cNvPicPr>
            <a:picLocks noChangeAspect="1"/>
          </p:cNvPicPr>
          <p:nvPr/>
        </p:nvPicPr>
        <p:blipFill>
          <a:blip r:embed="rId5"/>
          <a:stretch>
            <a:fillRect/>
          </a:stretch>
        </p:blipFill>
        <p:spPr>
          <a:xfrm>
            <a:off x="7139549" y="2491047"/>
            <a:ext cx="247650" cy="1304925"/>
          </a:xfrm>
          <a:prstGeom prst="rect">
            <a:avLst/>
          </a:prstGeom>
        </p:spPr>
      </p:pic>
      <p:pic>
        <p:nvPicPr>
          <p:cNvPr id="15" name="Picture 14">
            <a:extLst>
              <a:ext uri="{FF2B5EF4-FFF2-40B4-BE49-F238E27FC236}">
                <a16:creationId xmlns:a16="http://schemas.microsoft.com/office/drawing/2014/main" id="{22A84CEE-A2EB-4105-A5C2-0A0BC56A76E7}"/>
              </a:ext>
            </a:extLst>
          </p:cNvPr>
          <p:cNvPicPr>
            <a:picLocks noChangeAspect="1"/>
          </p:cNvPicPr>
          <p:nvPr/>
        </p:nvPicPr>
        <p:blipFill>
          <a:blip r:embed="rId5"/>
          <a:stretch>
            <a:fillRect/>
          </a:stretch>
        </p:blipFill>
        <p:spPr>
          <a:xfrm>
            <a:off x="6848018" y="2491047"/>
            <a:ext cx="247650" cy="1304925"/>
          </a:xfrm>
          <a:prstGeom prst="rect">
            <a:avLst/>
          </a:prstGeom>
        </p:spPr>
      </p:pic>
      <p:grpSp>
        <p:nvGrpSpPr>
          <p:cNvPr id="4" name="Group 3">
            <a:extLst>
              <a:ext uri="{FF2B5EF4-FFF2-40B4-BE49-F238E27FC236}">
                <a16:creationId xmlns:a16="http://schemas.microsoft.com/office/drawing/2014/main" id="{A4F1E1E4-E062-487B-B5D9-DB004BF56435}"/>
              </a:ext>
            </a:extLst>
          </p:cNvPr>
          <p:cNvGrpSpPr/>
          <p:nvPr/>
        </p:nvGrpSpPr>
        <p:grpSpPr>
          <a:xfrm>
            <a:off x="9584643" y="2901940"/>
            <a:ext cx="593724" cy="663002"/>
            <a:chOff x="9627024" y="2942741"/>
            <a:chExt cx="593724" cy="663002"/>
          </a:xfrm>
        </p:grpSpPr>
        <p:pic>
          <p:nvPicPr>
            <p:cNvPr id="18" name="Picture 17">
              <a:extLst>
                <a:ext uri="{FF2B5EF4-FFF2-40B4-BE49-F238E27FC236}">
                  <a16:creationId xmlns:a16="http://schemas.microsoft.com/office/drawing/2014/main" id="{D7385771-BB54-4731-9A08-47215F3B9560}"/>
                </a:ext>
              </a:extLst>
            </p:cNvPr>
            <p:cNvPicPr>
              <a:picLocks noChangeAspect="1"/>
            </p:cNvPicPr>
            <p:nvPr/>
          </p:nvPicPr>
          <p:blipFill>
            <a:blip r:embed="rId6"/>
            <a:stretch>
              <a:fillRect/>
            </a:stretch>
          </p:blipFill>
          <p:spPr>
            <a:xfrm>
              <a:off x="9627024" y="2942741"/>
              <a:ext cx="228600" cy="257175"/>
            </a:xfrm>
            <a:prstGeom prst="rect">
              <a:avLst/>
            </a:prstGeom>
          </p:spPr>
        </p:pic>
        <p:pic>
          <p:nvPicPr>
            <p:cNvPr id="20" name="Picture 19">
              <a:extLst>
                <a:ext uri="{FF2B5EF4-FFF2-40B4-BE49-F238E27FC236}">
                  <a16:creationId xmlns:a16="http://schemas.microsoft.com/office/drawing/2014/main" id="{37BAECD7-4C71-42B4-B48C-F006284E5C85}"/>
                </a:ext>
              </a:extLst>
            </p:cNvPr>
            <p:cNvPicPr>
              <a:picLocks noChangeAspect="1"/>
            </p:cNvPicPr>
            <p:nvPr/>
          </p:nvPicPr>
          <p:blipFill>
            <a:blip r:embed="rId6"/>
            <a:stretch>
              <a:fillRect/>
            </a:stretch>
          </p:blipFill>
          <p:spPr>
            <a:xfrm>
              <a:off x="9652949" y="3348568"/>
              <a:ext cx="228600" cy="257175"/>
            </a:xfrm>
            <a:prstGeom prst="rect">
              <a:avLst/>
            </a:prstGeom>
          </p:spPr>
        </p:pic>
        <p:grpSp>
          <p:nvGrpSpPr>
            <p:cNvPr id="2" name="Group 1">
              <a:extLst>
                <a:ext uri="{FF2B5EF4-FFF2-40B4-BE49-F238E27FC236}">
                  <a16:creationId xmlns:a16="http://schemas.microsoft.com/office/drawing/2014/main" id="{AB03ACD6-7780-4BB4-BF99-66E97E4858DD}"/>
                </a:ext>
              </a:extLst>
            </p:cNvPr>
            <p:cNvGrpSpPr/>
            <p:nvPr/>
          </p:nvGrpSpPr>
          <p:grpSpPr>
            <a:xfrm>
              <a:off x="9976908" y="2954867"/>
              <a:ext cx="243840" cy="628022"/>
              <a:chOff x="9976908" y="2954867"/>
              <a:chExt cx="243840" cy="628022"/>
            </a:xfrm>
          </p:grpSpPr>
          <p:pic>
            <p:nvPicPr>
              <p:cNvPr id="19" name="Picture 18">
                <a:extLst>
                  <a:ext uri="{FF2B5EF4-FFF2-40B4-BE49-F238E27FC236}">
                    <a16:creationId xmlns:a16="http://schemas.microsoft.com/office/drawing/2014/main" id="{4FC4A4FE-7BB0-40E1-BD23-21305B7F0D93}"/>
                  </a:ext>
                </a:extLst>
              </p:cNvPr>
              <p:cNvPicPr>
                <a:picLocks noChangeAspect="1"/>
              </p:cNvPicPr>
              <p:nvPr/>
            </p:nvPicPr>
            <p:blipFill>
              <a:blip r:embed="rId6"/>
              <a:stretch>
                <a:fillRect/>
              </a:stretch>
            </p:blipFill>
            <p:spPr>
              <a:xfrm>
                <a:off x="9976908" y="2954867"/>
                <a:ext cx="243840" cy="274320"/>
              </a:xfrm>
              <a:prstGeom prst="rect">
                <a:avLst/>
              </a:prstGeom>
            </p:spPr>
          </p:pic>
          <p:pic>
            <p:nvPicPr>
              <p:cNvPr id="21" name="Picture 20">
                <a:extLst>
                  <a:ext uri="{FF2B5EF4-FFF2-40B4-BE49-F238E27FC236}">
                    <a16:creationId xmlns:a16="http://schemas.microsoft.com/office/drawing/2014/main" id="{B1BE12DC-EB13-42FB-B375-7E847F0B3045}"/>
                  </a:ext>
                </a:extLst>
              </p:cNvPr>
              <p:cNvPicPr>
                <a:picLocks noChangeAspect="1"/>
              </p:cNvPicPr>
              <p:nvPr/>
            </p:nvPicPr>
            <p:blipFill>
              <a:blip r:embed="rId6"/>
              <a:stretch>
                <a:fillRect/>
              </a:stretch>
            </p:blipFill>
            <p:spPr>
              <a:xfrm>
                <a:off x="9976908" y="3325714"/>
                <a:ext cx="228600" cy="257175"/>
              </a:xfrm>
              <a:prstGeom prst="rect">
                <a:avLst/>
              </a:prstGeom>
            </p:spPr>
          </p:pic>
        </p:grpSp>
      </p:grpSp>
      <p:pic>
        <p:nvPicPr>
          <p:cNvPr id="23" name="Picture 22">
            <a:extLst>
              <a:ext uri="{FF2B5EF4-FFF2-40B4-BE49-F238E27FC236}">
                <a16:creationId xmlns:a16="http://schemas.microsoft.com/office/drawing/2014/main" id="{839F9435-949B-4D0F-8120-2370C96D022E}"/>
              </a:ext>
            </a:extLst>
          </p:cNvPr>
          <p:cNvPicPr>
            <a:picLocks noChangeAspect="1"/>
          </p:cNvPicPr>
          <p:nvPr/>
        </p:nvPicPr>
        <p:blipFill>
          <a:blip r:embed="rId4"/>
          <a:stretch>
            <a:fillRect/>
          </a:stretch>
        </p:blipFill>
        <p:spPr>
          <a:xfrm>
            <a:off x="3117371" y="4293080"/>
            <a:ext cx="1285875" cy="1285875"/>
          </a:xfrm>
          <a:prstGeom prst="rect">
            <a:avLst/>
          </a:prstGeom>
        </p:spPr>
      </p:pic>
      <p:sp>
        <p:nvSpPr>
          <p:cNvPr id="28" name="Rectangle: Rounded Corners 27">
            <a:extLst>
              <a:ext uri="{FF2B5EF4-FFF2-40B4-BE49-F238E27FC236}">
                <a16:creationId xmlns:a16="http://schemas.microsoft.com/office/drawing/2014/main" id="{B29882E7-000C-4687-8A6F-19435ABFB2AF}"/>
              </a:ext>
            </a:extLst>
          </p:cNvPr>
          <p:cNvSpPr/>
          <p:nvPr/>
        </p:nvSpPr>
        <p:spPr>
          <a:xfrm>
            <a:off x="2854998" y="2164461"/>
            <a:ext cx="3341797" cy="3571522"/>
          </a:xfrm>
          <a:prstGeom prst="roundRect">
            <a:avLst/>
          </a:prstGeom>
          <a:no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sp>
        <p:nvSpPr>
          <p:cNvPr id="29" name="Rectangle: Rounded Corners 28">
            <a:extLst>
              <a:ext uri="{FF2B5EF4-FFF2-40B4-BE49-F238E27FC236}">
                <a16:creationId xmlns:a16="http://schemas.microsoft.com/office/drawing/2014/main" id="{16FC910B-601B-4B62-A224-C7E7679AB5B2}"/>
              </a:ext>
            </a:extLst>
          </p:cNvPr>
          <p:cNvSpPr/>
          <p:nvPr/>
        </p:nvSpPr>
        <p:spPr>
          <a:xfrm>
            <a:off x="6467452" y="2150428"/>
            <a:ext cx="2372181" cy="3585556"/>
          </a:xfrm>
          <a:prstGeom prst="roundRect">
            <a:avLst/>
          </a:prstGeom>
          <a:no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sp>
        <p:nvSpPr>
          <p:cNvPr id="30" name="Rectangle: Rounded Corners 29">
            <a:extLst>
              <a:ext uri="{FF2B5EF4-FFF2-40B4-BE49-F238E27FC236}">
                <a16:creationId xmlns:a16="http://schemas.microsoft.com/office/drawing/2014/main" id="{BF62FA50-7047-4236-AEE7-D4F1548DBFBC}"/>
              </a:ext>
            </a:extLst>
          </p:cNvPr>
          <p:cNvSpPr/>
          <p:nvPr/>
        </p:nvSpPr>
        <p:spPr>
          <a:xfrm>
            <a:off x="9149453" y="2150427"/>
            <a:ext cx="1530270" cy="3585556"/>
          </a:xfrm>
          <a:prstGeom prst="roundRect">
            <a:avLst/>
          </a:prstGeom>
          <a:no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sp>
        <p:nvSpPr>
          <p:cNvPr id="31" name="Subtitle 2">
            <a:extLst>
              <a:ext uri="{FF2B5EF4-FFF2-40B4-BE49-F238E27FC236}">
                <a16:creationId xmlns:a16="http://schemas.microsoft.com/office/drawing/2014/main" id="{BB00431C-3357-439C-AB85-49405D730D14}"/>
              </a:ext>
            </a:extLst>
          </p:cNvPr>
          <p:cNvSpPr txBox="1">
            <a:spLocks/>
          </p:cNvSpPr>
          <p:nvPr/>
        </p:nvSpPr>
        <p:spPr>
          <a:xfrm>
            <a:off x="2785521" y="5675695"/>
            <a:ext cx="3480749" cy="699645"/>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Font typeface="Arial"/>
              <a:buNone/>
            </a:pPr>
            <a:r>
              <a:rPr lang="en-US" sz="4000" b="1" dirty="0">
                <a:solidFill>
                  <a:srgbClr val="70B4BB"/>
                </a:solidFill>
                <a:latin typeface="+mj-lt"/>
                <a:cs typeface="Poppins SemiBold" panose="00000700000000000000" pitchFamily="50" charset="0"/>
              </a:rPr>
              <a:t>3 hundreds</a:t>
            </a:r>
          </a:p>
        </p:txBody>
      </p:sp>
      <p:sp>
        <p:nvSpPr>
          <p:cNvPr id="32" name="Subtitle 2">
            <a:extLst>
              <a:ext uri="{FF2B5EF4-FFF2-40B4-BE49-F238E27FC236}">
                <a16:creationId xmlns:a16="http://schemas.microsoft.com/office/drawing/2014/main" id="{FDDF685E-DDA8-48E0-99D8-CDBE20653A97}"/>
              </a:ext>
            </a:extLst>
          </p:cNvPr>
          <p:cNvSpPr txBox="1">
            <a:spLocks/>
          </p:cNvSpPr>
          <p:nvPr/>
        </p:nvSpPr>
        <p:spPr>
          <a:xfrm>
            <a:off x="6506615" y="5661786"/>
            <a:ext cx="2327733"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Font typeface="Arial"/>
              <a:buNone/>
            </a:pPr>
            <a:r>
              <a:rPr lang="en-US" sz="4000" b="1" dirty="0">
                <a:solidFill>
                  <a:srgbClr val="74C274"/>
                </a:solidFill>
                <a:latin typeface="+mj-lt"/>
                <a:cs typeface="Poppins SemiBold" panose="00000700000000000000" pitchFamily="50" charset="0"/>
              </a:rPr>
              <a:t>8 tens</a:t>
            </a:r>
          </a:p>
        </p:txBody>
      </p:sp>
      <p:sp>
        <p:nvSpPr>
          <p:cNvPr id="34" name="Subtitle 2">
            <a:extLst>
              <a:ext uri="{FF2B5EF4-FFF2-40B4-BE49-F238E27FC236}">
                <a16:creationId xmlns:a16="http://schemas.microsoft.com/office/drawing/2014/main" id="{030DDB88-28B6-4597-ABB2-E0BC6C3BFC28}"/>
              </a:ext>
            </a:extLst>
          </p:cNvPr>
          <p:cNvSpPr txBox="1">
            <a:spLocks/>
          </p:cNvSpPr>
          <p:nvPr/>
        </p:nvSpPr>
        <p:spPr>
          <a:xfrm>
            <a:off x="988625" y="2799160"/>
            <a:ext cx="1461498"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Font typeface="Arial"/>
              <a:buNone/>
            </a:pPr>
            <a:r>
              <a:rPr lang="en-US" sz="5400" b="1" dirty="0">
                <a:solidFill>
                  <a:srgbClr val="70B4BB"/>
                </a:solidFill>
                <a:latin typeface="+mj-lt"/>
                <a:cs typeface="Poppins SemiBold" panose="00000700000000000000" pitchFamily="50" charset="0"/>
              </a:rPr>
              <a:t>1</a:t>
            </a:r>
            <a:r>
              <a:rPr lang="en-US" sz="5400" b="1" dirty="0">
                <a:solidFill>
                  <a:srgbClr val="74C274"/>
                </a:solidFill>
                <a:latin typeface="+mj-lt"/>
                <a:cs typeface="Poppins SemiBold" panose="00000700000000000000" pitchFamily="50" charset="0"/>
              </a:rPr>
              <a:t>2</a:t>
            </a:r>
            <a:r>
              <a:rPr lang="en-US" sz="4800" b="1" dirty="0">
                <a:solidFill>
                  <a:srgbClr val="FEBB7B"/>
                </a:solidFill>
                <a:latin typeface="+mj-lt"/>
                <a:cs typeface="Poppins SemiBold" panose="00000700000000000000" pitchFamily="50" charset="0"/>
              </a:rPr>
              <a:t>4</a:t>
            </a:r>
          </a:p>
        </p:txBody>
      </p:sp>
      <p:sp>
        <p:nvSpPr>
          <p:cNvPr id="35" name="Subtitle 2">
            <a:extLst>
              <a:ext uri="{FF2B5EF4-FFF2-40B4-BE49-F238E27FC236}">
                <a16:creationId xmlns:a16="http://schemas.microsoft.com/office/drawing/2014/main" id="{94E5CEAE-79E6-49AD-B772-A7D2B547E942}"/>
              </a:ext>
            </a:extLst>
          </p:cNvPr>
          <p:cNvSpPr txBox="1">
            <a:spLocks/>
          </p:cNvSpPr>
          <p:nvPr/>
        </p:nvSpPr>
        <p:spPr>
          <a:xfrm>
            <a:off x="988625" y="4600096"/>
            <a:ext cx="1526757"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Font typeface="Arial"/>
              <a:buNone/>
            </a:pPr>
            <a:r>
              <a:rPr lang="en-US" sz="5400" b="1" dirty="0">
                <a:solidFill>
                  <a:srgbClr val="70B4BB"/>
                </a:solidFill>
                <a:latin typeface="+mj-lt"/>
                <a:cs typeface="Poppins SemiBold" panose="00000700000000000000" pitchFamily="50" charset="0"/>
              </a:rPr>
              <a:t>2</a:t>
            </a:r>
            <a:r>
              <a:rPr lang="en-US" sz="5400" b="1" dirty="0">
                <a:solidFill>
                  <a:srgbClr val="74C274"/>
                </a:solidFill>
                <a:latin typeface="+mj-lt"/>
                <a:cs typeface="Poppins SemiBold" panose="00000700000000000000" pitchFamily="50" charset="0"/>
              </a:rPr>
              <a:t>6</a:t>
            </a:r>
            <a:r>
              <a:rPr lang="en-US" sz="4800" b="1" dirty="0">
                <a:solidFill>
                  <a:srgbClr val="FEBB7B"/>
                </a:solidFill>
                <a:latin typeface="+mj-lt"/>
                <a:cs typeface="Poppins SemiBold" panose="00000700000000000000" pitchFamily="50" charset="0"/>
              </a:rPr>
              <a:t>0</a:t>
            </a:r>
          </a:p>
        </p:txBody>
      </p:sp>
      <p:sp>
        <p:nvSpPr>
          <p:cNvPr id="37" name="TextBox 36">
            <a:extLst>
              <a:ext uri="{FF2B5EF4-FFF2-40B4-BE49-F238E27FC236}">
                <a16:creationId xmlns:a16="http://schemas.microsoft.com/office/drawing/2014/main" id="{26D15BB8-5133-4D01-9EF9-F85228BD9426}"/>
              </a:ext>
            </a:extLst>
          </p:cNvPr>
          <p:cNvSpPr txBox="1"/>
          <p:nvPr/>
        </p:nvSpPr>
        <p:spPr>
          <a:xfrm>
            <a:off x="9529482" y="100030"/>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en-GB" b="0" i="0" dirty="0">
                <a:solidFill>
                  <a:schemeClr val="tx1">
                    <a:lumMod val="50000"/>
                    <a:lumOff val="50000"/>
                  </a:schemeClr>
                </a:solidFill>
                <a:effectLst/>
                <a:latin typeface="+mj-lt"/>
              </a:rPr>
              <a:t>Learning </a:t>
            </a:r>
            <a:r>
              <a:rPr lang="en-GB" dirty="0">
                <a:solidFill>
                  <a:schemeClr val="tx1">
                    <a:lumMod val="50000"/>
                    <a:lumOff val="50000"/>
                  </a:schemeClr>
                </a:solidFill>
                <a:latin typeface="+mj-lt"/>
              </a:rPr>
              <a:t>Activity</a:t>
            </a:r>
          </a:p>
        </p:txBody>
      </p:sp>
      <p:pic>
        <p:nvPicPr>
          <p:cNvPr id="49" name="Picture 48">
            <a:extLst>
              <a:ext uri="{FF2B5EF4-FFF2-40B4-BE49-F238E27FC236}">
                <a16:creationId xmlns:a16="http://schemas.microsoft.com/office/drawing/2014/main" id="{020582C6-AA4D-4524-9273-9D85976734D0}"/>
              </a:ext>
            </a:extLst>
          </p:cNvPr>
          <p:cNvPicPr>
            <a:picLocks noChangeAspect="1"/>
          </p:cNvPicPr>
          <p:nvPr/>
        </p:nvPicPr>
        <p:blipFill>
          <a:blip r:embed="rId4"/>
          <a:stretch>
            <a:fillRect/>
          </a:stretch>
        </p:blipFill>
        <p:spPr>
          <a:xfrm>
            <a:off x="4633469" y="4293080"/>
            <a:ext cx="1285875" cy="1285875"/>
          </a:xfrm>
          <a:prstGeom prst="rect">
            <a:avLst/>
          </a:prstGeom>
        </p:spPr>
      </p:pic>
      <p:sp>
        <p:nvSpPr>
          <p:cNvPr id="51" name="Subtitle 2">
            <a:extLst>
              <a:ext uri="{FF2B5EF4-FFF2-40B4-BE49-F238E27FC236}">
                <a16:creationId xmlns:a16="http://schemas.microsoft.com/office/drawing/2014/main" id="{713CCCD0-DC8A-4C6B-AD94-A9D49D42FA2B}"/>
              </a:ext>
            </a:extLst>
          </p:cNvPr>
          <p:cNvSpPr txBox="1">
            <a:spLocks/>
          </p:cNvSpPr>
          <p:nvPr/>
        </p:nvSpPr>
        <p:spPr>
          <a:xfrm>
            <a:off x="8834347" y="5675695"/>
            <a:ext cx="2447365"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r>
              <a:rPr lang="en-US" sz="4000" b="1" dirty="0">
                <a:solidFill>
                  <a:srgbClr val="FEBB7B"/>
                </a:solidFill>
                <a:latin typeface="+mj-lt"/>
                <a:cs typeface="Poppins SemiBold" panose="00000700000000000000" pitchFamily="50" charset="0"/>
              </a:rPr>
              <a:t>4 ones</a:t>
            </a:r>
          </a:p>
        </p:txBody>
      </p:sp>
      <p:sp>
        <p:nvSpPr>
          <p:cNvPr id="54" name="Subtitle 2">
            <a:extLst>
              <a:ext uri="{FF2B5EF4-FFF2-40B4-BE49-F238E27FC236}">
                <a16:creationId xmlns:a16="http://schemas.microsoft.com/office/drawing/2014/main" id="{8C6E94C4-4295-419F-AE91-86A17F2925C3}"/>
              </a:ext>
            </a:extLst>
          </p:cNvPr>
          <p:cNvSpPr txBox="1">
            <a:spLocks/>
          </p:cNvSpPr>
          <p:nvPr/>
        </p:nvSpPr>
        <p:spPr>
          <a:xfrm>
            <a:off x="3077402" y="1253686"/>
            <a:ext cx="4763555"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Font typeface="Arial"/>
              <a:buNone/>
            </a:pPr>
            <a:r>
              <a:rPr lang="en-US" sz="5400" b="1" dirty="0">
                <a:solidFill>
                  <a:srgbClr val="70B4BB"/>
                </a:solidFill>
                <a:latin typeface="+mj-lt"/>
                <a:cs typeface="Poppins SemiBold" panose="00000700000000000000" pitchFamily="50" charset="0"/>
              </a:rPr>
              <a:t>1</a:t>
            </a:r>
            <a:r>
              <a:rPr lang="en-US" sz="5400" b="1" dirty="0">
                <a:solidFill>
                  <a:srgbClr val="74C274"/>
                </a:solidFill>
                <a:latin typeface="+mj-lt"/>
                <a:cs typeface="Poppins SemiBold" panose="00000700000000000000" pitchFamily="50" charset="0"/>
              </a:rPr>
              <a:t>2</a:t>
            </a:r>
            <a:r>
              <a:rPr lang="en-US" sz="5400" b="1" dirty="0">
                <a:solidFill>
                  <a:srgbClr val="D39B66"/>
                </a:solidFill>
                <a:latin typeface="+mj-lt"/>
                <a:cs typeface="Poppins SemiBold" panose="00000700000000000000" pitchFamily="50" charset="0"/>
              </a:rPr>
              <a:t>4</a:t>
            </a:r>
            <a:r>
              <a:rPr lang="en-US" sz="5400" b="1" dirty="0">
                <a:solidFill>
                  <a:schemeClr val="tx1"/>
                </a:solidFill>
                <a:latin typeface="+mj-lt"/>
                <a:cs typeface="Poppins SemiBold" panose="00000700000000000000" pitchFamily="50" charset="0"/>
              </a:rPr>
              <a:t> </a:t>
            </a:r>
            <a:r>
              <a:rPr lang="en-US" sz="5400" b="1" dirty="0">
                <a:solidFill>
                  <a:schemeClr val="tx1">
                    <a:lumMod val="65000"/>
                    <a:lumOff val="35000"/>
                  </a:schemeClr>
                </a:solidFill>
                <a:latin typeface="+mj-lt"/>
                <a:cs typeface="Poppins SemiBold" panose="00000700000000000000" pitchFamily="50" charset="0"/>
              </a:rPr>
              <a:t>+</a:t>
            </a:r>
            <a:r>
              <a:rPr lang="en-US" sz="5400" b="1" dirty="0">
                <a:solidFill>
                  <a:schemeClr val="tx1"/>
                </a:solidFill>
                <a:latin typeface="+mj-lt"/>
                <a:cs typeface="Poppins SemiBold" panose="00000700000000000000" pitchFamily="50" charset="0"/>
              </a:rPr>
              <a:t> </a:t>
            </a:r>
            <a:r>
              <a:rPr lang="en-US" sz="5400" b="1" dirty="0">
                <a:solidFill>
                  <a:srgbClr val="70B4BB"/>
                </a:solidFill>
                <a:latin typeface="+mj-lt"/>
                <a:cs typeface="Poppins SemiBold" panose="00000700000000000000" pitchFamily="50" charset="0"/>
              </a:rPr>
              <a:t>2</a:t>
            </a:r>
            <a:r>
              <a:rPr lang="en-US" sz="5400" b="1" dirty="0">
                <a:solidFill>
                  <a:srgbClr val="74C274"/>
                </a:solidFill>
                <a:latin typeface="+mj-lt"/>
                <a:cs typeface="Poppins SemiBold" panose="00000700000000000000" pitchFamily="50" charset="0"/>
              </a:rPr>
              <a:t>6</a:t>
            </a:r>
            <a:r>
              <a:rPr lang="en-US" sz="5400" b="1" dirty="0">
                <a:solidFill>
                  <a:srgbClr val="FEBB7B"/>
                </a:solidFill>
                <a:latin typeface="+mj-lt"/>
                <a:cs typeface="Poppins SemiBold" panose="00000700000000000000" pitchFamily="50" charset="0"/>
              </a:rPr>
              <a:t>0</a:t>
            </a:r>
            <a:r>
              <a:rPr lang="en-US" sz="5400" b="1" dirty="0">
                <a:solidFill>
                  <a:schemeClr val="tx1"/>
                </a:solidFill>
                <a:latin typeface="+mj-lt"/>
                <a:cs typeface="Poppins SemiBold" panose="00000700000000000000" pitchFamily="50" charset="0"/>
              </a:rPr>
              <a:t> </a:t>
            </a:r>
            <a:r>
              <a:rPr lang="en-US" sz="5400" b="1" dirty="0">
                <a:solidFill>
                  <a:schemeClr val="tx1">
                    <a:lumMod val="65000"/>
                    <a:lumOff val="35000"/>
                  </a:schemeClr>
                </a:solidFill>
                <a:latin typeface="+mj-lt"/>
                <a:cs typeface="Poppins SemiBold" panose="00000700000000000000" pitchFamily="50" charset="0"/>
              </a:rPr>
              <a:t>=</a:t>
            </a:r>
            <a:r>
              <a:rPr lang="en-US" sz="5400" b="1" dirty="0">
                <a:solidFill>
                  <a:schemeClr val="tx1"/>
                </a:solidFill>
                <a:latin typeface="+mj-lt"/>
                <a:cs typeface="Poppins SemiBold" panose="00000700000000000000" pitchFamily="50" charset="0"/>
              </a:rPr>
              <a:t>  </a:t>
            </a:r>
          </a:p>
        </p:txBody>
      </p:sp>
      <p:sp>
        <p:nvSpPr>
          <p:cNvPr id="55" name="Subtitle 2">
            <a:extLst>
              <a:ext uri="{FF2B5EF4-FFF2-40B4-BE49-F238E27FC236}">
                <a16:creationId xmlns:a16="http://schemas.microsoft.com/office/drawing/2014/main" id="{26DDD467-3D15-4FFC-AE3D-D2A162632D2C}"/>
              </a:ext>
            </a:extLst>
          </p:cNvPr>
          <p:cNvSpPr txBox="1">
            <a:spLocks/>
          </p:cNvSpPr>
          <p:nvPr/>
        </p:nvSpPr>
        <p:spPr>
          <a:xfrm>
            <a:off x="7545120" y="1253686"/>
            <a:ext cx="1878334"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Font typeface="Arial"/>
              <a:buNone/>
            </a:pPr>
            <a:r>
              <a:rPr lang="en-US" sz="5400" b="1" dirty="0">
                <a:solidFill>
                  <a:srgbClr val="70B4BB"/>
                </a:solidFill>
                <a:latin typeface="+mj-lt"/>
                <a:cs typeface="Poppins SemiBold" panose="00000700000000000000" pitchFamily="50" charset="0"/>
              </a:rPr>
              <a:t>3</a:t>
            </a:r>
            <a:r>
              <a:rPr lang="en-US" sz="5400" b="1" dirty="0">
                <a:solidFill>
                  <a:srgbClr val="74C274"/>
                </a:solidFill>
                <a:latin typeface="+mj-lt"/>
                <a:cs typeface="Poppins SemiBold" panose="00000700000000000000" pitchFamily="50" charset="0"/>
              </a:rPr>
              <a:t>8</a:t>
            </a:r>
            <a:r>
              <a:rPr lang="en-US" sz="5400" b="1" dirty="0">
                <a:solidFill>
                  <a:srgbClr val="FEBB7B"/>
                </a:solidFill>
                <a:latin typeface="+mj-lt"/>
                <a:cs typeface="Poppins SemiBold" panose="00000700000000000000" pitchFamily="50" charset="0"/>
              </a:rPr>
              <a:t>4</a:t>
            </a:r>
          </a:p>
        </p:txBody>
      </p:sp>
      <p:pic>
        <p:nvPicPr>
          <p:cNvPr id="33" name="Picture 32">
            <a:extLst>
              <a:ext uri="{FF2B5EF4-FFF2-40B4-BE49-F238E27FC236}">
                <a16:creationId xmlns:a16="http://schemas.microsoft.com/office/drawing/2014/main" id="{923321B0-4983-4EC2-9012-E9CFAB058334}"/>
              </a:ext>
            </a:extLst>
          </p:cNvPr>
          <p:cNvPicPr>
            <a:picLocks noChangeAspect="1"/>
          </p:cNvPicPr>
          <p:nvPr/>
        </p:nvPicPr>
        <p:blipFill>
          <a:blip r:embed="rId5"/>
          <a:stretch>
            <a:fillRect/>
          </a:stretch>
        </p:blipFill>
        <p:spPr>
          <a:xfrm>
            <a:off x="8266200" y="4274030"/>
            <a:ext cx="247650" cy="1304925"/>
          </a:xfrm>
          <a:prstGeom prst="rect">
            <a:avLst/>
          </a:prstGeom>
        </p:spPr>
      </p:pic>
      <p:pic>
        <p:nvPicPr>
          <p:cNvPr id="36" name="Picture 35">
            <a:extLst>
              <a:ext uri="{FF2B5EF4-FFF2-40B4-BE49-F238E27FC236}">
                <a16:creationId xmlns:a16="http://schemas.microsoft.com/office/drawing/2014/main" id="{22A84CEE-A2EB-4105-A5C2-0A0BC56A76E7}"/>
              </a:ext>
            </a:extLst>
          </p:cNvPr>
          <p:cNvPicPr>
            <a:picLocks noChangeAspect="1"/>
          </p:cNvPicPr>
          <p:nvPr/>
        </p:nvPicPr>
        <p:blipFill>
          <a:blip r:embed="rId5"/>
          <a:stretch>
            <a:fillRect/>
          </a:stretch>
        </p:blipFill>
        <p:spPr>
          <a:xfrm>
            <a:off x="7974669" y="4274030"/>
            <a:ext cx="247650" cy="1304925"/>
          </a:xfrm>
          <a:prstGeom prst="rect">
            <a:avLst/>
          </a:prstGeom>
        </p:spPr>
      </p:pic>
      <p:pic>
        <p:nvPicPr>
          <p:cNvPr id="38" name="Picture 37">
            <a:extLst>
              <a:ext uri="{FF2B5EF4-FFF2-40B4-BE49-F238E27FC236}">
                <a16:creationId xmlns:a16="http://schemas.microsoft.com/office/drawing/2014/main" id="{923321B0-4983-4EC2-9012-E9CFAB058334}"/>
              </a:ext>
            </a:extLst>
          </p:cNvPr>
          <p:cNvPicPr>
            <a:picLocks noChangeAspect="1"/>
          </p:cNvPicPr>
          <p:nvPr/>
        </p:nvPicPr>
        <p:blipFill>
          <a:blip r:embed="rId5"/>
          <a:stretch>
            <a:fillRect/>
          </a:stretch>
        </p:blipFill>
        <p:spPr>
          <a:xfrm>
            <a:off x="7660044" y="4274030"/>
            <a:ext cx="247650" cy="1304925"/>
          </a:xfrm>
          <a:prstGeom prst="rect">
            <a:avLst/>
          </a:prstGeom>
        </p:spPr>
      </p:pic>
      <p:pic>
        <p:nvPicPr>
          <p:cNvPr id="39" name="Picture 38">
            <a:extLst>
              <a:ext uri="{FF2B5EF4-FFF2-40B4-BE49-F238E27FC236}">
                <a16:creationId xmlns:a16="http://schemas.microsoft.com/office/drawing/2014/main" id="{22A84CEE-A2EB-4105-A5C2-0A0BC56A76E7}"/>
              </a:ext>
            </a:extLst>
          </p:cNvPr>
          <p:cNvPicPr>
            <a:picLocks noChangeAspect="1"/>
          </p:cNvPicPr>
          <p:nvPr/>
        </p:nvPicPr>
        <p:blipFill>
          <a:blip r:embed="rId5"/>
          <a:stretch>
            <a:fillRect/>
          </a:stretch>
        </p:blipFill>
        <p:spPr>
          <a:xfrm>
            <a:off x="7368513" y="4274030"/>
            <a:ext cx="247650" cy="1304925"/>
          </a:xfrm>
          <a:prstGeom prst="rect">
            <a:avLst/>
          </a:prstGeom>
        </p:spPr>
      </p:pic>
      <p:pic>
        <p:nvPicPr>
          <p:cNvPr id="40" name="Picture 39">
            <a:extLst>
              <a:ext uri="{FF2B5EF4-FFF2-40B4-BE49-F238E27FC236}">
                <a16:creationId xmlns:a16="http://schemas.microsoft.com/office/drawing/2014/main" id="{923321B0-4983-4EC2-9012-E9CFAB058334}"/>
              </a:ext>
            </a:extLst>
          </p:cNvPr>
          <p:cNvPicPr>
            <a:picLocks noChangeAspect="1"/>
          </p:cNvPicPr>
          <p:nvPr/>
        </p:nvPicPr>
        <p:blipFill>
          <a:blip r:embed="rId5"/>
          <a:stretch>
            <a:fillRect/>
          </a:stretch>
        </p:blipFill>
        <p:spPr>
          <a:xfrm>
            <a:off x="7068803" y="4274030"/>
            <a:ext cx="247650" cy="1304925"/>
          </a:xfrm>
          <a:prstGeom prst="rect">
            <a:avLst/>
          </a:prstGeom>
        </p:spPr>
      </p:pic>
      <p:pic>
        <p:nvPicPr>
          <p:cNvPr id="41" name="Picture 40">
            <a:extLst>
              <a:ext uri="{FF2B5EF4-FFF2-40B4-BE49-F238E27FC236}">
                <a16:creationId xmlns:a16="http://schemas.microsoft.com/office/drawing/2014/main" id="{22A84CEE-A2EB-4105-A5C2-0A0BC56A76E7}"/>
              </a:ext>
            </a:extLst>
          </p:cNvPr>
          <p:cNvPicPr>
            <a:picLocks noChangeAspect="1"/>
          </p:cNvPicPr>
          <p:nvPr/>
        </p:nvPicPr>
        <p:blipFill>
          <a:blip r:embed="rId5"/>
          <a:stretch>
            <a:fillRect/>
          </a:stretch>
        </p:blipFill>
        <p:spPr>
          <a:xfrm>
            <a:off x="6777272" y="4274030"/>
            <a:ext cx="247650" cy="1304925"/>
          </a:xfrm>
          <a:prstGeom prst="rect">
            <a:avLst/>
          </a:prstGeom>
        </p:spPr>
      </p:pic>
    </p:spTree>
    <p:custDataLst>
      <p:tags r:id="rId1"/>
    </p:custDataLst>
    <p:extLst>
      <p:ext uri="{BB962C8B-B14F-4D97-AF65-F5344CB8AC3E}">
        <p14:creationId xmlns:p14="http://schemas.microsoft.com/office/powerpoint/2010/main" val="4114412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childTnLst>
                          </p:cTn>
                        </p:par>
                      </p:childTnLst>
                    </p:cTn>
                  </p:par>
                  <p:par>
                    <p:cTn id="50" fill="hold">
                      <p:stCondLst>
                        <p:cond delay="indefinite"/>
                      </p:stCondLst>
                      <p:childTnLst>
                        <p:par>
                          <p:cTn id="51" fill="hold">
                            <p:stCondLst>
                              <p:cond delay="0"/>
                            </p:stCondLst>
                            <p:childTnLst>
                              <p:par>
                                <p:cTn id="52" presetID="21" presetClass="entr" presetSubtype="1" fill="hold" grpId="0" nodeType="click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heel(1)">
                                      <p:cBhvr>
                                        <p:cTn id="54" dur="2000"/>
                                        <p:tgtEl>
                                          <p:spTgt spid="28"/>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21" presetClass="entr" presetSubtype="1"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heel(1)">
                                      <p:cBhvr>
                                        <p:cTn id="63" dur="2000"/>
                                        <p:tgtEl>
                                          <p:spTgt spid="29"/>
                                        </p:tgtEl>
                                      </p:cBhvr>
                                    </p:animEffec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32"/>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21" presetClass="entr" presetSubtype="1" fill="hold" grpId="0" nodeType="click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heel(1)">
                                      <p:cBhvr>
                                        <p:cTn id="72" dur="2000"/>
                                        <p:tgtEl>
                                          <p:spTgt spid="30"/>
                                        </p:tgtEl>
                                      </p:cBhvr>
                                    </p:animEffec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51"/>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p:bldP spid="32" grpId="0"/>
      <p:bldP spid="34" grpId="0"/>
      <p:bldP spid="35" grpId="0"/>
      <p:bldP spid="51" grpId="0"/>
      <p:bldP spid="54" grpId="0"/>
      <p:bldP spid="5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b6">
            <a:extLst>
              <a:ext uri="{FF2B5EF4-FFF2-40B4-BE49-F238E27FC236}">
                <a16:creationId xmlns:a16="http://schemas.microsoft.com/office/drawing/2014/main" id="{CC4BE8EF-A401-45D0-A9B6-85E8A33F6718}"/>
              </a:ext>
            </a:extLst>
          </p:cNvPr>
          <p:cNvSpPr/>
          <p:nvPr/>
        </p:nvSpPr>
        <p:spPr>
          <a:xfrm>
            <a:off x="5000966" y="5408717"/>
            <a:ext cx="640080" cy="822960"/>
          </a:xfrm>
          <a:prstGeom prst="roundRect">
            <a:avLst/>
          </a:prstGeom>
          <a:solidFill>
            <a:srgbClr val="B3DDF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 name="b3">
            <a:extLst>
              <a:ext uri="{FF2B5EF4-FFF2-40B4-BE49-F238E27FC236}">
                <a16:creationId xmlns:a16="http://schemas.microsoft.com/office/drawing/2014/main" id="{0CB1610E-737B-4219-924A-7B23DC3A6694}"/>
              </a:ext>
            </a:extLst>
          </p:cNvPr>
          <p:cNvSpPr/>
          <p:nvPr/>
        </p:nvSpPr>
        <p:spPr>
          <a:xfrm>
            <a:off x="2817323" y="3650755"/>
            <a:ext cx="640080" cy="822960"/>
          </a:xfrm>
          <a:prstGeom prst="roundRect">
            <a:avLst/>
          </a:prstGeom>
          <a:solidFill>
            <a:srgbClr val="B3DDF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 name="b4">
            <a:extLst>
              <a:ext uri="{FF2B5EF4-FFF2-40B4-BE49-F238E27FC236}">
                <a16:creationId xmlns:a16="http://schemas.microsoft.com/office/drawing/2014/main" id="{CC4BE8EF-A401-45D0-A9B6-85E8A33F6718}"/>
              </a:ext>
            </a:extLst>
          </p:cNvPr>
          <p:cNvSpPr/>
          <p:nvPr/>
        </p:nvSpPr>
        <p:spPr>
          <a:xfrm>
            <a:off x="5695573" y="3650755"/>
            <a:ext cx="640080" cy="822960"/>
          </a:xfrm>
          <a:prstGeom prst="roundRect">
            <a:avLst/>
          </a:prstGeom>
          <a:solidFill>
            <a:srgbClr val="B3DDF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1" name="b2">
            <a:extLst>
              <a:ext uri="{FF2B5EF4-FFF2-40B4-BE49-F238E27FC236}">
                <a16:creationId xmlns:a16="http://schemas.microsoft.com/office/drawing/2014/main" id="{CC4BE8EF-A401-45D0-A9B6-85E8A33F6718}"/>
              </a:ext>
            </a:extLst>
          </p:cNvPr>
          <p:cNvSpPr/>
          <p:nvPr/>
        </p:nvSpPr>
        <p:spPr>
          <a:xfrm>
            <a:off x="6398707" y="2065760"/>
            <a:ext cx="640080" cy="822960"/>
          </a:xfrm>
          <a:prstGeom prst="roundRect">
            <a:avLst/>
          </a:prstGeom>
          <a:solidFill>
            <a:srgbClr val="B3DDF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0" name="b1">
            <a:extLst>
              <a:ext uri="{FF2B5EF4-FFF2-40B4-BE49-F238E27FC236}">
                <a16:creationId xmlns:a16="http://schemas.microsoft.com/office/drawing/2014/main" id="{0CB1610E-737B-4219-924A-7B23DC3A6694}"/>
              </a:ext>
            </a:extLst>
          </p:cNvPr>
          <p:cNvSpPr/>
          <p:nvPr/>
        </p:nvSpPr>
        <p:spPr>
          <a:xfrm>
            <a:off x="3539890" y="2065760"/>
            <a:ext cx="640080" cy="822960"/>
          </a:xfrm>
          <a:prstGeom prst="roundRect">
            <a:avLst/>
          </a:prstGeom>
          <a:solidFill>
            <a:srgbClr val="B3DDF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2" name="Picture 1"/>
          <p:cNvPicPr>
            <a:picLocks noChangeAspect="1"/>
          </p:cNvPicPr>
          <p:nvPr/>
        </p:nvPicPr>
        <p:blipFill rotWithShape="1">
          <a:blip r:embed="rId4"/>
          <a:srcRect l="7676" t="569"/>
          <a:stretch/>
        </p:blipFill>
        <p:spPr>
          <a:xfrm>
            <a:off x="6501318" y="1679840"/>
            <a:ext cx="3275728" cy="476463"/>
          </a:xfrm>
          <a:prstGeom prst="rect">
            <a:avLst/>
          </a:prstGeom>
        </p:spPr>
      </p:pic>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Addition</a:t>
            </a:r>
          </a:p>
        </p:txBody>
      </p:sp>
      <p:sp>
        <p:nvSpPr>
          <p:cNvPr id="25" name="Arrow: U-Turn 24">
            <a:extLst>
              <a:ext uri="{FF2B5EF4-FFF2-40B4-BE49-F238E27FC236}">
                <a16:creationId xmlns:a16="http://schemas.microsoft.com/office/drawing/2014/main" id="{EB022781-F93D-4C3D-A0D6-61BD951ED1BC}"/>
              </a:ext>
            </a:extLst>
          </p:cNvPr>
          <p:cNvSpPr/>
          <p:nvPr/>
        </p:nvSpPr>
        <p:spPr>
          <a:xfrm>
            <a:off x="3786554" y="1680276"/>
            <a:ext cx="3083169" cy="476526"/>
          </a:xfrm>
          <a:prstGeom prst="uturnArrow">
            <a:avLst>
              <a:gd name="adj1" fmla="val 25000"/>
              <a:gd name="adj2" fmla="val 25000"/>
              <a:gd name="adj3" fmla="val 25000"/>
              <a:gd name="adj4" fmla="val 43750"/>
              <a:gd name="adj5" fmla="val 75000"/>
            </a:avLst>
          </a:prstGeom>
          <a:solidFill>
            <a:srgbClr val="B3D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 name="Plus Sign 5">
            <a:extLst>
              <a:ext uri="{FF2B5EF4-FFF2-40B4-BE49-F238E27FC236}">
                <a16:creationId xmlns:a16="http://schemas.microsoft.com/office/drawing/2014/main" id="{CC4E2304-6DF8-48F5-A385-2A4564609B1C}"/>
              </a:ext>
            </a:extLst>
          </p:cNvPr>
          <p:cNvSpPr/>
          <p:nvPr/>
        </p:nvSpPr>
        <p:spPr>
          <a:xfrm>
            <a:off x="6274478" y="1157036"/>
            <a:ext cx="495473" cy="521208"/>
          </a:xfrm>
          <a:prstGeom prst="mathPlus">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ubtitle 2">
            <a:extLst>
              <a:ext uri="{FF2B5EF4-FFF2-40B4-BE49-F238E27FC236}">
                <a16:creationId xmlns:a16="http://schemas.microsoft.com/office/drawing/2014/main" id="{DED0A805-9F08-47ED-A393-8526C6918A92}"/>
              </a:ext>
            </a:extLst>
          </p:cNvPr>
          <p:cNvSpPr txBox="1">
            <a:spLocks/>
          </p:cNvSpPr>
          <p:nvPr/>
        </p:nvSpPr>
        <p:spPr>
          <a:xfrm>
            <a:off x="2123371" y="2029315"/>
            <a:ext cx="5810558"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n-US" sz="5400" b="1" dirty="0">
                <a:solidFill>
                  <a:schemeClr val="bg2"/>
                </a:solidFill>
                <a:latin typeface="+mj-lt"/>
                <a:cs typeface="Poppins SemiBold" panose="00000700000000000000" pitchFamily="50" charset="0"/>
              </a:rPr>
              <a:t>1 2 4 + 2 6 0 =</a:t>
            </a:r>
            <a:endParaRPr lang="en-US" sz="5400" b="1" dirty="0">
              <a:solidFill>
                <a:schemeClr val="bg2"/>
              </a:solidFill>
              <a:cs typeface="Poppins SemiBold" panose="00000700000000000000" pitchFamily="50" charset="0"/>
            </a:endParaRPr>
          </a:p>
          <a:p>
            <a:pPr marL="0" indent="0" algn="ctr">
              <a:buFont typeface="Arial"/>
              <a:buNone/>
            </a:pPr>
            <a:r>
              <a:rPr lang="en-US" sz="5400" b="1" dirty="0">
                <a:solidFill>
                  <a:schemeClr val="bg2"/>
                </a:solidFill>
                <a:latin typeface="+mj-lt"/>
                <a:cs typeface="Poppins SemiBold" panose="00000700000000000000" pitchFamily="50" charset="0"/>
              </a:rPr>
              <a:t>  </a:t>
            </a:r>
          </a:p>
        </p:txBody>
      </p:sp>
      <p:pic>
        <p:nvPicPr>
          <p:cNvPr id="37" name="Picture 36"/>
          <p:cNvPicPr>
            <a:picLocks noChangeAspect="1"/>
          </p:cNvPicPr>
          <p:nvPr/>
        </p:nvPicPr>
        <p:blipFill rotWithShape="1">
          <a:blip r:embed="rId4"/>
          <a:srcRect l="7676" t="569"/>
          <a:stretch/>
        </p:blipFill>
        <p:spPr>
          <a:xfrm>
            <a:off x="5767028" y="3228868"/>
            <a:ext cx="3295897" cy="476463"/>
          </a:xfrm>
          <a:prstGeom prst="rect">
            <a:avLst/>
          </a:prstGeom>
        </p:spPr>
      </p:pic>
      <p:sp>
        <p:nvSpPr>
          <p:cNvPr id="38" name="Arrow: U-Turn 24">
            <a:extLst>
              <a:ext uri="{FF2B5EF4-FFF2-40B4-BE49-F238E27FC236}">
                <a16:creationId xmlns:a16="http://schemas.microsoft.com/office/drawing/2014/main" id="{EB022781-F93D-4C3D-A0D6-61BD951ED1BC}"/>
              </a:ext>
            </a:extLst>
          </p:cNvPr>
          <p:cNvSpPr/>
          <p:nvPr/>
        </p:nvSpPr>
        <p:spPr>
          <a:xfrm>
            <a:off x="3079291" y="3229304"/>
            <a:ext cx="2956370" cy="476526"/>
          </a:xfrm>
          <a:prstGeom prst="uturnArrow">
            <a:avLst>
              <a:gd name="adj1" fmla="val 25000"/>
              <a:gd name="adj2" fmla="val 25000"/>
              <a:gd name="adj3" fmla="val 25000"/>
              <a:gd name="adj4" fmla="val 43750"/>
              <a:gd name="adj5" fmla="val 75000"/>
            </a:avLst>
          </a:prstGeom>
          <a:solidFill>
            <a:srgbClr val="B3D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 name="Plus Sign 5">
            <a:extLst>
              <a:ext uri="{FF2B5EF4-FFF2-40B4-BE49-F238E27FC236}">
                <a16:creationId xmlns:a16="http://schemas.microsoft.com/office/drawing/2014/main" id="{CC4E2304-6DF8-48F5-A385-2A4564609B1C}"/>
              </a:ext>
            </a:extLst>
          </p:cNvPr>
          <p:cNvSpPr/>
          <p:nvPr/>
        </p:nvSpPr>
        <p:spPr>
          <a:xfrm>
            <a:off x="5540188" y="2706066"/>
            <a:ext cx="495473" cy="518046"/>
          </a:xfrm>
          <a:prstGeom prst="mathPlus">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b5">
            <a:extLst>
              <a:ext uri="{FF2B5EF4-FFF2-40B4-BE49-F238E27FC236}">
                <a16:creationId xmlns:a16="http://schemas.microsoft.com/office/drawing/2014/main" id="{0CB1610E-737B-4219-924A-7B23DC3A6694}"/>
              </a:ext>
            </a:extLst>
          </p:cNvPr>
          <p:cNvSpPr/>
          <p:nvPr/>
        </p:nvSpPr>
        <p:spPr>
          <a:xfrm>
            <a:off x="2139105" y="5420440"/>
            <a:ext cx="640080" cy="822960"/>
          </a:xfrm>
          <a:prstGeom prst="roundRect">
            <a:avLst/>
          </a:prstGeom>
          <a:solidFill>
            <a:srgbClr val="B3DDF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46" name="Picture 45"/>
          <p:cNvPicPr>
            <a:picLocks noChangeAspect="1"/>
          </p:cNvPicPr>
          <p:nvPr/>
        </p:nvPicPr>
        <p:blipFill rotWithShape="1">
          <a:blip r:embed="rId4"/>
          <a:srcRect l="7676" t="569"/>
          <a:stretch/>
        </p:blipFill>
        <p:spPr>
          <a:xfrm>
            <a:off x="5088810" y="4986830"/>
            <a:ext cx="3295897" cy="476463"/>
          </a:xfrm>
          <a:prstGeom prst="rect">
            <a:avLst/>
          </a:prstGeom>
        </p:spPr>
      </p:pic>
      <p:sp>
        <p:nvSpPr>
          <p:cNvPr id="47" name="Arrow: U-Turn 24">
            <a:extLst>
              <a:ext uri="{FF2B5EF4-FFF2-40B4-BE49-F238E27FC236}">
                <a16:creationId xmlns:a16="http://schemas.microsoft.com/office/drawing/2014/main" id="{EB022781-F93D-4C3D-A0D6-61BD951ED1BC}"/>
              </a:ext>
            </a:extLst>
          </p:cNvPr>
          <p:cNvSpPr/>
          <p:nvPr/>
        </p:nvSpPr>
        <p:spPr>
          <a:xfrm>
            <a:off x="2401073" y="4987266"/>
            <a:ext cx="2956370" cy="476526"/>
          </a:xfrm>
          <a:prstGeom prst="uturnArrow">
            <a:avLst>
              <a:gd name="adj1" fmla="val 25000"/>
              <a:gd name="adj2" fmla="val 25000"/>
              <a:gd name="adj3" fmla="val 25000"/>
              <a:gd name="adj4" fmla="val 43750"/>
              <a:gd name="adj5" fmla="val 75000"/>
            </a:avLst>
          </a:prstGeom>
          <a:solidFill>
            <a:srgbClr val="B3D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8" name="Plus Sign 5">
            <a:extLst>
              <a:ext uri="{FF2B5EF4-FFF2-40B4-BE49-F238E27FC236}">
                <a16:creationId xmlns:a16="http://schemas.microsoft.com/office/drawing/2014/main" id="{CC4E2304-6DF8-48F5-A385-2A4564609B1C}"/>
              </a:ext>
            </a:extLst>
          </p:cNvPr>
          <p:cNvSpPr/>
          <p:nvPr/>
        </p:nvSpPr>
        <p:spPr>
          <a:xfrm>
            <a:off x="4861970" y="4464028"/>
            <a:ext cx="495473" cy="518046"/>
          </a:xfrm>
          <a:prstGeom prst="mathPlus">
            <a:avLst/>
          </a:prstGeom>
          <a:solidFill>
            <a:srgbClr val="A1DB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9277740" y="2039357"/>
            <a:ext cx="607859" cy="923330"/>
          </a:xfrm>
          <a:prstGeom prst="rect">
            <a:avLst/>
          </a:prstGeom>
        </p:spPr>
        <p:txBody>
          <a:bodyPr wrap="none">
            <a:spAutoFit/>
          </a:bodyPr>
          <a:lstStyle/>
          <a:p>
            <a:r>
              <a:rPr lang="en-US" sz="5400" b="1" kern="1200" dirty="0">
                <a:solidFill>
                  <a:schemeClr val="bg2"/>
                </a:solidFill>
                <a:latin typeface="+mj-lt"/>
                <a:ea typeface="+mn-ea"/>
                <a:cs typeface="Poppins SemiBold" panose="00000700000000000000" pitchFamily="50" charset="0"/>
              </a:rPr>
              <a:t>4</a:t>
            </a:r>
          </a:p>
        </p:txBody>
      </p:sp>
      <p:sp>
        <p:nvSpPr>
          <p:cNvPr id="7" name="Rectangle 6"/>
          <p:cNvSpPr/>
          <p:nvPr/>
        </p:nvSpPr>
        <p:spPr>
          <a:xfrm>
            <a:off x="8593371" y="3619084"/>
            <a:ext cx="607859" cy="923330"/>
          </a:xfrm>
          <a:prstGeom prst="rect">
            <a:avLst/>
          </a:prstGeom>
        </p:spPr>
        <p:txBody>
          <a:bodyPr wrap="none">
            <a:spAutoFit/>
          </a:bodyPr>
          <a:lstStyle/>
          <a:p>
            <a:r>
              <a:rPr lang="en-US" sz="5400" b="1" kern="1200" dirty="0">
                <a:solidFill>
                  <a:schemeClr val="bg2"/>
                </a:solidFill>
                <a:latin typeface="+mj-lt"/>
                <a:ea typeface="+mn-ea"/>
                <a:cs typeface="Poppins SemiBold" panose="00000700000000000000" pitchFamily="50" charset="0"/>
              </a:rPr>
              <a:t>8</a:t>
            </a:r>
          </a:p>
        </p:txBody>
      </p:sp>
      <p:sp>
        <p:nvSpPr>
          <p:cNvPr id="33" name="Subtitle 2">
            <a:extLst>
              <a:ext uri="{FF2B5EF4-FFF2-40B4-BE49-F238E27FC236}">
                <a16:creationId xmlns:a16="http://schemas.microsoft.com/office/drawing/2014/main" id="{9371964A-42A1-45AB-AF52-EDCBF422D98D}"/>
              </a:ext>
            </a:extLst>
          </p:cNvPr>
          <p:cNvSpPr txBox="1">
            <a:spLocks/>
          </p:cNvSpPr>
          <p:nvPr/>
        </p:nvSpPr>
        <p:spPr>
          <a:xfrm>
            <a:off x="2174744" y="5349596"/>
            <a:ext cx="5777970"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n-US" sz="5400" b="1" dirty="0">
                <a:solidFill>
                  <a:schemeClr val="bg2"/>
                </a:solidFill>
                <a:latin typeface="+mj-lt"/>
                <a:cs typeface="Poppins SemiBold" panose="00000700000000000000" pitchFamily="50" charset="0"/>
              </a:rPr>
              <a:t>1 2 4 + 2 6 0 =</a:t>
            </a:r>
          </a:p>
        </p:txBody>
      </p:sp>
      <p:sp>
        <p:nvSpPr>
          <p:cNvPr id="8" name="Rectangle 7"/>
          <p:cNvSpPr/>
          <p:nvPr/>
        </p:nvSpPr>
        <p:spPr>
          <a:xfrm>
            <a:off x="7935147" y="5349596"/>
            <a:ext cx="607859" cy="923330"/>
          </a:xfrm>
          <a:prstGeom prst="rect">
            <a:avLst/>
          </a:prstGeom>
        </p:spPr>
        <p:txBody>
          <a:bodyPr wrap="none">
            <a:spAutoFit/>
          </a:bodyPr>
          <a:lstStyle/>
          <a:p>
            <a:pPr marL="0" indent="0">
              <a:buFont typeface="Arial"/>
              <a:buNone/>
            </a:pPr>
            <a:r>
              <a:rPr lang="en-US" sz="5400" b="1" kern="1200" dirty="0">
                <a:solidFill>
                  <a:schemeClr val="bg2"/>
                </a:solidFill>
                <a:latin typeface="+mj-lt"/>
                <a:ea typeface="+mn-ea"/>
                <a:cs typeface="Poppins SemiBold" panose="00000700000000000000" pitchFamily="50" charset="0"/>
              </a:rPr>
              <a:t>3</a:t>
            </a:r>
          </a:p>
        </p:txBody>
      </p:sp>
      <p:sp>
        <p:nvSpPr>
          <p:cNvPr id="24" name="b3">
            <a:extLst>
              <a:ext uri="{FF2B5EF4-FFF2-40B4-BE49-F238E27FC236}">
                <a16:creationId xmlns:a16="http://schemas.microsoft.com/office/drawing/2014/main" id="{F063B76B-6D9C-47B9-A3C4-39F147A1EF1B}"/>
              </a:ext>
            </a:extLst>
          </p:cNvPr>
          <p:cNvSpPr/>
          <p:nvPr/>
        </p:nvSpPr>
        <p:spPr>
          <a:xfrm>
            <a:off x="7874803" y="3650755"/>
            <a:ext cx="640080" cy="822960"/>
          </a:xfrm>
          <a:prstGeom prst="roundRect">
            <a:avLst/>
          </a:prstGeom>
          <a:solidFill>
            <a:srgbClr val="B3DDF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8" name="Subtitle 2">
            <a:extLst>
              <a:ext uri="{FF2B5EF4-FFF2-40B4-BE49-F238E27FC236}">
                <a16:creationId xmlns:a16="http://schemas.microsoft.com/office/drawing/2014/main" id="{3B22EB81-2C46-4A1B-9569-5B022E3D855A}"/>
              </a:ext>
            </a:extLst>
          </p:cNvPr>
          <p:cNvSpPr txBox="1">
            <a:spLocks/>
          </p:cNvSpPr>
          <p:nvPr/>
        </p:nvSpPr>
        <p:spPr>
          <a:xfrm>
            <a:off x="2123371" y="3590249"/>
            <a:ext cx="5640842" cy="70775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n-US" sz="5400" b="1" dirty="0">
                <a:solidFill>
                  <a:schemeClr val="bg2"/>
                </a:solidFill>
                <a:latin typeface="+mj-lt"/>
                <a:cs typeface="Poppins SemiBold" panose="00000700000000000000" pitchFamily="50" charset="0"/>
              </a:rPr>
              <a:t>1 2 4 + 2 6 0 =</a:t>
            </a:r>
            <a:endParaRPr lang="en-US" sz="5400" b="1" dirty="0">
              <a:solidFill>
                <a:schemeClr val="bg2"/>
              </a:solidFill>
              <a:cs typeface="Poppins SemiBold" panose="00000700000000000000" pitchFamily="50" charset="0"/>
            </a:endParaRPr>
          </a:p>
          <a:p>
            <a:pPr marL="0" indent="0" algn="ctr">
              <a:buFont typeface="Arial"/>
              <a:buNone/>
            </a:pPr>
            <a:r>
              <a:rPr lang="en-US" sz="5400" b="1" dirty="0">
                <a:solidFill>
                  <a:schemeClr val="bg2"/>
                </a:solidFill>
                <a:latin typeface="+mj-lt"/>
                <a:cs typeface="Poppins SemiBold" panose="00000700000000000000" pitchFamily="50" charset="0"/>
              </a:rPr>
              <a:t>  </a:t>
            </a:r>
          </a:p>
        </p:txBody>
      </p:sp>
      <p:sp>
        <p:nvSpPr>
          <p:cNvPr id="4" name="TextBox 3">
            <a:extLst>
              <a:ext uri="{FF2B5EF4-FFF2-40B4-BE49-F238E27FC236}">
                <a16:creationId xmlns:a16="http://schemas.microsoft.com/office/drawing/2014/main" id="{B22A69E4-2B12-405C-952C-A95DA65DDCEA}"/>
              </a:ext>
            </a:extLst>
          </p:cNvPr>
          <p:cNvSpPr txBox="1"/>
          <p:nvPr/>
        </p:nvSpPr>
        <p:spPr>
          <a:xfrm>
            <a:off x="7955979" y="3629393"/>
            <a:ext cx="558904" cy="923330"/>
          </a:xfrm>
          <a:prstGeom prst="rect">
            <a:avLst/>
          </a:prstGeom>
          <a:noFill/>
        </p:spPr>
        <p:txBody>
          <a:bodyPr wrap="square" rtlCol="0">
            <a:spAutoFit/>
          </a:bodyPr>
          <a:lstStyle/>
          <a:p>
            <a:r>
              <a:rPr lang="en-GB" sz="5400" dirty="0">
                <a:solidFill>
                  <a:schemeClr val="bg1"/>
                </a:solidFill>
                <a:latin typeface="+mj-lt"/>
              </a:rPr>
              <a:t>?</a:t>
            </a:r>
            <a:endParaRPr lang="en-US" sz="2800" dirty="0">
              <a:solidFill>
                <a:schemeClr val="bg1"/>
              </a:solidFill>
              <a:latin typeface="+mj-lt"/>
            </a:endParaRPr>
          </a:p>
        </p:txBody>
      </p:sp>
      <p:sp>
        <p:nvSpPr>
          <p:cNvPr id="26" name="b3">
            <a:extLst>
              <a:ext uri="{FF2B5EF4-FFF2-40B4-BE49-F238E27FC236}">
                <a16:creationId xmlns:a16="http://schemas.microsoft.com/office/drawing/2014/main" id="{17381B82-D9E3-4018-A0E3-560B4FBAC212}"/>
              </a:ext>
            </a:extLst>
          </p:cNvPr>
          <p:cNvSpPr/>
          <p:nvPr/>
        </p:nvSpPr>
        <p:spPr>
          <a:xfrm>
            <a:off x="7874803" y="2067442"/>
            <a:ext cx="640080" cy="822960"/>
          </a:xfrm>
          <a:prstGeom prst="roundRect">
            <a:avLst/>
          </a:prstGeom>
          <a:solidFill>
            <a:srgbClr val="B3DDF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 name="TextBox 26">
            <a:extLst>
              <a:ext uri="{FF2B5EF4-FFF2-40B4-BE49-F238E27FC236}">
                <a16:creationId xmlns:a16="http://schemas.microsoft.com/office/drawing/2014/main" id="{D7285A78-A9B9-4C23-8C43-7CB0BEDC0B99}"/>
              </a:ext>
            </a:extLst>
          </p:cNvPr>
          <p:cNvSpPr txBox="1"/>
          <p:nvPr/>
        </p:nvSpPr>
        <p:spPr>
          <a:xfrm>
            <a:off x="7955979" y="2046080"/>
            <a:ext cx="558904" cy="923330"/>
          </a:xfrm>
          <a:prstGeom prst="rect">
            <a:avLst/>
          </a:prstGeom>
          <a:noFill/>
        </p:spPr>
        <p:txBody>
          <a:bodyPr wrap="square" rtlCol="0">
            <a:spAutoFit/>
          </a:bodyPr>
          <a:lstStyle/>
          <a:p>
            <a:r>
              <a:rPr lang="en-GB" sz="5400" dirty="0">
                <a:solidFill>
                  <a:schemeClr val="bg1"/>
                </a:solidFill>
                <a:latin typeface="+mj-lt"/>
              </a:rPr>
              <a:t>?</a:t>
            </a:r>
            <a:endParaRPr lang="en-US" sz="2800" dirty="0">
              <a:solidFill>
                <a:schemeClr val="bg1"/>
              </a:solidFill>
              <a:latin typeface="+mj-lt"/>
            </a:endParaRPr>
          </a:p>
        </p:txBody>
      </p:sp>
      <p:sp>
        <p:nvSpPr>
          <p:cNvPr id="32" name="b3">
            <a:extLst>
              <a:ext uri="{FF2B5EF4-FFF2-40B4-BE49-F238E27FC236}">
                <a16:creationId xmlns:a16="http://schemas.microsoft.com/office/drawing/2014/main" id="{3095DA5F-E8BC-4909-9858-584F6507D2F5}"/>
              </a:ext>
            </a:extLst>
          </p:cNvPr>
          <p:cNvSpPr/>
          <p:nvPr/>
        </p:nvSpPr>
        <p:spPr>
          <a:xfrm>
            <a:off x="8627505" y="2067442"/>
            <a:ext cx="640080" cy="822960"/>
          </a:xfrm>
          <a:prstGeom prst="roundRect">
            <a:avLst/>
          </a:prstGeom>
          <a:solidFill>
            <a:srgbClr val="B3DDF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 name="TextBox 33">
            <a:extLst>
              <a:ext uri="{FF2B5EF4-FFF2-40B4-BE49-F238E27FC236}">
                <a16:creationId xmlns:a16="http://schemas.microsoft.com/office/drawing/2014/main" id="{1B7D9853-FB98-443E-81A3-76D567CC29D5}"/>
              </a:ext>
            </a:extLst>
          </p:cNvPr>
          <p:cNvSpPr txBox="1"/>
          <p:nvPr/>
        </p:nvSpPr>
        <p:spPr>
          <a:xfrm>
            <a:off x="8708681" y="2046080"/>
            <a:ext cx="558904" cy="923330"/>
          </a:xfrm>
          <a:prstGeom prst="rect">
            <a:avLst/>
          </a:prstGeom>
          <a:noFill/>
        </p:spPr>
        <p:txBody>
          <a:bodyPr wrap="square" rtlCol="0">
            <a:spAutoFit/>
          </a:bodyPr>
          <a:lstStyle/>
          <a:p>
            <a:r>
              <a:rPr lang="en-GB" sz="5400" dirty="0">
                <a:solidFill>
                  <a:schemeClr val="bg1"/>
                </a:solidFill>
                <a:latin typeface="+mj-lt"/>
              </a:rPr>
              <a:t>?</a:t>
            </a:r>
            <a:endParaRPr lang="en-US" sz="2800" dirty="0">
              <a:solidFill>
                <a:schemeClr val="bg1"/>
              </a:solidFill>
              <a:latin typeface="+mj-lt"/>
            </a:endParaRPr>
          </a:p>
        </p:txBody>
      </p:sp>
      <p:sp>
        <p:nvSpPr>
          <p:cNvPr id="36" name="Rectangle 35">
            <a:extLst>
              <a:ext uri="{FF2B5EF4-FFF2-40B4-BE49-F238E27FC236}">
                <a16:creationId xmlns:a16="http://schemas.microsoft.com/office/drawing/2014/main" id="{FCB2F8F0-A14F-4FF7-A146-73156EEB3103}"/>
              </a:ext>
            </a:extLst>
          </p:cNvPr>
          <p:cNvSpPr/>
          <p:nvPr/>
        </p:nvSpPr>
        <p:spPr>
          <a:xfrm>
            <a:off x="9277740" y="3612176"/>
            <a:ext cx="607859" cy="923330"/>
          </a:xfrm>
          <a:prstGeom prst="rect">
            <a:avLst/>
          </a:prstGeom>
        </p:spPr>
        <p:txBody>
          <a:bodyPr wrap="none">
            <a:spAutoFit/>
          </a:bodyPr>
          <a:lstStyle/>
          <a:p>
            <a:r>
              <a:rPr lang="en-US" sz="5400" b="1" kern="1200" dirty="0">
                <a:solidFill>
                  <a:schemeClr val="bg2"/>
                </a:solidFill>
                <a:latin typeface="+mj-lt"/>
                <a:ea typeface="+mn-ea"/>
                <a:cs typeface="Poppins SemiBold" panose="00000700000000000000" pitchFamily="50" charset="0"/>
              </a:rPr>
              <a:t>4</a:t>
            </a:r>
          </a:p>
        </p:txBody>
      </p:sp>
      <p:sp>
        <p:nvSpPr>
          <p:cNvPr id="40" name="Rectangle 39">
            <a:extLst>
              <a:ext uri="{FF2B5EF4-FFF2-40B4-BE49-F238E27FC236}">
                <a16:creationId xmlns:a16="http://schemas.microsoft.com/office/drawing/2014/main" id="{6D734BA2-F4E4-4BE7-B5AA-F1DA40856F9F}"/>
              </a:ext>
            </a:extLst>
          </p:cNvPr>
          <p:cNvSpPr/>
          <p:nvPr/>
        </p:nvSpPr>
        <p:spPr>
          <a:xfrm>
            <a:off x="8593371" y="5351202"/>
            <a:ext cx="607859" cy="923330"/>
          </a:xfrm>
          <a:prstGeom prst="rect">
            <a:avLst/>
          </a:prstGeom>
        </p:spPr>
        <p:txBody>
          <a:bodyPr wrap="none">
            <a:spAutoFit/>
          </a:bodyPr>
          <a:lstStyle/>
          <a:p>
            <a:r>
              <a:rPr lang="en-US" sz="5400" b="1" kern="1200" dirty="0">
                <a:solidFill>
                  <a:schemeClr val="bg2"/>
                </a:solidFill>
                <a:latin typeface="+mj-lt"/>
                <a:ea typeface="+mn-ea"/>
                <a:cs typeface="Poppins SemiBold" panose="00000700000000000000" pitchFamily="50" charset="0"/>
              </a:rPr>
              <a:t>8</a:t>
            </a:r>
          </a:p>
        </p:txBody>
      </p:sp>
      <p:sp>
        <p:nvSpPr>
          <p:cNvPr id="41" name="Rectangle 40">
            <a:extLst>
              <a:ext uri="{FF2B5EF4-FFF2-40B4-BE49-F238E27FC236}">
                <a16:creationId xmlns:a16="http://schemas.microsoft.com/office/drawing/2014/main" id="{8641A574-7317-4C24-B93B-FED7D9B4B4D5}"/>
              </a:ext>
            </a:extLst>
          </p:cNvPr>
          <p:cNvSpPr/>
          <p:nvPr/>
        </p:nvSpPr>
        <p:spPr>
          <a:xfrm>
            <a:off x="9277740" y="5344294"/>
            <a:ext cx="607859" cy="923330"/>
          </a:xfrm>
          <a:prstGeom prst="rect">
            <a:avLst/>
          </a:prstGeom>
        </p:spPr>
        <p:txBody>
          <a:bodyPr wrap="none">
            <a:spAutoFit/>
          </a:bodyPr>
          <a:lstStyle/>
          <a:p>
            <a:r>
              <a:rPr lang="en-US" sz="5400" b="1" kern="1200" dirty="0">
                <a:solidFill>
                  <a:schemeClr val="bg2"/>
                </a:solidFill>
                <a:latin typeface="+mj-lt"/>
                <a:ea typeface="+mn-ea"/>
                <a:cs typeface="Poppins SemiBold" panose="00000700000000000000" pitchFamily="50" charset="0"/>
              </a:rPr>
              <a:t>4</a:t>
            </a:r>
          </a:p>
        </p:txBody>
      </p:sp>
    </p:spTree>
    <p:custDataLst>
      <p:tags r:id="rId1"/>
    </p:custDataLst>
    <p:extLst>
      <p:ext uri="{BB962C8B-B14F-4D97-AF65-F5344CB8AC3E}">
        <p14:creationId xmlns:p14="http://schemas.microsoft.com/office/powerpoint/2010/main" val="13718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1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left)">
                                      <p:cBhvr>
                                        <p:cTn id="26" dur="500"/>
                                        <p:tgtEl>
                                          <p:spTgt spid="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10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1000"/>
                                        <p:tgtEl>
                                          <p:spTgt spid="1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wipe(left)">
                                      <p:cBhvr>
                                        <p:cTn id="47" dur="1000"/>
                                        <p:tgtEl>
                                          <p:spTgt spid="36"/>
                                        </p:tgtEl>
                                      </p:cBhvr>
                                    </p:animEffect>
                                  </p:childTnLst>
                                </p:cTn>
                              </p:par>
                              <p:par>
                                <p:cTn id="48" presetID="1" presetClass="exit" presetSubtype="0" fill="hold" grpId="1" nodeType="withEffect">
                                  <p:stCondLst>
                                    <p:cond delay="0"/>
                                  </p:stCondLst>
                                  <p:childTnLst>
                                    <p:set>
                                      <p:cBhvr>
                                        <p:cTn id="49" dur="1" fill="hold">
                                          <p:stCondLst>
                                            <p:cond delay="0"/>
                                          </p:stCondLst>
                                        </p:cTn>
                                        <p:tgtEl>
                                          <p:spTgt spid="6"/>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500"/>
                                        <p:tgtEl>
                                          <p:spTgt spid="2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left)">
                                      <p:cBhvr>
                                        <p:cTn id="57" dur="500"/>
                                        <p:tgtEl>
                                          <p:spTgt spid="3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fade">
                                      <p:cBhvr>
                                        <p:cTn id="60" dur="500"/>
                                        <p:tgtEl>
                                          <p:spTgt spid="3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left)">
                                      <p:cBhvr>
                                        <p:cTn id="68" dur="500"/>
                                        <p:tgtEl>
                                          <p:spTgt spid="37"/>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7"/>
                                        </p:tgtEl>
                                        <p:attrNameLst>
                                          <p:attrName>style.visibility</p:attrName>
                                        </p:attrNameLst>
                                      </p:cBhvr>
                                      <p:to>
                                        <p:strVal val="visible"/>
                                      </p:to>
                                    </p:set>
                                    <p:animEffect transition="in" filter="wipe(left)">
                                      <p:cBhvr>
                                        <p:cTn id="76" dur="500"/>
                                        <p:tgtEl>
                                          <p:spTgt spid="7"/>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grpId="0" nodeType="clickEffect">
                                  <p:stCondLst>
                                    <p:cond delay="400"/>
                                  </p:stCondLst>
                                  <p:childTnLst>
                                    <p:set>
                                      <p:cBhvr>
                                        <p:cTn id="80" dur="1" fill="hold">
                                          <p:stCondLst>
                                            <p:cond delay="0"/>
                                          </p:stCondLst>
                                        </p:cTn>
                                        <p:tgtEl>
                                          <p:spTgt spid="33"/>
                                        </p:tgtEl>
                                        <p:attrNameLst>
                                          <p:attrName>style.visibility</p:attrName>
                                        </p:attrNameLst>
                                      </p:cBhvr>
                                      <p:to>
                                        <p:strVal val="visible"/>
                                      </p:to>
                                    </p:set>
                                    <p:animEffect transition="in" filter="wipe(left)">
                                      <p:cBhvr>
                                        <p:cTn id="81" dur="1000"/>
                                        <p:tgtEl>
                                          <p:spTgt spid="33"/>
                                        </p:tgtEl>
                                      </p:cBhvr>
                                    </p:animEffect>
                                  </p:childTnLst>
                                </p:cTn>
                              </p:par>
                            </p:childTnLst>
                          </p:cTn>
                        </p:par>
                        <p:par>
                          <p:cTn id="82" fill="hold">
                            <p:stCondLst>
                              <p:cond delay="1400"/>
                            </p:stCondLst>
                            <p:childTnLst>
                              <p:par>
                                <p:cTn id="83" presetID="22" presetClass="entr" presetSubtype="8" fill="hold" grpId="0" nodeType="after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wipe(left)">
                                      <p:cBhvr>
                                        <p:cTn id="85" dur="1000"/>
                                        <p:tgtEl>
                                          <p:spTgt spid="41"/>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wipe(left)">
                                      <p:cBhvr>
                                        <p:cTn id="88" dur="500"/>
                                        <p:tgtEl>
                                          <p:spTgt spid="40"/>
                                        </p:tgtEl>
                                      </p:cBhvr>
                                    </p:animEffect>
                                  </p:childTnLst>
                                </p:cTn>
                              </p:par>
                              <p:par>
                                <p:cTn id="89" presetID="1" presetClass="exit" presetSubtype="0" fill="hold" grpId="1" nodeType="withEffect">
                                  <p:stCondLst>
                                    <p:cond delay="400"/>
                                  </p:stCondLst>
                                  <p:childTnLst>
                                    <p:set>
                                      <p:cBhvr>
                                        <p:cTn id="90" dur="1" fill="hold">
                                          <p:stCondLst>
                                            <p:cond delay="0"/>
                                          </p:stCondLst>
                                        </p:cTn>
                                        <p:tgtEl>
                                          <p:spTgt spid="39"/>
                                        </p:tgtEl>
                                        <p:attrNameLst>
                                          <p:attrName>style.visibility</p:attrName>
                                        </p:attrNameLst>
                                      </p:cBhvr>
                                      <p:to>
                                        <p:strVal val="hidden"/>
                                      </p:to>
                                    </p:set>
                                  </p:childTnLst>
                                </p:cTn>
                              </p:par>
                              <p:par>
                                <p:cTn id="91" presetID="22" presetClass="entr" presetSubtype="8" fill="hold" grpId="0" nodeType="with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wipe(left)">
                                      <p:cBhvr>
                                        <p:cTn id="93" dur="500"/>
                                        <p:tgtEl>
                                          <p:spTgt spid="47"/>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48"/>
                                        </p:tgtEl>
                                        <p:attrNameLst>
                                          <p:attrName>style.visibility</p:attrName>
                                        </p:attrNameLst>
                                      </p:cBhvr>
                                      <p:to>
                                        <p:strVal val="visible"/>
                                      </p:to>
                                    </p:set>
                                    <p:animEffect transition="in" filter="fade">
                                      <p:cBhvr>
                                        <p:cTn id="96" dur="500"/>
                                        <p:tgtEl>
                                          <p:spTgt spid="48"/>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44"/>
                                        </p:tgtEl>
                                        <p:attrNameLst>
                                          <p:attrName>style.visibility</p:attrName>
                                        </p:attrNameLst>
                                      </p:cBhvr>
                                      <p:to>
                                        <p:strVal val="visible"/>
                                      </p:to>
                                    </p:set>
                                    <p:animEffect transition="in" filter="fade">
                                      <p:cBhvr>
                                        <p:cTn id="101" dur="500"/>
                                        <p:tgtEl>
                                          <p:spTgt spid="44"/>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5"/>
                                        </p:tgtEl>
                                        <p:attrNameLst>
                                          <p:attrName>style.visibility</p:attrName>
                                        </p:attrNameLst>
                                      </p:cBhvr>
                                      <p:to>
                                        <p:strVal val="visible"/>
                                      </p:to>
                                    </p:set>
                                    <p:animEffect transition="in" filter="fade">
                                      <p:cBhvr>
                                        <p:cTn id="104" dur="500"/>
                                        <p:tgtEl>
                                          <p:spTgt spid="45"/>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nodeType="clickEffect">
                                  <p:stCondLst>
                                    <p:cond delay="0"/>
                                  </p:stCondLst>
                                  <p:childTnLst>
                                    <p:set>
                                      <p:cBhvr>
                                        <p:cTn id="108" dur="1" fill="hold">
                                          <p:stCondLst>
                                            <p:cond delay="0"/>
                                          </p:stCondLst>
                                        </p:cTn>
                                        <p:tgtEl>
                                          <p:spTgt spid="46"/>
                                        </p:tgtEl>
                                        <p:attrNameLst>
                                          <p:attrName>style.visibility</p:attrName>
                                        </p:attrNameLst>
                                      </p:cBhvr>
                                      <p:to>
                                        <p:strVal val="visible"/>
                                      </p:to>
                                    </p:set>
                                    <p:animEffect transition="in" filter="wipe(left)">
                                      <p:cBhvr>
                                        <p:cTn id="109" dur="500"/>
                                        <p:tgtEl>
                                          <p:spTgt spid="46"/>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8"/>
                                        </p:tgtEl>
                                        <p:attrNameLst>
                                          <p:attrName>style.visibility</p:attrName>
                                        </p:attrNameLst>
                                      </p:cBhvr>
                                      <p:to>
                                        <p:strVal val="visible"/>
                                      </p:to>
                                    </p:set>
                                    <p:animEffect transition="in" filter="wipe(left)">
                                      <p:cBhvr>
                                        <p:cTn id="1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29" grpId="0" animBg="1"/>
      <p:bldP spid="28" grpId="0" animBg="1"/>
      <p:bldP spid="31" grpId="0" animBg="1"/>
      <p:bldP spid="30" grpId="0" animBg="1"/>
      <p:bldP spid="25" grpId="0" animBg="1"/>
      <p:bldP spid="6" grpId="0" animBg="1"/>
      <p:bldP spid="6" grpId="1" animBg="1"/>
      <p:bldP spid="22" grpId="0"/>
      <p:bldP spid="38" grpId="0" animBg="1"/>
      <p:bldP spid="39" grpId="0" animBg="1"/>
      <p:bldP spid="39" grpId="1" animBg="1"/>
      <p:bldP spid="44" grpId="0" animBg="1"/>
      <p:bldP spid="47" grpId="0" animBg="1"/>
      <p:bldP spid="48" grpId="0" animBg="1"/>
      <p:bldP spid="5" grpId="0"/>
      <p:bldP spid="7" grpId="0"/>
      <p:bldP spid="33" grpId="0"/>
      <p:bldP spid="8" grpId="0"/>
      <p:bldP spid="24" grpId="0" animBg="1"/>
      <p:bldP spid="18" grpId="0"/>
      <p:bldP spid="26" grpId="0" animBg="1"/>
      <p:bldP spid="32" grpId="0" animBg="1"/>
      <p:bldP spid="36" grpId="0"/>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2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480E04ED0DEE946A77C13624DCF9CC1" ma:contentTypeVersion="4" ma:contentTypeDescription="Create a new document." ma:contentTypeScope="" ma:versionID="6e0f7215af149ab303db17ee8f5e8784">
  <xsd:schema xmlns:xsd="http://www.w3.org/2001/XMLSchema" xmlns:xs="http://www.w3.org/2001/XMLSchema" xmlns:p="http://schemas.microsoft.com/office/2006/metadata/properties" xmlns:ns2="24aca4ed-b28b-4e4b-8025-bbf3b5d22b4a" xmlns:ns3="718ad7c5-f310-4920-99a1-c72e9cd5a9a0" targetNamespace="http://schemas.microsoft.com/office/2006/metadata/properties" ma:root="true" ma:fieldsID="e50b861de591e42783e2fa67dd5b482f" ns2:_="" ns3:_="">
    <xsd:import namespace="24aca4ed-b28b-4e4b-8025-bbf3b5d22b4a"/>
    <xsd:import namespace="718ad7c5-f310-4920-99a1-c72e9cd5a9a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aca4ed-b28b-4e4b-8025-bbf3b5d22b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18ad7c5-f310-4920-99a1-c72e9cd5a9a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50B5497-5677-47FA-BD72-F10E1C0A5E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aca4ed-b28b-4e4b-8025-bbf3b5d22b4a"/>
    <ds:schemaRef ds:uri="718ad7c5-f310-4920-99a1-c72e9cd5a9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3.xml><?xml version="1.0" encoding="utf-8"?>
<ds:datastoreItem xmlns:ds="http://schemas.openxmlformats.org/officeDocument/2006/customXml" ds:itemID="{B52C9AE0-2863-482C-91B6-D8A991EB5B04}">
  <ds:schemaRefs>
    <ds:schemaRef ds:uri="http://schemas.microsoft.com/office/2006/documentManagement/types"/>
    <ds:schemaRef ds:uri="http://purl.org/dc/terms/"/>
    <ds:schemaRef ds:uri="http://purl.org/dc/dcmitype/"/>
    <ds:schemaRef ds:uri="http://www.w3.org/XML/1998/namespace"/>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718ad7c5-f310-4920-99a1-c72e9cd5a9a0"/>
    <ds:schemaRef ds:uri="24aca4ed-b28b-4e4b-8025-bbf3b5d22b4a"/>
  </ds:schemaRefs>
</ds:datastoreItem>
</file>

<file path=docProps/app.xml><?xml version="1.0" encoding="utf-8"?>
<Properties xmlns="http://schemas.openxmlformats.org/officeDocument/2006/extended-properties" xmlns:vt="http://schemas.openxmlformats.org/officeDocument/2006/docPropsVTypes">
  <TotalTime>4695</TotalTime>
  <Words>3667</Words>
  <Application>Microsoft Office PowerPoint</Application>
  <PresentationFormat>Widescreen</PresentationFormat>
  <Paragraphs>472</Paragraphs>
  <Slides>30</Slides>
  <Notes>30</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Colonna MT</vt:lpstr>
      <vt:lpstr>Comic Sans MS</vt:lpstr>
      <vt:lpstr>Neo Sans</vt:lpstr>
      <vt:lpstr>Noto Sans Symbols</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440</cp:revision>
  <dcterms:created xsi:type="dcterms:W3CDTF">2020-11-03T06:34:51Z</dcterms:created>
  <dcterms:modified xsi:type="dcterms:W3CDTF">2022-06-13T13:09:37Z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0x0101004480E04ED0DEE946A77C13624DCF9CC1</vt:lpwstr>
  </property>
</Properties>
</file>