
<file path=[Content_Types].xml><?xml version="1.0" encoding="utf-8"?>
<Types xmlns="http://schemas.openxmlformats.org/package/2006/content-types">
  <Default Extension="emf" ContentType="image/x-emf"/>
  <Default Extension="jpeg" ContentType="image/jpeg"/>
  <Default Extension="mp4" ContentType="video/mp4"/>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10.xml" ContentType="application/vnd.openxmlformats-officedocument.presentationml.tags+xml"/>
  <Override PartName="/ppt/notesSlides/notesSlide1.xml" ContentType="application/vnd.openxmlformats-officedocument.presentationml.notesSlide+xml"/>
  <Override PartName="/ppt/tags/tag11.xml" ContentType="application/vnd.openxmlformats-officedocument.presentationml.tags+xml"/>
  <Override PartName="/ppt/notesSlides/notesSlide2.xml" ContentType="application/vnd.openxmlformats-officedocument.presentationml.notesSlide+xml"/>
  <Override PartName="/ppt/tags/tag12.xml" ContentType="application/vnd.openxmlformats-officedocument.presentationml.tags+xml"/>
  <Override PartName="/ppt/notesSlides/notesSlide3.xml" ContentType="application/vnd.openxmlformats-officedocument.presentationml.notesSlide+xml"/>
  <Override PartName="/ppt/tags/tag13.xml" ContentType="application/vnd.openxmlformats-officedocument.presentationml.tags+xml"/>
  <Override PartName="/ppt/notesSlides/notesSlide4.xml" ContentType="application/vnd.openxmlformats-officedocument.presentationml.notesSlide+xml"/>
  <Override PartName="/ppt/tags/tag14.xml" ContentType="application/vnd.openxmlformats-officedocument.presentationml.tags+xml"/>
  <Override PartName="/ppt/notesSlides/notesSlide5.xml" ContentType="application/vnd.openxmlformats-officedocument.presentationml.notesSlide+xml"/>
  <Override PartName="/ppt/tags/tag15.xml" ContentType="application/vnd.openxmlformats-officedocument.presentationml.tags+xml"/>
  <Override PartName="/ppt/notesSlides/notesSlide6.xml" ContentType="application/vnd.openxmlformats-officedocument.presentationml.notesSlide+xml"/>
  <Override PartName="/ppt/tags/tag16.xml" ContentType="application/vnd.openxmlformats-officedocument.presentationml.tags+xml"/>
  <Override PartName="/ppt/notesSlides/notesSlide7.xml" ContentType="application/vnd.openxmlformats-officedocument.presentationml.notesSlide+xml"/>
  <Override PartName="/ppt/tags/tag17.xml" ContentType="application/vnd.openxmlformats-officedocument.presentationml.tags+xml"/>
  <Override PartName="/ppt/notesSlides/notesSlide8.xml" ContentType="application/vnd.openxmlformats-officedocument.presentationml.notesSlide+xml"/>
  <Override PartName="/ppt/tags/tag18.xml" ContentType="application/vnd.openxmlformats-officedocument.presentationml.tags+xml"/>
  <Override PartName="/ppt/notesSlides/notesSlide9.xml" ContentType="application/vnd.openxmlformats-officedocument.presentationml.notesSlide+xml"/>
  <Override PartName="/ppt/tags/tag19.xml" ContentType="application/vnd.openxmlformats-officedocument.presentationml.tags+xml"/>
  <Override PartName="/ppt/notesSlides/notesSlide10.xml" ContentType="application/vnd.openxmlformats-officedocument.presentationml.notesSlide+xml"/>
  <Override PartName="/ppt/tags/tag20.xml" ContentType="application/vnd.openxmlformats-officedocument.presentationml.tags+xml"/>
  <Override PartName="/ppt/notesSlides/notesSlide11.xml" ContentType="application/vnd.openxmlformats-officedocument.presentationml.notesSlide+xml"/>
  <Override PartName="/ppt/tags/tag21.xml" ContentType="application/vnd.openxmlformats-officedocument.presentationml.tags+xml"/>
  <Override PartName="/ppt/notesSlides/notesSlide12.xml" ContentType="application/vnd.openxmlformats-officedocument.presentationml.notesSlide+xml"/>
  <Override PartName="/ppt/tags/tag22.xml" ContentType="application/vnd.openxmlformats-officedocument.presentationml.tags+xml"/>
  <Override PartName="/ppt/notesSlides/notesSlide13.xml" ContentType="application/vnd.openxmlformats-officedocument.presentationml.notesSlide+xml"/>
  <Override PartName="/ppt/tags/tag23.xml" ContentType="application/vnd.openxmlformats-officedocument.presentationml.tags+xml"/>
  <Override PartName="/ppt/notesSlides/notesSlide14.xml" ContentType="application/vnd.openxmlformats-officedocument.presentationml.notesSlide+xml"/>
  <Override PartName="/ppt/tags/tag24.xml" ContentType="application/vnd.openxmlformats-officedocument.presentationml.tags+xml"/>
  <Override PartName="/ppt/notesSlides/notesSlide15.xml" ContentType="application/vnd.openxmlformats-officedocument.presentationml.notesSlide+xml"/>
  <Override PartName="/ppt/tags/tag25.xml" ContentType="application/vnd.openxmlformats-officedocument.presentationml.tags+xml"/>
  <Override PartName="/ppt/notesSlides/notesSlide16.xml" ContentType="application/vnd.openxmlformats-officedocument.presentationml.notesSlide+xml"/>
  <Override PartName="/ppt/tags/tag26.xml" ContentType="application/vnd.openxmlformats-officedocument.presentationml.tags+xml"/>
  <Override PartName="/ppt/notesSlides/notesSlide17.xml" ContentType="application/vnd.openxmlformats-officedocument.presentationml.notesSlide+xml"/>
  <Override PartName="/ppt/tags/tag27.xml" ContentType="application/vnd.openxmlformats-officedocument.presentationml.tags+xml"/>
  <Override PartName="/ppt/notesSlides/notesSlide18.xml" ContentType="application/vnd.openxmlformats-officedocument.presentationml.notesSlide+xml"/>
  <Override PartName="/ppt/tags/tag28.xml" ContentType="application/vnd.openxmlformats-officedocument.presentationml.tags+xml"/>
  <Override PartName="/ppt/notesSlides/notesSlide19.xml" ContentType="application/vnd.openxmlformats-officedocument.presentationml.notesSlide+xml"/>
  <Override PartName="/ppt/tags/tag29.xml" ContentType="application/vnd.openxmlformats-officedocument.presentationml.tags+xml"/>
  <Override PartName="/ppt/notesSlides/notesSlide20.xml" ContentType="application/vnd.openxmlformats-officedocument.presentationml.notesSlide+xml"/>
  <Override PartName="/ppt/tags/tag30.xml" ContentType="application/vnd.openxmlformats-officedocument.presentationml.tags+xml"/>
  <Override PartName="/ppt/notesSlides/notesSlide21.xml" ContentType="application/vnd.openxmlformats-officedocument.presentationml.notesSlide+xml"/>
  <Override PartName="/ppt/tags/tag31.xml" ContentType="application/vnd.openxmlformats-officedocument.presentationml.tags+xml"/>
  <Override PartName="/ppt/notesSlides/notesSlide22.xml" ContentType="application/vnd.openxmlformats-officedocument.presentationml.notesSlide+xml"/>
  <Override PartName="/ppt/tags/tag32.xml" ContentType="application/vnd.openxmlformats-officedocument.presentationml.tags+xml"/>
  <Override PartName="/ppt/notesSlides/notesSlide23.xml" ContentType="application/vnd.openxmlformats-officedocument.presentationml.notesSlide+xml"/>
  <Override PartName="/ppt/tags/tag33.xml" ContentType="application/vnd.openxmlformats-officedocument.presentationml.tags+xml"/>
  <Override PartName="/ppt/notesSlides/notesSlide24.xml" ContentType="application/vnd.openxmlformats-officedocument.presentationml.notesSlide+xml"/>
  <Override PartName="/ppt/tags/tag34.xml" ContentType="application/vnd.openxmlformats-officedocument.presentationml.tags+xml"/>
  <Override PartName="/ppt/notesSlides/notesSlide25.xml" ContentType="application/vnd.openxmlformats-officedocument.presentationml.notesSlide+xml"/>
  <Override PartName="/ppt/tags/tag35.xml" ContentType="application/vnd.openxmlformats-officedocument.presentationml.tags+xml"/>
  <Override PartName="/ppt/notesSlides/notesSlide26.xml" ContentType="application/vnd.openxmlformats-officedocument.presentationml.notesSlide+xml"/>
  <Override PartName="/ppt/tags/tag36.xml" ContentType="application/vnd.openxmlformats-officedocument.presentationml.tags+xml"/>
  <Override PartName="/ppt/notesSlides/notesSlide27.xml" ContentType="application/vnd.openxmlformats-officedocument.presentationml.notesSlide+xml"/>
  <Override PartName="/ppt/tags/tag37.xml" ContentType="application/vnd.openxmlformats-officedocument.presentationml.tags+xml"/>
  <Override PartName="/ppt/notesSlides/notesSlide28.xml" ContentType="application/vnd.openxmlformats-officedocument.presentationml.notesSlide+xml"/>
  <Override PartName="/ppt/tags/tag38.xml" ContentType="application/vnd.openxmlformats-officedocument.presentationml.tags+xml"/>
  <Override PartName="/ppt/notesSlides/notesSlide29.xml" ContentType="application/vnd.openxmlformats-officedocument.presentationml.notesSlide+xml"/>
  <Override PartName="/ppt/tags/tag39.xml" ContentType="application/vnd.openxmlformats-officedocument.presentationml.tags+xml"/>
  <Override PartName="/ppt/notesSlides/notesSlide30.xml" ContentType="application/vnd.openxmlformats-officedocument.presentationml.notesSlide+xml"/>
  <Override PartName="/ppt/tags/tag40.xml" ContentType="application/vnd.openxmlformats-officedocument.presentationml.tags+xml"/>
  <Override PartName="/ppt/notesSlides/notesSlide31.xml" ContentType="application/vnd.openxmlformats-officedocument.presentationml.notesSlide+xml"/>
  <Override PartName="/ppt/tags/tag41.xml" ContentType="application/vnd.openxmlformats-officedocument.presentationml.tags+xml"/>
  <Override PartName="/ppt/notesSlides/notesSlide32.xml" ContentType="application/vnd.openxmlformats-officedocument.presentationml.notesSlide+xml"/>
  <Override PartName="/ppt/tags/tag42.xml" ContentType="application/vnd.openxmlformats-officedocument.presentationml.tags+xml"/>
  <Override PartName="/ppt/notesSlides/notesSlide33.xml" ContentType="application/vnd.openxmlformats-officedocument.presentationml.notesSlide+xml"/>
  <Override PartName="/ppt/tags/tag43.xml" ContentType="application/vnd.openxmlformats-officedocument.presentationml.tags+xml"/>
  <Override PartName="/ppt/notesSlides/notesSlide34.xml" ContentType="application/vnd.openxmlformats-officedocument.presentationml.notesSlide+xml"/>
  <Override PartName="/ppt/tags/tag44.xml" ContentType="application/vnd.openxmlformats-officedocument.presentationml.tags+xml"/>
  <Override PartName="/ppt/notesSlides/notesSlide35.xml" ContentType="application/vnd.openxmlformats-officedocument.presentationml.notesSlide+xml"/>
  <Override PartName="/ppt/tags/tag45.xml" ContentType="application/vnd.openxmlformats-officedocument.presentationml.tags+xml"/>
  <Override PartName="/ppt/notesSlides/notesSlide36.xml" ContentType="application/vnd.openxmlformats-officedocument.presentationml.notesSlide+xml"/>
  <Override PartName="/ppt/tags/tag46.xml" ContentType="application/vnd.openxmlformats-officedocument.presentationml.tags+xml"/>
  <Override PartName="/ppt/notesSlides/notesSlide37.xml" ContentType="application/vnd.openxmlformats-officedocument.presentationml.notesSlide+xml"/>
  <Override PartName="/ppt/tags/tag47.xml" ContentType="application/vnd.openxmlformats-officedocument.presentationml.tags+xml"/>
  <Override PartName="/ppt/notesSlides/notesSlide38.xml" ContentType="application/vnd.openxmlformats-officedocument.presentationml.notesSlide+xml"/>
  <Override PartName="/ppt/tags/tag48.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Lst>
  <p:notesMasterIdLst>
    <p:notesMasterId r:id="rId44"/>
  </p:notesMasterIdLst>
  <p:handoutMasterIdLst>
    <p:handoutMasterId r:id="rId45"/>
  </p:handoutMasterIdLst>
  <p:sldIdLst>
    <p:sldId id="256" r:id="rId5"/>
    <p:sldId id="718" r:id="rId6"/>
    <p:sldId id="719" r:id="rId7"/>
    <p:sldId id="771" r:id="rId8"/>
    <p:sldId id="736" r:id="rId9"/>
    <p:sldId id="2049" r:id="rId10"/>
    <p:sldId id="523" r:id="rId11"/>
    <p:sldId id="2051" r:id="rId12"/>
    <p:sldId id="2101" r:id="rId13"/>
    <p:sldId id="519" r:id="rId14"/>
    <p:sldId id="2052" r:id="rId15"/>
    <p:sldId id="2113" r:id="rId16"/>
    <p:sldId id="2114" r:id="rId17"/>
    <p:sldId id="542" r:id="rId18"/>
    <p:sldId id="2068" r:id="rId19"/>
    <p:sldId id="2116" r:id="rId20"/>
    <p:sldId id="2115" r:id="rId21"/>
    <p:sldId id="527" r:id="rId22"/>
    <p:sldId id="2082" r:id="rId23"/>
    <p:sldId id="791" r:id="rId24"/>
    <p:sldId id="677" r:id="rId25"/>
    <p:sldId id="2037" r:id="rId26"/>
    <p:sldId id="2125" r:id="rId27"/>
    <p:sldId id="2086" r:id="rId28"/>
    <p:sldId id="2087" r:id="rId29"/>
    <p:sldId id="2129" r:id="rId30"/>
    <p:sldId id="2089" r:id="rId31"/>
    <p:sldId id="2131" r:id="rId32"/>
    <p:sldId id="2132" r:id="rId33"/>
    <p:sldId id="2134" r:id="rId34"/>
    <p:sldId id="2135" r:id="rId35"/>
    <p:sldId id="2136" r:id="rId36"/>
    <p:sldId id="2137" r:id="rId37"/>
    <p:sldId id="2139" r:id="rId38"/>
    <p:sldId id="699" r:id="rId39"/>
    <p:sldId id="700" r:id="rId40"/>
    <p:sldId id="2142" r:id="rId41"/>
    <p:sldId id="2144" r:id="rId42"/>
    <p:sldId id="1655" r:id="rId43"/>
  </p:sldIdLst>
  <p:sldSz cx="12192000" cy="6858000"/>
  <p:notesSz cx="6858000" cy="9144000"/>
  <p:custDataLst>
    <p:tags r:id="rId46"/>
  </p:custData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224" userDrawn="1">
          <p15:clr>
            <a:srgbClr val="A4A3A4"/>
          </p15:clr>
        </p15:guide>
        <p15:guide id="2" pos="384" userDrawn="1">
          <p15:clr>
            <a:srgbClr val="A4A3A4"/>
          </p15:clr>
        </p15:guide>
      </p15:sldGuideLst>
    </p:ext>
    <p:ext uri="{2D200454-40CA-4A62-9FC3-DE9A4176ACB9}">
      <p15:notesGuideLst xmlns:p15="http://schemas.microsoft.com/office/powerpoint/2012/main"/>
    </p:ext>
    <p:ext uri="http://customooxmlschemas.google.com/">
      <go:slidesCustomData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 r:id="rId201" roundtripDataSignature="AMtx7mgERomWn9GsLzSVCuWwXtPL8GvWZw=="/>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essica Saadeh" initials="" lastIdx="18" clrIdx="0"/>
  <p:cmAuthor id="1" name="Aline Halabi" initials="" lastIdx="36" clrIdx="1"/>
  <p:cmAuthor id="2" name="Claudine Trad" initials="" lastIdx="54" clrIdx="2"/>
  <p:cmAuthor id="3" name="Diane Ouellette" initials="" lastIdx="3" clrIdx="3"/>
  <p:cmAuthor id="4" name="Claudine Trad" initials="CT" lastIdx="1" clrIdx="4"/>
  <p:cmAuthor id="5" name="Claudine Trad" initials="CT [2]" lastIdx="1" clrIdx="5"/>
  <p:cmAuthor id="6" name="Dyana Majdalani" initials="DM" lastIdx="15" clrIdx="6">
    <p:extLst>
      <p:ext uri="{19B8F6BF-5375-455C-9EA6-DF929625EA0E}">
        <p15:presenceInfo xmlns:p15="http://schemas.microsoft.com/office/powerpoint/2012/main" userId="S::Dyana.Majdalani@qitabi.org::74c26060-097c-4909-8f38-5cb57c46cff7" providerId="AD"/>
      </p:ext>
    </p:extLst>
  </p:cmAuthor>
  <p:cmAuthor id="7" name="Elia Mansour" initials="EM" lastIdx="3" clrIdx="7">
    <p:extLst>
      <p:ext uri="{19B8F6BF-5375-455C-9EA6-DF929625EA0E}">
        <p15:presenceInfo xmlns:p15="http://schemas.microsoft.com/office/powerpoint/2012/main" userId="S::Elia.Mansour@qitabi.org::0ca26d34-a40f-4642-85d2-c962d07ad608" providerId="AD"/>
      </p:ext>
    </p:extLst>
  </p:cmAuthor>
  <p:cmAuthor id="8" name="Lamia Sabbah" initials="LS" lastIdx="21" clrIdx="8">
    <p:extLst>
      <p:ext uri="{19B8F6BF-5375-455C-9EA6-DF929625EA0E}">
        <p15:presenceInfo xmlns:p15="http://schemas.microsoft.com/office/powerpoint/2012/main" userId="S::lamia.sabbah@qitabi.org::24354568-2da4-46ce-ae24-392c2cd707cb" providerId="AD"/>
      </p:ext>
    </p:extLst>
  </p:cmAuthor>
  <p:cmAuthor id="9" name="Dany Aouad" initials="DA" lastIdx="1" clrIdx="9">
    <p:extLst>
      <p:ext uri="{19B8F6BF-5375-455C-9EA6-DF929625EA0E}">
        <p15:presenceInfo xmlns:p15="http://schemas.microsoft.com/office/powerpoint/2012/main" userId="S::Dany.Aouad@qitabi.org::d49ee0a1-a67e-483a-91b6-e3d7c013a9df" providerId="AD"/>
      </p:ext>
    </p:extLst>
  </p:cmAuthor>
  <p:cmAuthor id="10" name="Hanaa Ismail" initials="HI" lastIdx="7" clrIdx="10">
    <p:extLst>
      <p:ext uri="{19B8F6BF-5375-455C-9EA6-DF929625EA0E}">
        <p15:presenceInfo xmlns:p15="http://schemas.microsoft.com/office/powerpoint/2012/main" userId="S::hanaa.ismail@qitabi.org::5625a8a9-e03c-4c7c-8342-38d29e1aa95c" providerId="AD"/>
      </p:ext>
    </p:extLst>
  </p:cmAuthor>
  <p:cmAuthor id="11" name="Windows User" initials="WU" lastIdx="55" clrIdx="11">
    <p:extLst>
      <p:ext uri="{19B8F6BF-5375-455C-9EA6-DF929625EA0E}">
        <p15:presenceInfo xmlns:p15="http://schemas.microsoft.com/office/powerpoint/2012/main" userId="Windows User" providerId="None"/>
      </p:ext>
    </p:extLst>
  </p:cmAuthor>
  <p:cmAuthor id="12" name="Rola Bayram" initials="RB" lastIdx="1" clrIdx="12">
    <p:extLst>
      <p:ext uri="{19B8F6BF-5375-455C-9EA6-DF929625EA0E}">
        <p15:presenceInfo xmlns:p15="http://schemas.microsoft.com/office/powerpoint/2012/main" userId="S::Rola.Bayram@qitabi.org::40321eae-b015-4f1d-a6f9-ac9ce66463c2" providerId="AD"/>
      </p:ext>
    </p:extLst>
  </p:cmAuthor>
  <p:cmAuthor id="13" name="Chams Haidar" initials="CH" lastIdx="41" clrIdx="13">
    <p:extLst>
      <p:ext uri="{19B8F6BF-5375-455C-9EA6-DF929625EA0E}">
        <p15:presenceInfo xmlns:p15="http://schemas.microsoft.com/office/powerpoint/2012/main" userId="S::Chams.Haidar@qitabi.org::06e4fcf4-f1e0-4aff-b2c6-5e481d282eb6" providerId="AD"/>
      </p:ext>
    </p:extLst>
  </p:cmAuthor>
  <p:cmAuthor id="14" name="Theresia Tabchi" initials="TT" lastIdx="81" clrIdx="14">
    <p:extLst>
      <p:ext uri="{19B8F6BF-5375-455C-9EA6-DF929625EA0E}">
        <p15:presenceInfo xmlns:p15="http://schemas.microsoft.com/office/powerpoint/2012/main" userId="S::Theresia.Tabchi@qitabi.org::04654ed0-3f64-44cb-b32b-c45aabe67ae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42349"/>
    <a:srgbClr val="74C274"/>
    <a:srgbClr val="085091"/>
    <a:srgbClr val="0076A3"/>
    <a:srgbClr val="59B4E1"/>
    <a:srgbClr val="578CC3"/>
    <a:srgbClr val="C7E6F5"/>
    <a:srgbClr val="DAF3F6"/>
    <a:srgbClr val="94CFEC"/>
    <a:srgbClr val="EFEFE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4CE2D9AB-6080-4C24-9549-F0847BFA2F4B}">
  <a:tblStyle styleId="{4CE2D9AB-6080-4C24-9549-F0847BFA2F4B}" styleName="Table_0">
    <a:wholeTbl>
      <a:tcTxStyle b="off" i="off">
        <a:font>
          <a:latin typeface="Arial"/>
          <a:ea typeface="Arial"/>
          <a:cs typeface="Arial"/>
        </a:font>
        <a:srgbClr val="000000"/>
      </a:tcTxStyle>
      <a:tcStyle>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 styleId="{B5453733-6D8B-4BE3-BBA8-3C818A7719B8}" styleName="Table_1">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DD4448CA-4BAD-4322-A279-3849DE6F6109}" styleName="Table_2">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AF1"/>
          </a:solidFill>
        </a:fill>
      </a:tcStyle>
    </a:wholeTbl>
    <a:band1H>
      <a:tcTxStyle b="off" i="off"/>
      <a:tcStyle>
        <a:tcBdr/>
        <a:fill>
          <a:solidFill>
            <a:srgbClr val="CED2E2"/>
          </a:solidFill>
        </a:fill>
      </a:tcStyle>
    </a:band1H>
    <a:band2H>
      <a:tcTxStyle b="off" i="off"/>
      <a:tcStyle>
        <a:tcBdr/>
      </a:tcStyle>
    </a:band2H>
    <a:band1V>
      <a:tcTxStyle b="off" i="off"/>
      <a:tcStyle>
        <a:tcBdr/>
        <a:fill>
          <a:solidFill>
            <a:srgbClr val="CED2E2"/>
          </a:solidFill>
        </a:fill>
      </a:tcStyle>
    </a:band1V>
    <a:band2V>
      <a:tcTxStyle b="off" i="off"/>
      <a:tcStyle>
        <a:tcBdr/>
      </a:tcStyle>
    </a:band2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b="off" i="off"/>
      <a:tcStyle>
        <a:tcBdr/>
      </a:tcStyle>
    </a:seCell>
    <a:swCell>
      <a:tcTxStyle b="off" i="off"/>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b="off" i="off"/>
      <a:tcStyle>
        <a:tcBdr/>
      </a:tcStyle>
    </a:neCell>
    <a:nwCell>
      <a:tcTxStyle b="off" i="off"/>
      <a:tcStyle>
        <a:tcBdr/>
      </a:tcStyle>
    </a:nwCell>
  </a:tblStyle>
  <a:tblStyle styleId="{9A9EFCD9-3DC8-481B-9CFA-007158C08660}" styleName="Table_3">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100" autoAdjust="0"/>
    <p:restoredTop sz="66510" autoAdjust="0"/>
  </p:normalViewPr>
  <p:slideViewPr>
    <p:cSldViewPr snapToGrid="0">
      <p:cViewPr varScale="1">
        <p:scale>
          <a:sx n="72" d="100"/>
          <a:sy n="72" d="100"/>
        </p:scale>
        <p:origin x="960" y="66"/>
      </p:cViewPr>
      <p:guideLst>
        <p:guide orient="horz" pos="1224"/>
        <p:guide pos="384"/>
      </p:guideLst>
    </p:cSldViewPr>
  </p:slideViewPr>
  <p:outlineViewPr>
    <p:cViewPr>
      <p:scale>
        <a:sx n="33" d="100"/>
        <a:sy n="33" d="100"/>
      </p:scale>
      <p:origin x="0" y="-16704"/>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64" d="100"/>
          <a:sy n="64" d="100"/>
        </p:scale>
        <p:origin x="850" y="67"/>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7" Type="http://schemas.openxmlformats.org/officeDocument/2006/relationships/slide" Target="slides/slide3.xml"/><Relationship Id="rId20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20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202" Type="http://schemas.openxmlformats.org/officeDocument/2006/relationships/commentAuthors" Target="commentAuthors.xml"/><Relationship Id="rId8" Type="http://schemas.openxmlformats.org/officeDocument/2006/relationships/slide" Target="slides/slide4.xml"/><Relationship Id="rId206" Type="http://schemas.openxmlformats.org/officeDocument/2006/relationships/tableStyles" Target="tableStyles.xml"/><Relationship Id="rId3" Type="http://schemas.openxmlformats.org/officeDocument/2006/relationships/customXml" Target="../customXml/item3.xml"/><Relationship Id="rId201" Type="http://customschemas.google.com/relationships/presentationmetadata" Target="metadata"/><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ags" Target="tags/tag1.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20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67136E7-A376-43B0-AB94-EAA45EBFBCD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90EF3A4D-E52B-4CC8-8C9E-4C89DA143DA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E21CB70-A57B-405F-9AAB-9A34510485D0}" type="datetimeFigureOut">
              <a:rPr lang="en-US" smtClean="0"/>
              <a:t>9/8/2022</a:t>
            </a:fld>
            <a:endParaRPr lang="en-US"/>
          </a:p>
        </p:txBody>
      </p:sp>
      <p:sp>
        <p:nvSpPr>
          <p:cNvPr id="4" name="Footer Placeholder 3">
            <a:extLst>
              <a:ext uri="{FF2B5EF4-FFF2-40B4-BE49-F238E27FC236}">
                <a16:creationId xmlns:a16="http://schemas.microsoft.com/office/drawing/2014/main" id="{1E4AA7D1-4294-4CAE-9567-9CFCD74840A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A8933949-6C88-4C24-8504-C0F763DFFBE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4865A23-3D0C-4652-AA4E-4E2899A13973}" type="slidenum">
              <a:rPr lang="en-US" smtClean="0"/>
              <a:t>‹#›</a:t>
            </a:fld>
            <a:endParaRPr lang="en-US"/>
          </a:p>
        </p:txBody>
      </p:sp>
    </p:spTree>
    <p:extLst>
      <p:ext uri="{BB962C8B-B14F-4D97-AF65-F5344CB8AC3E}">
        <p14:creationId xmlns:p14="http://schemas.microsoft.com/office/powerpoint/2010/main" val="12861426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a:p>
        </p:txBody>
      </p:sp>
      <p:sp>
        <p:nvSpPr>
          <p:cNvPr id="5" name="Google Shape;5;n"/>
          <p:cNvSpPr>
            <a:spLocks noGrp="1" noRot="1" noChangeAspect="1"/>
          </p:cNvSpPr>
          <p:nvPr>
            <p:ph type="sldImg" idx="3"/>
          </p:nvPr>
        </p:nvSpPr>
        <p:spPr>
          <a:xfrm>
            <a:off x="685800" y="1166446"/>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lvl1pPr>
              <a:defRPr>
                <a:latin typeface="Comic Sans MS" panose="030F0702030302020204" pitchFamily="66" charset="0"/>
              </a:defRPr>
            </a:lvl1pPr>
          </a:lstStyle>
          <a:p>
            <a:pPr algn="r">
              <a:buSzPts val="1200"/>
            </a:pPr>
            <a:fld id="{00000000-1234-1234-1234-123412341234}" type="slidenum">
              <a:rPr lang="fr-FR" sz="1200" smtClean="0">
                <a:solidFill>
                  <a:schemeClr val="dk1"/>
                </a:solidFill>
                <a:ea typeface="Calibri"/>
                <a:cs typeface="Calibri"/>
                <a:sym typeface="Calibri"/>
              </a:rPr>
              <a:pPr algn="r">
                <a:buSzPts val="1200"/>
              </a:pPr>
              <a:t>‹#›</a:t>
            </a:fld>
            <a:endParaRPr lang="fr-FR" sz="1200">
              <a:solidFill>
                <a:schemeClr val="dk1"/>
              </a:solidFill>
              <a:ea typeface="Calibri"/>
              <a:cs typeface="Calibri"/>
              <a:sym typeface="Calibri"/>
            </a:endParaRPr>
          </a:p>
        </p:txBody>
      </p:sp>
    </p:spTree>
  </p:cSld>
  <p:clrMap bg1="lt1" tx1="dk1" bg2="dk2" tx2="lt2" accent1="accent1" accent2="accent2" accent3="accent3" accent4="accent4" accent5="accent5" accent6="accent6" hlink="hlink" folHlink="folHlink"/>
  <p:notesStyle>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Comic Sans MS" panose="030F0702030302020204" pitchFamily="66" charset="0"/>
        <a:ea typeface="Comic Sans MS" panose="030F0702030302020204" pitchFamily="66" charset="0"/>
        <a:cs typeface="Arial"/>
        <a:sym typeface="Arial"/>
      </a:defRPr>
    </a:lvl1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gb12e75e382_2_24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50" name="Google Shape;150;gb12e75e382_2_2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lang="en-US" sz="1200" b="1" dirty="0">
                <a:solidFill>
                  <a:srgbClr val="595959"/>
                </a:solidFill>
                <a:latin typeface="Comic Sans MS"/>
                <a:sym typeface="Calibri"/>
              </a:rPr>
              <a:t>Teacher's note</a:t>
            </a:r>
          </a:p>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en-US" sz="3200" b="0" i="0" u="none" strike="noStrike" kern="0" cap="none" spc="0" normalizeH="0" baseline="0" noProof="0" dirty="0">
                <a:ln>
                  <a:noFill/>
                </a:ln>
                <a:solidFill>
                  <a:prstClr val="black">
                    <a:lumMod val="65000"/>
                    <a:lumOff val="35000"/>
                  </a:prstClr>
                </a:solidFill>
                <a:effectLst/>
                <a:uLnTx/>
                <a:uFillTx/>
                <a:latin typeface="Comic Sans MS"/>
                <a:ea typeface="Calibri" panose="020F0502020204030204" pitchFamily="34" charset="0"/>
                <a:cs typeface="Arial" panose="020B0604020202020204" pitchFamily="34" charset="0"/>
                <a:sym typeface="Arial"/>
              </a:rPr>
              <a:t>Complete.</a:t>
            </a:r>
            <a:endParaRPr kumimoji="0" lang="en-US" sz="3200" b="0" i="0" u="none" strike="noStrike" kern="0" cap="none" spc="0" normalizeH="0" baseline="0" noProof="0" dirty="0">
              <a:ln>
                <a:noFill/>
              </a:ln>
              <a:solidFill>
                <a:prstClr val="white"/>
              </a:solidFill>
              <a:effectLst/>
              <a:uLnTx/>
              <a:uFillTx/>
              <a:latin typeface="Comic Sans MS"/>
              <a:cs typeface="Arial"/>
              <a:sym typeface="Comic Sans MS"/>
            </a:endParaRPr>
          </a:p>
          <a:p>
            <a:endParaRPr lang="en-GB"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10</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4464524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lang="en-US" sz="1200" b="1" dirty="0">
                <a:solidFill>
                  <a:srgbClr val="595959"/>
                </a:solidFill>
                <a:latin typeface="Comic Sans MS"/>
                <a:sym typeface="Calibri"/>
              </a:rPr>
              <a:t>Teacher's note</a:t>
            </a:r>
          </a:p>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en-US" sz="3200" b="0" i="0" u="none" strike="noStrike" kern="0" cap="none" spc="0" normalizeH="0" baseline="0" noProof="0" dirty="0">
                <a:ln>
                  <a:noFill/>
                </a:ln>
                <a:solidFill>
                  <a:prstClr val="white"/>
                </a:solidFill>
                <a:effectLst/>
                <a:uLnTx/>
                <a:uFillTx/>
                <a:latin typeface="Comic Sans MS"/>
                <a:cs typeface="Arial"/>
                <a:sym typeface="Comic Sans MS"/>
              </a:rPr>
              <a:t>Find the perimeter of the figure.</a:t>
            </a:r>
          </a:p>
          <a:p>
            <a:endParaRPr lang="en-GB"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11</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25444837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en-US" sz="1200" b="1" i="0" u="none" strike="noStrike" kern="0" cap="none" spc="0" normalizeH="0" baseline="0" noProof="0" dirty="0">
                    <a:ln>
                      <a:noFill/>
                    </a:ln>
                    <a:solidFill>
                      <a:srgbClr val="595959"/>
                    </a:solidFill>
                    <a:effectLst/>
                    <a:uLnTx/>
                    <a:uFillTx/>
                    <a:latin typeface="Comic Sans MS"/>
                    <a:cs typeface="Calibri"/>
                    <a:sym typeface="Calibri"/>
                  </a:rPr>
                  <a:t>Teacher's note</a:t>
                </a:r>
              </a:p>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en-US" sz="3200" b="0" i="0" u="none" strike="noStrike" kern="0" cap="none" spc="0" normalizeH="0" baseline="0" noProof="0" dirty="0">
                    <a:ln>
                      <a:noFill/>
                    </a:ln>
                    <a:solidFill>
                      <a:prstClr val="white"/>
                    </a:solidFill>
                    <a:effectLst/>
                    <a:uLnTx/>
                    <a:uFillTx/>
                    <a:latin typeface="Comic Sans MS"/>
                    <a:cs typeface="Arial"/>
                    <a:sym typeface="Comic Sans MS"/>
                  </a:rPr>
                  <a:t>Find the perimeter of the figure.</a:t>
                </a:r>
              </a:p>
              <a:p>
                <a:endParaRPr lang="en-GB" dirty="0"/>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lang="en-US" sz="1200" b="1" dirty="0">
                    <a:solidFill>
                      <a:srgbClr val="595959"/>
                    </a:solidFill>
                    <a:latin typeface="Comic Sans MS"/>
                    <a:sym typeface="Calibri"/>
                  </a:rPr>
                  <a:t>VO</a:t>
                </a:r>
              </a:p>
              <a:p>
                <a:pPr marL="0" marR="0" lvl="1" indent="0" algn="l" defTabSz="914400" rtl="0" eaLnBrk="1" fontAlgn="auto" latinLnBrk="0" hangingPunct="1">
                  <a:lnSpc>
                    <a:spcPct val="100000"/>
                  </a:lnSpc>
                  <a:spcBef>
                    <a:spcPts val="0"/>
                  </a:spcBef>
                  <a:spcAft>
                    <a:spcPts val="0"/>
                  </a:spcAft>
                  <a:buClr>
                    <a:srgbClr val="000000"/>
                  </a:buClr>
                  <a:buSzPts val="6000"/>
                  <a:buFont typeface="Comic Sans MS"/>
                  <a:buNone/>
                  <a:tabLst/>
                  <a:defRPr/>
                </a:pPr>
                <a:r>
                  <a:rPr kumimoji="0" lang="en-US" sz="3200" b="0" i="0" u="none" strike="noStrike" kern="0" cap="none" spc="0" normalizeH="0" baseline="0" noProof="0" dirty="0">
                    <a:ln>
                      <a:noFill/>
                    </a:ln>
                    <a:solidFill>
                      <a:prstClr val="white"/>
                    </a:solidFill>
                    <a:effectLst/>
                    <a:uLnTx/>
                    <a:uFillTx/>
                    <a:latin typeface="Comic Sans MS"/>
                    <a:cs typeface="Arial"/>
                    <a:sym typeface="Comic Sans MS"/>
                  </a:rPr>
                  <a:t>What is </a:t>
                </a:r>
                <a:r>
                  <a:rPr kumimoji="0" lang="en-US" sz="3200" b="0" i="0" u="none" strike="noStrike" kern="0" cap="none" spc="0" normalizeH="0" baseline="0" noProof="0">
                    <a:ln>
                      <a:noFill/>
                    </a:ln>
                    <a:solidFill>
                      <a:prstClr val="white"/>
                    </a:solidFill>
                    <a:effectLst/>
                    <a:uLnTx/>
                    <a:uFillTx/>
                    <a:latin typeface="Cambria Math" panose="02040503050406030204" pitchFamily="18" charset="0"/>
                    <a:cs typeface="Arial"/>
                    <a:sym typeface="Comic Sans MS"/>
                  </a:rPr>
                  <a:t>63 </a:t>
                </a:r>
                <a:r>
                  <a:rPr kumimoji="0" lang="en-US" sz="3200" b="0" i="0" u="none" strike="noStrike" kern="0" cap="none" spc="0" normalizeH="0" baseline="0" noProof="0">
                    <a:ln>
                      <a:noFill/>
                    </a:ln>
                    <a:solidFill>
                      <a:prstClr val="white"/>
                    </a:solidFill>
                    <a:effectLst/>
                    <a:uLnTx/>
                    <a:uFillTx/>
                    <a:latin typeface="Cambria Math" panose="02040503050406030204" pitchFamily="18" charset="0"/>
                    <a:ea typeface="Cambria Math" panose="02040503050406030204" pitchFamily="18" charset="0"/>
                    <a:cs typeface="Arial"/>
                    <a:sym typeface="Comic Sans MS"/>
                  </a:rPr>
                  <a:t>÷9?</a:t>
                </a:r>
                <a:endParaRPr kumimoji="0" lang="en-US" sz="3200" b="0" i="0" u="none" strike="noStrike" kern="0" cap="none" spc="0" normalizeH="0" baseline="0" noProof="0" dirty="0">
                  <a:ln>
                    <a:noFill/>
                  </a:ln>
                  <a:solidFill>
                    <a:prstClr val="white"/>
                  </a:solidFill>
                  <a:effectLst/>
                  <a:uLnTx/>
                  <a:uFillTx/>
                  <a:latin typeface="Comic Sans MS"/>
                  <a:cs typeface="Arial"/>
                  <a:sym typeface="Comic Sans MS"/>
                </a:endParaRPr>
              </a:p>
              <a:p>
                <a:pPr marL="0" marR="0" lvl="1" indent="0" algn="l" defTabSz="914400" rtl="0" eaLnBrk="1" fontAlgn="auto" latinLnBrk="0" hangingPunct="1">
                  <a:lnSpc>
                    <a:spcPct val="100000"/>
                  </a:lnSpc>
                  <a:spcBef>
                    <a:spcPts val="0"/>
                  </a:spcBef>
                  <a:spcAft>
                    <a:spcPts val="0"/>
                  </a:spcAft>
                  <a:buClr>
                    <a:srgbClr val="000000"/>
                  </a:buClr>
                  <a:buSzPts val="6000"/>
                  <a:buFont typeface="Comic Sans MS"/>
                  <a:buNone/>
                  <a:tabLst/>
                  <a:defRPr/>
                </a:pPr>
                <a:r>
                  <a:rPr kumimoji="0" lang="en-US" sz="3200" b="0" i="0" u="none" strike="noStrike" kern="0" cap="none" spc="0" normalizeH="0" baseline="0" noProof="0" dirty="0">
                    <a:ln>
                      <a:noFill/>
                    </a:ln>
                    <a:solidFill>
                      <a:prstClr val="white"/>
                    </a:solidFill>
                    <a:effectLst/>
                    <a:uLnTx/>
                    <a:uFillTx/>
                    <a:latin typeface="Comic Sans MS"/>
                    <a:cs typeface="Arial"/>
                    <a:sym typeface="Comic Sans MS"/>
                  </a:rPr>
                  <a:t>Write the answer in the box. </a:t>
                </a:r>
              </a:p>
              <a:p>
                <a:endParaRPr lang="en-GB" dirty="0"/>
              </a:p>
            </p:txBody>
          </p:sp>
        </mc:Fallback>
      </mc:AlternateContent>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12</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8833779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en-US" sz="16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for the teacher</a:t>
            </a:r>
          </a:p>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en-US" sz="1600" b="0" i="0" u="sng"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Learning objective as stated in the 1997 curriculum and the teacher’s guide</a:t>
            </a:r>
          </a:p>
          <a:p>
            <a:pPr marL="0" marR="0">
              <a:lnSpc>
                <a:spcPct val="107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Find the perimeter of a rectangle and of a square</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endParaRPr lang="en-US" sz="1600" dirty="0">
              <a:solidFill>
                <a:schemeClr val="tx1">
                  <a:lumMod val="65000"/>
                  <a:lumOff val="35000"/>
                </a:schemeClr>
              </a:solidFill>
              <a:latin typeface="Comic Sans MS"/>
            </a:endParaRPr>
          </a:p>
          <a:p>
            <a:pPr marL="0" marR="0" lvl="0" indent="0" algn="l" defTabSz="914400" rtl="0" eaLnBrk="1" fontAlgn="auto" latinLnBrk="0" hangingPunct="1">
              <a:lnSpc>
                <a:spcPct val="107000"/>
              </a:lnSpc>
              <a:spcBef>
                <a:spcPts val="0"/>
              </a:spcBef>
              <a:spcAft>
                <a:spcPts val="500"/>
              </a:spcAft>
              <a:buClr>
                <a:srgbClr val="000000"/>
              </a:buClr>
              <a:buSzPts val="1400"/>
              <a:buFont typeface="Symbol" panose="05050102010706020507" pitchFamily="18" charset="2"/>
              <a:buNone/>
              <a:tabLst>
                <a:tab pos="7040880" algn="r"/>
              </a:tabLst>
              <a:defRPr/>
            </a:pPr>
            <a:r>
              <a:rPr kumimoji="0" lang="en-US" sz="1600" b="0" i="0" u="sng" strike="noStrike" kern="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Times New Roman" panose="02020603050405020304" pitchFamily="18" charset="0"/>
                <a:sym typeface="Calibri"/>
              </a:rPr>
              <a:t>Specific Learning Objective</a:t>
            </a:r>
            <a:endParaRPr kumimoji="0" lang="en-US" sz="1600" b="0" i="0" u="none" strike="noStrike" kern="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Times New Roman" panose="02020603050405020304" pitchFamily="18" charset="0"/>
              <a:sym typeface="Calibri"/>
            </a:endParaRPr>
          </a:p>
          <a:p>
            <a:pPr marL="0" marR="0" algn="just">
              <a:lnSpc>
                <a:spcPct val="107000"/>
              </a:lnSpc>
              <a:spcBef>
                <a:spcPts val="0"/>
              </a:spcBef>
              <a:spcAft>
                <a:spcPts val="800"/>
              </a:spcAft>
            </a:pPr>
            <a:r>
              <a:rPr lang="en-US" sz="1800" dirty="0">
                <a:effectLst/>
                <a:latin typeface="Times New Roman" panose="02020603050405020304" pitchFamily="18" charset="0"/>
                <a:ea typeface="Times New Roman" panose="02020603050405020304" pitchFamily="18" charset="0"/>
                <a:cs typeface="Arial" panose="020B0604020202020204" pitchFamily="34" charset="0"/>
              </a:rPr>
              <a:t>Calculate the side of a square, knowing its perimeter</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endParaRPr lang="en-GB" dirty="0"/>
          </a:p>
        </p:txBody>
      </p:sp>
      <p:sp>
        <p:nvSpPr>
          <p:cNvPr id="4" name="Slide Number Placeholder 3"/>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fr-FR" sz="1200" b="0" i="0" u="none" strike="noStrike" kern="0" cap="none" spc="0" normalizeH="0" baseline="0" noProof="0" smtClean="0">
                <a:ln>
                  <a:noFill/>
                </a:ln>
                <a:solidFill>
                  <a:srgbClr val="000000"/>
                </a:solidFill>
                <a:effectLst/>
                <a:uLnTx/>
                <a:uFillTx/>
                <a:latin typeface="Comic Sans MS" panose="030F0702030302020204" pitchFamily="66" charset="0"/>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13</a:t>
            </a:fld>
            <a:endParaRPr kumimoji="0" lang="fr-FR" sz="1200" b="0" i="0" u="none" strike="noStrike" kern="0" cap="none" spc="0" normalizeH="0" baseline="0" noProof="0">
              <a:ln>
                <a:noFill/>
              </a:ln>
              <a:solidFill>
                <a:srgbClr val="000000"/>
              </a:solidFill>
              <a:effectLst/>
              <a:uLnTx/>
              <a:uFillTx/>
              <a:latin typeface="Comic Sans MS" panose="030F0702030302020204" pitchFamily="66" charset="0"/>
              <a:ea typeface="Calibri"/>
              <a:cs typeface="Calibri"/>
              <a:sym typeface="Calibri"/>
            </a:endParaRPr>
          </a:p>
        </p:txBody>
      </p:sp>
    </p:spTree>
    <p:extLst>
      <p:ext uri="{BB962C8B-B14F-4D97-AF65-F5344CB8AC3E}">
        <p14:creationId xmlns:p14="http://schemas.microsoft.com/office/powerpoint/2010/main" val="90764712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r>
              <a:rPr lang="en-US" b="1" u="none" dirty="0"/>
              <a:t>Teacher's note</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dirty="0">
                <a:effectLst/>
                <a:latin typeface="Times New Roman" panose="02020603050405020304" pitchFamily="18" charset="0"/>
                <a:ea typeface="Calibri" panose="020F0502020204030204" pitchFamily="34" charset="0"/>
                <a:cs typeface="Arial" panose="020B0604020202020204" pitchFamily="34" charset="0"/>
              </a:rPr>
              <a:t>Karim plans to paint frame borders on the wall of his room as shown in </a:t>
            </a:r>
            <a:r>
              <a:rPr lang="en-US" sz="1800">
                <a:effectLst/>
                <a:latin typeface="Times New Roman" panose="02020603050405020304" pitchFamily="18" charset="0"/>
                <a:ea typeface="Calibri" panose="020F0502020204030204" pitchFamily="34" charset="0"/>
                <a:cs typeface="Arial" panose="020B0604020202020204" pitchFamily="34" charset="0"/>
              </a:rPr>
              <a:t>the figure. </a:t>
            </a:r>
            <a:r>
              <a:rPr lang="en-US" sz="1800" dirty="0">
                <a:effectLst/>
                <a:latin typeface="Times New Roman" panose="02020603050405020304" pitchFamily="18" charset="0"/>
                <a:ea typeface="Calibri" panose="020F0502020204030204" pitchFamily="34" charset="0"/>
                <a:cs typeface="Arial" panose="020B0604020202020204" pitchFamily="34" charset="0"/>
              </a:rPr>
              <a:t>He needs 1 tube of black paint for every 100 cm of length of frame borders. How many tubes of paint does he need to buy?</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dirty="0">
                <a:effectLst/>
                <a:latin typeface="Times New Roman" panose="02020603050405020304" pitchFamily="18" charset="0"/>
                <a:ea typeface="Calibri" panose="020F0502020204030204" pitchFamily="34" charset="0"/>
                <a:cs typeface="Arial" panose="020B0604020202020204" pitchFamily="34" charset="0"/>
              </a:rPr>
              <a:t>Let’s pay attention to our lesson to become able to solve this problem.</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dirty="0"/>
              <a:t>(</a:t>
            </a:r>
            <a:r>
              <a:rPr lang="en-GB" sz="1800" dirty="0">
                <a:effectLst/>
                <a:latin typeface="Segoe UI" panose="020B0502040204020203" pitchFamily="34" charset="0"/>
              </a:rPr>
              <a:t>Don’t give the students the chance to solve this problem now. They will do it as a wrap-up)</a:t>
            </a:r>
            <a:endParaRPr lang="en-GB" sz="1800" dirty="0">
              <a:effectLst/>
              <a:latin typeface="Arial" panose="020B0604020202020204" pitchFamily="34" charset="0"/>
            </a:endParaRPr>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14</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12811630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r>
              <a:rPr lang="en-US" b="1" u="none" dirty="0"/>
              <a:t>Teacher's note</a:t>
            </a:r>
          </a:p>
          <a:p>
            <a:pPr marL="0" marR="0">
              <a:lnSpc>
                <a:spcPct val="107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As we have learned in grade 4, the distance around a closed shape is called the perimeter.</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To find the perimeter of a geometric figure, we add the lengths of all its sides.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Can you try to find, in millimeters, the perimeter of the figure shown on the screen?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GB"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15</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132687438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r>
              <a:rPr lang="en-US" b="1" u="none" dirty="0"/>
              <a:t>Teacher's note</a:t>
            </a:r>
          </a:p>
          <a:p>
            <a:pPr marL="0" marR="0">
              <a:lnSpc>
                <a:spcPct val="107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First, we must make sure that all the side lengths are expressed in the same unit!! In our case, we need to express all side lengths in millimeters.</a:t>
            </a: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1800" dirty="0">
                <a:effectLst/>
                <a:latin typeface="Times New Roman" panose="02020603050405020304" pitchFamily="18" charset="0"/>
                <a:ea typeface="Calibri" panose="020F0502020204030204" pitchFamily="34" charset="0"/>
                <a:cs typeface="Arial" panose="020B0604020202020204" pitchFamily="34" charset="0"/>
              </a:rPr>
              <a:t>To do that, let us look first at the conversion table.</a:t>
            </a: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1800" dirty="0">
                <a:effectLst/>
                <a:latin typeface="Times New Roman" panose="02020603050405020304" pitchFamily="18" charset="0"/>
                <a:ea typeface="Calibri" panose="020F0502020204030204" pitchFamily="34" charset="0"/>
                <a:cs typeface="Arial" panose="020B0604020202020204" pitchFamily="34" charset="0"/>
              </a:rPr>
              <a:t>So, to convert from centimeters to millimeters, we multiply by 10. </a:t>
            </a: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1800" b="0" i="0"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5 centimeters is equal to 5 times 10 millimeters, so it is equal to 50 millimeters. And 3 centimeters is equal to 3 times 10 millimeters, so it is equal to 30 millimeters.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GB"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16</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409189419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r>
              <a:rPr lang="en-US" b="1" u="none" dirty="0"/>
              <a:t>Teacher's note</a:t>
            </a:r>
          </a:p>
          <a:p>
            <a:pPr marL="0" marR="0">
              <a:lnSpc>
                <a:spcPct val="107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Then we add the measures of all sides.</a:t>
            </a: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180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So, the perimeter of the figure is 50 millimeters plus 30 millimeters plus 40 millimeters plus 50 millimeters, which is equal to 170 millimeters.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So, the perimeter of the figure is 170 millimeters.</a:t>
            </a:r>
          </a:p>
          <a:p>
            <a:pPr marL="0" marR="0">
              <a:lnSpc>
                <a:spcPct val="107000"/>
              </a:lnSpc>
              <a:spcBef>
                <a:spcPts val="0"/>
              </a:spcBef>
              <a:spcAft>
                <a:spcPts val="800"/>
              </a:spcAft>
            </a:pPr>
            <a:endParaRPr lang="en-US" sz="1800" dirty="0">
              <a:effectLst/>
              <a:latin typeface="Times New Roman" panose="02020603050405020304" pitchFamily="18" charset="0"/>
              <a:ea typeface="Calibri" panose="020F0502020204030204" pitchFamily="34" charset="0"/>
              <a:cs typeface="Arial" panose="020B0604020202020204" pitchFamily="34" charset="0"/>
            </a:endParaRPr>
          </a:p>
          <a:p>
            <a:r>
              <a:rPr lang="en-GB" b="1" dirty="0"/>
              <a:t>Note for the teacher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dirty="0">
                <a:effectLst/>
                <a:highlight>
                  <a:srgbClr val="00FF00"/>
                </a:highlight>
                <a:latin typeface="Times New Roman" panose="02020603050405020304" pitchFamily="18" charset="0"/>
                <a:ea typeface="Calibri" panose="020F0502020204030204" pitchFamily="34" charset="0"/>
                <a:cs typeface="Arial" panose="020B0604020202020204" pitchFamily="34" charset="0"/>
              </a:rPr>
              <a:t>You can solve with the students exercises 1 and 6 on page 57 of the book.</a:t>
            </a:r>
            <a:r>
              <a:rPr lang="en-US" sz="1800" dirty="0">
                <a:effectLst/>
                <a:latin typeface="Times New Roman" panose="02020603050405020304" pitchFamily="18" charset="0"/>
                <a:ea typeface="Calibri" panose="020F050202020403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GB"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17</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26855793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br>
              <a:rPr lang="en-US" sz="1200" b="1" dirty="0">
                <a:solidFill>
                  <a:schemeClr val="bg1"/>
                </a:solidFill>
                <a:latin typeface="Comic Sans MS" panose="030F0702030302020204" pitchFamily="66" charset="0"/>
              </a:rPr>
            </a:br>
            <a:endParaRPr lang="en-US" sz="1200" b="1" dirty="0">
              <a:solidFill>
                <a:schemeClr val="bg1"/>
              </a:solidFill>
              <a:latin typeface="Comic Sans MS" panose="030F0702030302020204" pitchFamily="66" charset="0"/>
            </a:endParaRPr>
          </a:p>
          <a:p>
            <a:endParaRPr lang="en-US" dirty="0">
              <a:latin typeface="Comic Sans MS" panose="030F0702030302020204" pitchFamily="66" charset="0"/>
            </a:endParaRP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ea typeface="Calibri"/>
                <a:cs typeface="Calibri"/>
                <a:sym typeface="Calibri"/>
              </a:rPr>
              <a:t>18</a:t>
            </a:fld>
            <a:endParaRPr lang="fr-FR" sz="1200" b="0" i="0" u="none" strike="noStrike" cap="none">
              <a:solidFill>
                <a:schemeClr val="dk1"/>
              </a:solidFill>
              <a:ea typeface="Calibri"/>
              <a:cs typeface="Calibri"/>
              <a:sym typeface="Calibri"/>
            </a:endParaRPr>
          </a:p>
        </p:txBody>
      </p:sp>
    </p:spTree>
    <p:extLst>
      <p:ext uri="{BB962C8B-B14F-4D97-AF65-F5344CB8AC3E}">
        <p14:creationId xmlns:p14="http://schemas.microsoft.com/office/powerpoint/2010/main" val="27581649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r>
              <a:rPr lang="en-US" b="1" u="none" dirty="0"/>
              <a:t>Video Script:</a:t>
            </a:r>
          </a:p>
          <a:p>
            <a:pPr marL="0" marR="0">
              <a:lnSpc>
                <a:spcPct val="115000"/>
              </a:lnSpc>
              <a:spcBef>
                <a:spcPts val="0"/>
              </a:spcBef>
              <a:spcAft>
                <a:spcPts val="0"/>
              </a:spcAft>
            </a:pPr>
            <a:r>
              <a:rPr lang="en-US" sz="1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Boy: “Today, I feel good. My physical education teacher made me run 1 500 meters.”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15000"/>
              </a:lnSpc>
              <a:spcBef>
                <a:spcPts val="0"/>
              </a:spcBef>
              <a:spcAft>
                <a:spcPts val="0"/>
              </a:spcAft>
            </a:pPr>
            <a:r>
              <a:rPr lang="en-US" sz="1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Girl: “I think I ran a longer distance today.”</a:t>
            </a:r>
          </a:p>
          <a:p>
            <a:pPr marL="0" marR="0">
              <a:lnSpc>
                <a:spcPct val="115000"/>
              </a:lnSpc>
              <a:spcBef>
                <a:spcPts val="0"/>
              </a:spcBef>
              <a:spcAft>
                <a:spcPts val="0"/>
              </a:spcAft>
            </a:pPr>
            <a:r>
              <a:rPr lang="en-US" sz="1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Boy: “Let’s find out. We can check the dimensions of the playground on the school’s map and calculate the distance around it.”</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15000"/>
              </a:lnSpc>
              <a:spcBef>
                <a:spcPts val="0"/>
              </a:spcBef>
              <a:spcAft>
                <a:spcPts val="0"/>
              </a:spcAft>
            </a:pPr>
            <a:r>
              <a:rPr lang="en-US" sz="1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Girl: “So, we need to find the perimeter of the playground. The length of the playground is 700 meters, and its width is 200 meters.”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15000"/>
              </a:lnSpc>
              <a:spcBef>
                <a:spcPts val="0"/>
              </a:spcBef>
              <a:spcAft>
                <a:spcPts val="0"/>
              </a:spcAft>
            </a:pPr>
            <a:r>
              <a:rPr lang="en-US" sz="1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Boy: “I think that, to find the perimeter of the playground, we can simply add the lengths of all of its sides.”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opposite sides of a rectangle have the same length. To find the perimeter of the playground, we should add the lengths of all 4 sides, so it must be 700 meters plus 200 meters plus 700 meters plus 200 meters, which is equal to 1 800 meters.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Oh, there must be a faster way to find the perimeter. Notice how we have 700 meters plus 200 meters added to itself? So, maybe we can add 700 meters and 200 meters, and multiply the sum by 2 to get the perimeter.”</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15000"/>
              </a:lnSpc>
              <a:spcBef>
                <a:spcPts val="0"/>
              </a:spcBef>
              <a:spcAft>
                <a:spcPts val="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15000"/>
              </a:lnSpc>
              <a:spcBef>
                <a:spcPts val="0"/>
              </a:spcBef>
              <a:spcAft>
                <a:spcPts val="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Girl: “Yes, to find perimeter of a rectangle, we can add the length and the width and multiply the sum by 2. 1 800 is greater than 1 500, so I ran a longer distance than you today!!”</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15000"/>
              </a:lnSpc>
              <a:spcBef>
                <a:spcPts val="0"/>
              </a:spcBef>
              <a:spcAft>
                <a:spcPts val="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15000"/>
              </a:lnSpc>
              <a:spcBef>
                <a:spcPts val="0"/>
              </a:spcBef>
              <a:spcAft>
                <a:spcPts val="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b="1" u="none"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19</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4340942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200" b="1" dirty="0">
                <a:effectLst/>
                <a:latin typeface="Times New Roman" panose="02020603050405020304" pitchFamily="18" charset="0"/>
                <a:ea typeface="Calibri" panose="020F0502020204030204" pitchFamily="34" charset="0"/>
                <a:cs typeface="Arial" panose="020B0604020202020204" pitchFamily="34" charset="0"/>
              </a:rPr>
              <a:t>Note for the teacher</a:t>
            </a:r>
            <a:endParaRPr lang="fr-FR" sz="11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The table shows the plan of the chapter.</a:t>
            </a:r>
          </a:p>
          <a:p>
            <a:pPr marL="0" marR="0">
              <a:lnSpc>
                <a:spcPct val="107000"/>
              </a:lnSpc>
              <a:spcBef>
                <a:spcPts val="0"/>
              </a:spcBef>
              <a:spcAft>
                <a:spcPts val="800"/>
              </a:spcAft>
            </a:pPr>
            <a:endParaRPr lang="fr-FR" sz="11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The chapter begins with the diagnostic assessment which aims to provide an overview of the students’ previous knowledge. The diagnostic assessment, which takes place at the start of learning, enables the teacher to learn about the students' existing knowledge and the skills they have mastered well, and to identify their difficulties.</a:t>
            </a:r>
          </a:p>
          <a:p>
            <a:pPr marL="0" marR="0">
              <a:lnSpc>
                <a:spcPct val="107000"/>
              </a:lnSpc>
              <a:spcBef>
                <a:spcPts val="0"/>
              </a:spcBef>
              <a:spcAft>
                <a:spcPts val="800"/>
              </a:spcAft>
            </a:pPr>
            <a:endParaRPr lang="fr-FR" sz="11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Each chapter includes activities (which can be explicit or implicit) that promote the development of one skill (or several skills) of social and emotional learning (SEL). Social and emotional learning promotes the development of 5 fundamental skills in students: self-awareness, self-control, social awareness, interpersonal relationships, and decision-making. The role of the teacher is to integrate the objectives related to social and emotional learning in his/her teaching (activities and discussions) in class.</a:t>
            </a:r>
          </a:p>
          <a:p>
            <a:pPr marL="0" marR="0">
              <a:lnSpc>
                <a:spcPct val="107000"/>
              </a:lnSpc>
              <a:spcBef>
                <a:spcPts val="0"/>
              </a:spcBef>
              <a:spcAft>
                <a:spcPts val="800"/>
              </a:spcAft>
            </a:pPr>
            <a:endParaRPr lang="fr-FR" sz="11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The flow of the session is as follows:</a:t>
            </a:r>
            <a:endParaRPr lang="fr-FR" sz="11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 An introduction which includes a preparatory question answered at the end of the chapter.</a:t>
            </a:r>
            <a:endParaRPr lang="fr-FR" sz="11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 A learning activity which includes a real-life situation that can lead students to discover new concepts while trying to solve it. </a:t>
            </a:r>
            <a:endParaRPr lang="fr-FR" sz="11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 A result of the learning activity related to the objective.</a:t>
            </a:r>
            <a:endParaRPr lang="fr-FR" sz="11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 Applications which can be exercises or problems.</a:t>
            </a:r>
            <a:endParaRPr lang="fr-FR" sz="11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  For some applications, when the students fail to give a correct answer, they will be given hints, or they will be redirected to the learning activity.</a:t>
            </a: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1100" dirty="0">
                <a:effectLst/>
                <a:latin typeface="Times New Roman" panose="02020603050405020304" pitchFamily="18" charset="0"/>
                <a:ea typeface="Calibri" panose="020F0502020204030204" pitchFamily="34" charset="0"/>
                <a:cs typeface="Arial" panose="020B0604020202020204" pitchFamily="34" charset="0"/>
              </a:rPr>
              <a:t>- A formative assessment is carried out at the end of each session to verify students' understanding of the objectives.</a:t>
            </a:r>
          </a:p>
          <a:p>
            <a:pPr marL="0" marR="0">
              <a:lnSpc>
                <a:spcPct val="107000"/>
              </a:lnSpc>
              <a:spcBef>
                <a:spcPts val="0"/>
              </a:spcBef>
              <a:spcAft>
                <a:spcPts val="800"/>
              </a:spcAft>
            </a:pPr>
            <a:endParaRPr lang="fr-FR" sz="11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A wrap-up activity is given at the end based on the chapter’s objectives.</a:t>
            </a:r>
          </a:p>
          <a:p>
            <a:pPr marL="0" marR="0">
              <a:lnSpc>
                <a:spcPct val="107000"/>
              </a:lnSpc>
              <a:spcBef>
                <a:spcPts val="0"/>
              </a:spcBef>
              <a:spcAft>
                <a:spcPts val="800"/>
              </a:spcAft>
            </a:pPr>
            <a:endParaRPr lang="fr-FR" sz="11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 A summative assessment is given at the end of the chapter to verify students' understanding of the chapter objectives.</a:t>
            </a:r>
          </a:p>
          <a:p>
            <a:pPr marL="0" marR="0">
              <a:lnSpc>
                <a:spcPct val="107000"/>
              </a:lnSpc>
              <a:spcBef>
                <a:spcPts val="0"/>
              </a:spcBef>
              <a:spcAft>
                <a:spcPts val="800"/>
              </a:spcAft>
            </a:pPr>
            <a:endParaRPr lang="fr-FR" sz="11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200" dirty="0">
                <a:effectLst/>
                <a:latin typeface="Times New Roman" panose="02020603050405020304" pitchFamily="18" charset="0"/>
                <a:ea typeface="Calibri" panose="020F0502020204030204" pitchFamily="34" charset="0"/>
                <a:cs typeface="Arial" panose="020B0604020202020204" pitchFamily="34" charset="0"/>
              </a:rPr>
              <a:t>Note: For students, the summative assessment is found under the title "test your knowledge".</a:t>
            </a:r>
            <a:endParaRPr lang="fr-FR" sz="1100" dirty="0">
              <a:effectLst/>
              <a:latin typeface="Calibri" panose="020F0502020204030204" pitchFamily="34" charset="0"/>
              <a:ea typeface="Calibri" panose="020F0502020204030204" pitchFamily="34" charset="0"/>
              <a:cs typeface="Arial" panose="020B0604020202020204" pitchFamily="34" charset="0"/>
            </a:endParaRPr>
          </a:p>
          <a:p>
            <a:endParaRPr lang="en-US" dirty="0"/>
          </a:p>
        </p:txBody>
      </p:sp>
      <p:sp>
        <p:nvSpPr>
          <p:cNvPr id="4" name="Slide Number Placeholder 3"/>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fr-FR" sz="1200" b="0" i="0" u="none" strike="noStrike" kern="0" cap="none" spc="0" normalizeH="0" baseline="0" noProof="0" smtClean="0">
                <a:ln>
                  <a:noFill/>
                </a:ln>
                <a:solidFill>
                  <a:srgbClr val="000000"/>
                </a:solidFill>
                <a:effectLst/>
                <a:uLnTx/>
                <a:uFillTx/>
                <a:latin typeface="Comic Sans MS" panose="030F0702030302020204" pitchFamily="66" charset="0"/>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2</a:t>
            </a:fld>
            <a:endParaRPr kumimoji="0" lang="fr-FR" sz="1200" b="0" i="0" u="none" strike="noStrike" kern="0" cap="none" spc="0" normalizeH="0" baseline="0" noProof="0">
              <a:ln>
                <a:noFill/>
              </a:ln>
              <a:solidFill>
                <a:srgbClr val="000000"/>
              </a:solidFill>
              <a:effectLst/>
              <a:uLnTx/>
              <a:uFillTx/>
              <a:latin typeface="Comic Sans MS" panose="030F0702030302020204" pitchFamily="66" charset="0"/>
              <a:ea typeface="Calibri"/>
              <a:cs typeface="Calibri"/>
              <a:sym typeface="Calibri"/>
            </a:endParaRPr>
          </a:p>
        </p:txBody>
      </p:sp>
    </p:spTree>
    <p:extLst>
      <p:ext uri="{BB962C8B-B14F-4D97-AF65-F5344CB8AC3E}">
        <p14:creationId xmlns:p14="http://schemas.microsoft.com/office/powerpoint/2010/main" val="266855030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lang="en-US" sz="1200" b="1" dirty="0">
                <a:solidFill>
                  <a:srgbClr val="595959"/>
                </a:solidFill>
                <a:latin typeface="Comic Sans MS"/>
                <a:sym typeface="Calibri"/>
              </a:rPr>
              <a:t>Teacher's note</a:t>
            </a:r>
          </a:p>
          <a:p>
            <a:pPr marL="0" marR="0">
              <a:lnSpc>
                <a:spcPct val="107000"/>
              </a:lnSpc>
              <a:spcBef>
                <a:spcPts val="0"/>
              </a:spcBef>
              <a:spcAft>
                <a:spcPts val="800"/>
              </a:spcAft>
            </a:pPr>
            <a:r>
              <a:rPr lang="en-US" sz="1800" dirty="0">
                <a:effectLst/>
                <a:latin typeface="Times New Roman" panose="02020603050405020304" pitchFamily="18" charset="0"/>
                <a:ea typeface="Times New Roman" panose="02020603050405020304" pitchFamily="18" charset="0"/>
                <a:cs typeface="Arial" panose="020B0604020202020204" pitchFamily="34" charset="0"/>
              </a:rPr>
              <a:t>We can deduce that the perimeter of a rectangle is equal to two times the sum of its length and its width.</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effectLst/>
                <a:latin typeface="Times New Roman" panose="02020603050405020304" pitchFamily="18" charset="0"/>
                <a:ea typeface="Times New Roman" panose="02020603050405020304" pitchFamily="18" charset="0"/>
                <a:cs typeface="Arial" panose="020B0604020202020204" pitchFamily="34" charset="0"/>
              </a:rPr>
              <a:t>To find half of the perimeter of the rectangle, we add the length and the width.</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endParaRPr lang="en-GB"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20</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23178067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br>
              <a:rPr lang="en-US" sz="1200" b="1">
                <a:solidFill>
                  <a:schemeClr val="bg1"/>
                </a:solidFill>
                <a:latin typeface="Comic Sans MS" panose="030F0702030302020204" pitchFamily="66" charset="0"/>
              </a:rPr>
            </a:br>
            <a:endParaRPr lang="en-US" sz="1200" b="1">
              <a:solidFill>
                <a:schemeClr val="bg1"/>
              </a:solidFill>
              <a:latin typeface="Comic Sans MS" panose="030F0702030302020204" pitchFamily="66" charset="0"/>
            </a:endParaRPr>
          </a:p>
          <a:p>
            <a:endParaRPr lang="en-US">
              <a:latin typeface="Comic Sans MS" panose="030F0702030302020204" pitchFamily="66" charset="0"/>
            </a:endParaRP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ea typeface="Calibri"/>
                <a:cs typeface="Calibri"/>
                <a:sym typeface="Calibri"/>
              </a:rPr>
              <a:t>21</a:t>
            </a:fld>
            <a:endParaRPr lang="fr-FR" sz="1200" b="0" i="0" u="none" strike="noStrike" cap="none">
              <a:solidFill>
                <a:schemeClr val="dk1"/>
              </a:solidFill>
              <a:ea typeface="Calibri"/>
              <a:cs typeface="Calibri"/>
              <a:sym typeface="Calibri"/>
            </a:endParaRPr>
          </a:p>
        </p:txBody>
      </p:sp>
    </p:spTree>
    <p:extLst>
      <p:ext uri="{BB962C8B-B14F-4D97-AF65-F5344CB8AC3E}">
        <p14:creationId xmlns:p14="http://schemas.microsoft.com/office/powerpoint/2010/main" val="312487001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1" dirty="0">
                    <a:solidFill>
                      <a:srgbClr val="595959"/>
                    </a:solidFill>
                    <a:latin typeface="Comic Sans MS"/>
                    <a:sym typeface="Calibri"/>
                  </a:rPr>
                  <a:t>Teacher's note</a:t>
                </a:r>
              </a:p>
              <a:p>
                <a:pPr marL="0" marR="0">
                  <a:lnSpc>
                    <a:spcPct val="107000"/>
                  </a:lnSpc>
                  <a:spcBef>
                    <a:spcPts val="0"/>
                  </a:spcBef>
                  <a:spcAft>
                    <a:spcPts val="800"/>
                  </a:spcAft>
                </a:pPr>
                <a:r>
                  <a:rPr lang="en-US" sz="320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Now let us start with some applications. Remember, for every task, you will have a timer and a fixed amount of time. Think about some of the rules you have already been introduced to in this session. </a:t>
                </a:r>
                <a:endParaRPr lang="en-US" sz="2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320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Focus on the subject and try to complete the task within the allocated time.</a:t>
                </a:r>
              </a:p>
              <a:p>
                <a:pPr marL="0" marR="0">
                  <a:lnSpc>
                    <a:spcPct val="107000"/>
                  </a:lnSpc>
                  <a:spcBef>
                    <a:spcPts val="0"/>
                  </a:spcBef>
                  <a:spcAft>
                    <a:spcPts val="800"/>
                  </a:spcAft>
                </a:pPr>
                <a:endParaRPr lang="en-US" sz="320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endParaRP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200" b="1" i="0" u="none" strike="noStrike" kern="0" cap="none" spc="0" normalizeH="0" baseline="0" noProof="0" dirty="0">
                    <a:ln>
                      <a:noFill/>
                    </a:ln>
                    <a:solidFill>
                      <a:srgbClr val="595959"/>
                    </a:solidFill>
                    <a:effectLst/>
                    <a:uLnTx/>
                    <a:uFillTx/>
                    <a:latin typeface="Comic Sans MS"/>
                    <a:cs typeface="Calibri"/>
                    <a:sym typeface="Calibri"/>
                  </a:rPr>
                  <a:t>Teacher's note</a:t>
                </a: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32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The perimeter of the rectangle is given by </a:t>
                </a:r>
                <a14:m>
                  <m:oMath xmlns:m="http://schemas.openxmlformats.org/officeDocument/2006/math">
                    <m:r>
                      <a:rPr kumimoji="0" lang="en-US" sz="3200" b="0" i="1" u="none" strike="noStrike" kern="0" cap="none" spc="0" normalizeH="0" baseline="0" noProof="0">
                        <a:ln>
                          <a:noFill/>
                        </a:ln>
                        <a:solidFill>
                          <a:srgbClr val="000000"/>
                        </a:solidFill>
                        <a:effectLst/>
                        <a:uLnTx/>
                        <a:uFillTx/>
                        <a:latin typeface="Cambria Math" panose="02040503050406030204" pitchFamily="18" charset="0"/>
                        <a:ea typeface="Calibri" panose="020F0502020204030204" pitchFamily="34" charset="0"/>
                        <a:cs typeface="Times New Roman" panose="02020603050405020304" pitchFamily="18" charset="0"/>
                        <a:sym typeface="Calibri"/>
                      </a:rPr>
                      <m:t>2×</m:t>
                    </m:r>
                    <m:d>
                      <m:dPr>
                        <m:ctrlPr>
                          <a:rPr kumimoji="0" lang="en-US" sz="3200" b="0" i="1" u="none" strike="noStrike" kern="0" cap="none" spc="0" normalizeH="0" baseline="0" noProof="0">
                            <a:ln>
                              <a:noFill/>
                            </a:ln>
                            <a:solidFill>
                              <a:srgbClr val="000000"/>
                            </a:solidFill>
                            <a:effectLst/>
                            <a:uLnTx/>
                            <a:uFillTx/>
                            <a:latin typeface="Cambria Math" panose="02040503050406030204" pitchFamily="18" charset="0"/>
                            <a:ea typeface="Calibri" panose="020F0502020204030204" pitchFamily="34" charset="0"/>
                            <a:cs typeface="Times New Roman" panose="02020603050405020304" pitchFamily="18" charset="0"/>
                            <a:sym typeface="Calibri"/>
                          </a:rPr>
                        </m:ctrlPr>
                      </m:dPr>
                      <m:e>
                        <m:r>
                          <a:rPr kumimoji="0" lang="en-US" sz="3200" b="0" i="1" u="none" strike="noStrike" kern="0" cap="none" spc="0" normalizeH="0" baseline="0" noProof="0">
                            <a:ln>
                              <a:noFill/>
                            </a:ln>
                            <a:solidFill>
                              <a:srgbClr val="000000"/>
                            </a:solidFill>
                            <a:effectLst/>
                            <a:uLnTx/>
                            <a:uFillTx/>
                            <a:latin typeface="Cambria Math" panose="02040503050406030204" pitchFamily="18" charset="0"/>
                            <a:ea typeface="Calibri" panose="020F0502020204030204" pitchFamily="34" charset="0"/>
                            <a:cs typeface="Times New Roman" panose="02020603050405020304" pitchFamily="18" charset="0"/>
                            <a:sym typeface="Calibri"/>
                          </a:rPr>
                          <m:t>8+12</m:t>
                        </m:r>
                      </m:e>
                    </m:d>
                    <m:r>
                      <a:rPr kumimoji="0" lang="en-US" sz="3200" b="0" i="1" u="none" strike="noStrike" kern="0" cap="none" spc="0" normalizeH="0" baseline="0" noProof="0">
                        <a:ln>
                          <a:noFill/>
                        </a:ln>
                        <a:solidFill>
                          <a:srgbClr val="000000"/>
                        </a:solidFill>
                        <a:effectLst/>
                        <a:uLnTx/>
                        <a:uFillTx/>
                        <a:latin typeface="Cambria Math" panose="02040503050406030204" pitchFamily="18" charset="0"/>
                        <a:ea typeface="Calibri" panose="020F0502020204030204" pitchFamily="34" charset="0"/>
                        <a:cs typeface="Times New Roman" panose="02020603050405020304" pitchFamily="18" charset="0"/>
                        <a:sym typeface="Calibri"/>
                      </a:rPr>
                      <m:t>=2×20=40</m:t>
                    </m:r>
                  </m:oMath>
                </a14:m>
                <a:endParaRPr kumimoji="0" lang="en-US" sz="28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sym typeface="Calibri"/>
                </a:endParaRP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3200" b="0" i="0" u="none" strike="noStrike" kern="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panose="020B0604020202020204" pitchFamily="34" charset="0"/>
                    <a:sym typeface="Calibri"/>
                  </a:rPr>
                  <a:t>The perimeter of the rectangle is 40 centimeters.</a:t>
                </a: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endParaRPr kumimoji="0" lang="en-US" sz="32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endParaRP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28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for the teacher</a:t>
                </a: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28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You can give students a set time to solve the exercise to train them to get them used to keep track of time and develop their time management skills.</a:t>
                </a:r>
                <a:endParaRPr kumimoji="0" lang="en-US" sz="24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sym typeface="Calibri"/>
                </a:endParaRPr>
              </a:p>
              <a:p>
                <a:pPr marL="0" marR="0">
                  <a:lnSpc>
                    <a:spcPct val="107000"/>
                  </a:lnSpc>
                  <a:spcBef>
                    <a:spcPts val="0"/>
                  </a:spcBef>
                  <a:spcAft>
                    <a:spcPts val="800"/>
                  </a:spcAft>
                </a:pPr>
                <a:endParaRPr lang="en-US" sz="320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endParaRPr lang="en-US" sz="2800" dirty="0">
                  <a:effectLst/>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3" name="Notes Placeholder 2"/>
              <p:cNvSpPr>
                <a:spLocks noGrp="1"/>
              </p:cNvSpPr>
              <p:nvPr>
                <p:ph type="body" idx="1"/>
              </p:nvPr>
            </p:nvSpPr>
            <p:spPr/>
            <p:txBody>
              <a:bodyPr/>
              <a:lstStyle/>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1" dirty="0">
                    <a:solidFill>
                      <a:srgbClr val="595959"/>
                    </a:solidFill>
                    <a:latin typeface="Comic Sans MS"/>
                    <a:sym typeface="Calibri"/>
                  </a:rPr>
                  <a:t>Teacher's note</a:t>
                </a:r>
              </a:p>
              <a:p>
                <a:pPr marL="0" marR="0">
                  <a:lnSpc>
                    <a:spcPct val="107000"/>
                  </a:lnSpc>
                  <a:spcBef>
                    <a:spcPts val="0"/>
                  </a:spcBef>
                  <a:spcAft>
                    <a:spcPts val="800"/>
                  </a:spcAft>
                </a:pPr>
                <a:r>
                  <a:rPr lang="en-US" sz="320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Now let us start with some applications. Remember, for every task, you will have a timer and a fixed amount of time. Think about some of the rules you have already been introduced to in this session. </a:t>
                </a:r>
                <a:endParaRPr lang="en-US" sz="2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320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Focus on the subject and try to complete the task within the allocated time.</a:t>
                </a:r>
              </a:p>
              <a:p>
                <a:pPr marL="0" marR="0">
                  <a:lnSpc>
                    <a:spcPct val="107000"/>
                  </a:lnSpc>
                  <a:spcBef>
                    <a:spcPts val="0"/>
                  </a:spcBef>
                  <a:spcAft>
                    <a:spcPts val="800"/>
                  </a:spcAft>
                </a:pPr>
                <a:endParaRPr lang="en-US" sz="320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endParaRP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200" b="1" i="0" u="none" strike="noStrike" kern="0" cap="none" spc="0" normalizeH="0" baseline="0" noProof="0" dirty="0">
                    <a:ln>
                      <a:noFill/>
                    </a:ln>
                    <a:solidFill>
                      <a:srgbClr val="595959"/>
                    </a:solidFill>
                    <a:effectLst/>
                    <a:uLnTx/>
                    <a:uFillTx/>
                    <a:latin typeface="Comic Sans MS"/>
                    <a:cs typeface="Calibri"/>
                    <a:sym typeface="Calibri"/>
                  </a:rPr>
                  <a:t>Teacher's note</a:t>
                </a: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32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The perimeter of the rectangle is given by </a:t>
                </a:r>
                <a:r>
                  <a:rPr kumimoji="0" lang="en-US" sz="3200" b="0" i="0" u="none" strike="noStrike" kern="0" cap="none" spc="0" normalizeH="0" baseline="0" noProof="0">
                    <a:ln>
                      <a:noFill/>
                    </a:ln>
                    <a:solidFill>
                      <a:srgbClr val="000000"/>
                    </a:solidFill>
                    <a:effectLst/>
                    <a:uLnTx/>
                    <a:uFillTx/>
                    <a:latin typeface="Cambria Math" panose="02040503050406030204" pitchFamily="18" charset="0"/>
                    <a:ea typeface="Calibri" panose="020F0502020204030204" pitchFamily="34" charset="0"/>
                    <a:cs typeface="Times New Roman" panose="02020603050405020304" pitchFamily="18" charset="0"/>
                    <a:sym typeface="Calibri"/>
                  </a:rPr>
                  <a:t>2×</a:t>
                </a:r>
                <a:r>
                  <a:rPr kumimoji="0" lang="en-US" sz="3200" b="0" i="0" u="none" strike="noStrike" kern="0" cap="none" spc="0" normalizeH="0" baseline="0" noProof="0">
                    <a:ln>
                      <a:noFill/>
                    </a:ln>
                    <a:solidFill>
                      <a:srgbClr val="000000"/>
                    </a:solidFill>
                    <a:effectLst/>
                    <a:uLnTx/>
                    <a:uFillTx/>
                    <a:latin typeface="Cambria Math" panose="02040503050406030204" pitchFamily="18" charset="0"/>
                    <a:cs typeface="Times New Roman" panose="02020603050405020304" pitchFamily="18" charset="0"/>
                    <a:sym typeface="Calibri"/>
                  </a:rPr>
                  <a:t>(</a:t>
                </a:r>
                <a:r>
                  <a:rPr kumimoji="0" lang="en-US" sz="3200" b="0" i="0" u="none" strike="noStrike" kern="0" cap="none" spc="0" normalizeH="0" baseline="0" noProof="0">
                    <a:ln>
                      <a:noFill/>
                    </a:ln>
                    <a:solidFill>
                      <a:srgbClr val="000000"/>
                    </a:solidFill>
                    <a:effectLst/>
                    <a:uLnTx/>
                    <a:uFillTx/>
                    <a:latin typeface="Cambria Math" panose="02040503050406030204" pitchFamily="18" charset="0"/>
                    <a:ea typeface="Calibri" panose="020F0502020204030204" pitchFamily="34" charset="0"/>
                    <a:cs typeface="Times New Roman" panose="02020603050405020304" pitchFamily="18" charset="0"/>
                    <a:sym typeface="Calibri"/>
                  </a:rPr>
                  <a:t>8+12)=2×20=40</a:t>
                </a:r>
                <a:endParaRPr kumimoji="0" lang="en-US" sz="28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sym typeface="Calibri"/>
                </a:endParaRP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3200" b="0" i="0" u="none" strike="noStrike" kern="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panose="020B0604020202020204" pitchFamily="34" charset="0"/>
                    <a:sym typeface="Calibri"/>
                  </a:rPr>
                  <a:t>The perimeter of the rectangle is 40 centimeters.</a:t>
                </a: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endParaRPr kumimoji="0" lang="en-US" sz="32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endParaRP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28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for the teacher</a:t>
                </a: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28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You can give students a set time to solve the exercise to train them to get them used to keep track of time and develop their time management skills.</a:t>
                </a:r>
                <a:endParaRPr kumimoji="0" lang="en-US" sz="24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sym typeface="Calibri"/>
                </a:endParaRPr>
              </a:p>
              <a:p>
                <a:pPr marL="0" marR="0">
                  <a:lnSpc>
                    <a:spcPct val="107000"/>
                  </a:lnSpc>
                  <a:spcBef>
                    <a:spcPts val="0"/>
                  </a:spcBef>
                  <a:spcAft>
                    <a:spcPts val="800"/>
                  </a:spcAft>
                </a:pPr>
                <a:endParaRPr lang="en-US" sz="320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endParaRPr lang="en-US" sz="2800" dirty="0">
                  <a:effectLst/>
                  <a:latin typeface="Calibri" panose="020F0502020204030204" pitchFamily="34" charset="0"/>
                  <a:ea typeface="Calibri" panose="020F0502020204030204" pitchFamily="34"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22</a:t>
            </a:fld>
            <a:endParaRPr lang="en-US">
              <a:latin typeface="Comic Sans MS" panose="030F0702030302020204" pitchFamily="66" charset="0"/>
            </a:endParaRPr>
          </a:p>
        </p:txBody>
      </p:sp>
    </p:spTree>
    <p:extLst>
      <p:ext uri="{BB962C8B-B14F-4D97-AF65-F5344CB8AC3E}">
        <p14:creationId xmlns:p14="http://schemas.microsoft.com/office/powerpoint/2010/main" val="405478492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1" dirty="0">
                <a:solidFill>
                  <a:srgbClr val="595959"/>
                </a:solidFill>
                <a:latin typeface="Comic Sans MS"/>
                <a:sym typeface="Calibri"/>
              </a:rPr>
              <a:t>Teacher's note</a:t>
            </a:r>
          </a:p>
          <a:p>
            <a:pPr marL="0" marR="0">
              <a:lnSpc>
                <a:spcPct val="107000"/>
              </a:lnSpc>
              <a:spcBef>
                <a:spcPts val="0"/>
              </a:spcBef>
              <a:spcAft>
                <a:spcPts val="800"/>
              </a:spcAft>
            </a:pPr>
            <a:r>
              <a:rPr lang="en-US" sz="3200" dirty="0">
                <a:effectLst/>
                <a:latin typeface="Times New Roman" panose="02020603050405020304" pitchFamily="18" charset="0"/>
                <a:ea typeface="Calibri" panose="020F0502020204030204" pitchFamily="34" charset="0"/>
                <a:cs typeface="Arial" panose="020B0604020202020204" pitchFamily="34" charset="0"/>
              </a:rPr>
              <a:t>What is the perimeter of the rectangle? Select all correct answers.</a:t>
            </a:r>
            <a:endParaRPr lang="en-US" sz="2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endParaRPr lang="en-US" sz="2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23</a:t>
            </a:fld>
            <a:endParaRPr lang="en-US">
              <a:latin typeface="Comic Sans MS" panose="030F0702030302020204" pitchFamily="66" charset="0"/>
            </a:endParaRPr>
          </a:p>
        </p:txBody>
      </p:sp>
    </p:spTree>
    <p:extLst>
      <p:ext uri="{BB962C8B-B14F-4D97-AF65-F5344CB8AC3E}">
        <p14:creationId xmlns:p14="http://schemas.microsoft.com/office/powerpoint/2010/main" val="130188937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1" dirty="0">
                <a:solidFill>
                  <a:srgbClr val="595959"/>
                </a:solidFill>
                <a:latin typeface="Comic Sans MS"/>
                <a:sym typeface="Calibri"/>
              </a:rPr>
              <a:t>Teacher's note</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8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A walking path will go around the edges of a park as shown in the figure. How long, in kilometers, will the path be?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28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endParaRP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200" b="1" i="0" u="none" strike="noStrike" kern="0" cap="none" spc="0" normalizeH="0" baseline="0" noProof="0" dirty="0">
                <a:ln>
                  <a:noFill/>
                </a:ln>
                <a:solidFill>
                  <a:srgbClr val="595959"/>
                </a:solidFill>
                <a:effectLst/>
                <a:uLnTx/>
                <a:uFillTx/>
                <a:latin typeface="Comic Sans MS"/>
                <a:cs typeface="Calibri"/>
                <a:sym typeface="Calibri"/>
              </a:rPr>
              <a:t>Teacher's note</a:t>
            </a: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18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2 000 m = 2 km </a:t>
            </a:r>
            <a:endParaRPr kumimoji="0" lang="en-US" sz="18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sym typeface="Calibri"/>
            </a:endParaRP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18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The perimeter of the rectangle is 2 x 2 km + 2 x 4 km = 12 km.</a:t>
            </a: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endParaRPr kumimoji="0" lang="en-US" sz="18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endParaRP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18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for the teacher</a:t>
            </a: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18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You can give students a set time to solve the exercise to train them to get them used to keep track of time and develop their time management skills.</a:t>
            </a:r>
            <a:endParaRPr kumimoji="0" lang="en-US" sz="16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sym typeface="Calibri"/>
            </a:endParaRP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endParaRPr kumimoji="0" lang="en-US" sz="18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sym typeface="Calibri"/>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28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fr-FR" sz="28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endParaRP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kumimoji="0" lang="en-GB" sz="3200" b="0" i="0" u="none" strike="noStrike" kern="0" cap="none" spc="0" normalizeH="0" baseline="0" noProof="0" dirty="0">
              <a:ln>
                <a:noFill/>
              </a:ln>
              <a:solidFill>
                <a:prstClr val="white"/>
              </a:solidFill>
              <a:effectLst/>
              <a:uLnTx/>
              <a:uFillTx/>
              <a:latin typeface="Arial"/>
              <a:cs typeface="Arial"/>
              <a:sym typeface="Comic Sans MS"/>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24</a:t>
            </a:fld>
            <a:endParaRPr lang="en-US">
              <a:latin typeface="Comic Sans MS" panose="030F0702030302020204" pitchFamily="66" charset="0"/>
            </a:endParaRPr>
          </a:p>
        </p:txBody>
      </p:sp>
    </p:spTree>
    <p:extLst>
      <p:ext uri="{BB962C8B-B14F-4D97-AF65-F5344CB8AC3E}">
        <p14:creationId xmlns:p14="http://schemas.microsoft.com/office/powerpoint/2010/main" val="151015166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1" dirty="0">
                    <a:solidFill>
                      <a:srgbClr val="595959"/>
                    </a:solidFill>
                    <a:latin typeface="Comic Sans MS"/>
                    <a:sym typeface="Calibri"/>
                  </a:rPr>
                  <a:t>Teacher's note</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3200" dirty="0">
                    <a:effectLst/>
                    <a:latin typeface="Times New Roman" panose="02020603050405020304" pitchFamily="18" charset="0"/>
                    <a:ea typeface="Calibri" panose="020F0502020204030204" pitchFamily="34" charset="0"/>
                  </a:rPr>
                  <a:t>A rectangular garden is 45 meters long and 20 meters wide. It is surrounded by a fence as shown in the figure. </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3200" dirty="0">
                    <a:effectLst/>
                    <a:latin typeface="Times New Roman" panose="02020603050405020304" pitchFamily="18" charset="0"/>
                    <a:ea typeface="Calibri" panose="020F0502020204030204" pitchFamily="34" charset="0"/>
                  </a:rPr>
                  <a:t>Find the perimeter of the fence surrounding the garden.</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3200" dirty="0">
                  <a:effectLst/>
                  <a:latin typeface="Times New Roman" panose="02020603050405020304" pitchFamily="18" charset="0"/>
                  <a:ea typeface="Calibri" panose="020F0502020204030204" pitchFamily="34" charset="0"/>
                </a:endParaRP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3200" dirty="0">
                  <a:effectLst/>
                  <a:latin typeface="Times New Roman" panose="02020603050405020304" pitchFamily="18" charset="0"/>
                  <a:ea typeface="Calibri" panose="020F0502020204030204" pitchFamily="34" charset="0"/>
                </a:endParaRP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200" b="1" i="0" u="none" strike="noStrike" kern="0" cap="none" spc="0" normalizeH="0" baseline="0" noProof="0" dirty="0">
                    <a:ln>
                      <a:noFill/>
                    </a:ln>
                    <a:solidFill>
                      <a:srgbClr val="595959"/>
                    </a:solidFill>
                    <a:effectLst/>
                    <a:uLnTx/>
                    <a:uFillTx/>
                    <a:latin typeface="Comic Sans MS"/>
                    <a:cs typeface="Calibri"/>
                    <a:sym typeface="Calibri"/>
                  </a:rPr>
                  <a:t>Teacher's note</a:t>
                </a: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32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The perimeter of the fence is given by </a:t>
                </a:r>
                <a14:m>
                  <m:oMath xmlns:m="http://schemas.openxmlformats.org/officeDocument/2006/math">
                    <m:r>
                      <a:rPr kumimoji="0" lang="en-US" sz="3200" b="0" i="1" u="none" strike="noStrike" kern="0" cap="none" spc="0" normalizeH="0" baseline="0" noProof="0">
                        <a:ln>
                          <a:noFill/>
                        </a:ln>
                        <a:solidFill>
                          <a:srgbClr val="000000"/>
                        </a:solidFill>
                        <a:effectLst/>
                        <a:uLnTx/>
                        <a:uFillTx/>
                        <a:latin typeface="Cambria Math" panose="02040503050406030204" pitchFamily="18" charset="0"/>
                        <a:ea typeface="Calibri" panose="020F0502020204030204" pitchFamily="34" charset="0"/>
                        <a:cs typeface="Times New Roman" panose="02020603050405020304" pitchFamily="18" charset="0"/>
                        <a:sym typeface="Calibri"/>
                      </a:rPr>
                      <m:t>2×</m:t>
                    </m:r>
                    <m:d>
                      <m:dPr>
                        <m:ctrlPr>
                          <a:rPr kumimoji="0" lang="en-US" sz="3200" b="0" i="1" u="none" strike="noStrike" kern="0" cap="none" spc="0" normalizeH="0" baseline="0" noProof="0">
                            <a:ln>
                              <a:noFill/>
                            </a:ln>
                            <a:solidFill>
                              <a:srgbClr val="000000"/>
                            </a:solidFill>
                            <a:effectLst/>
                            <a:uLnTx/>
                            <a:uFillTx/>
                            <a:latin typeface="Cambria Math" panose="02040503050406030204" pitchFamily="18" charset="0"/>
                            <a:ea typeface="Calibri" panose="020F0502020204030204" pitchFamily="34" charset="0"/>
                            <a:cs typeface="Times New Roman" panose="02020603050405020304" pitchFamily="18" charset="0"/>
                            <a:sym typeface="Calibri"/>
                          </a:rPr>
                        </m:ctrlPr>
                      </m:dPr>
                      <m:e>
                        <m:r>
                          <a:rPr kumimoji="0" lang="en-US" sz="3200" b="0" i="1" u="none" strike="noStrike" kern="0" cap="none" spc="0" normalizeH="0" baseline="0" noProof="0">
                            <a:ln>
                              <a:noFill/>
                            </a:ln>
                            <a:solidFill>
                              <a:srgbClr val="000000"/>
                            </a:solidFill>
                            <a:effectLst/>
                            <a:uLnTx/>
                            <a:uFillTx/>
                            <a:latin typeface="Cambria Math" panose="02040503050406030204" pitchFamily="18" charset="0"/>
                            <a:ea typeface="Calibri" panose="020F0502020204030204" pitchFamily="34" charset="0"/>
                            <a:cs typeface="Times New Roman" panose="02020603050405020304" pitchFamily="18" charset="0"/>
                            <a:sym typeface="Calibri"/>
                          </a:rPr>
                          <m:t>45+20</m:t>
                        </m:r>
                      </m:e>
                    </m:d>
                    <m:r>
                      <a:rPr kumimoji="0" lang="en-US" sz="3200" b="0" i="1" u="none" strike="noStrike" kern="0" cap="none" spc="0" normalizeH="0" baseline="0" noProof="0">
                        <a:ln>
                          <a:noFill/>
                        </a:ln>
                        <a:solidFill>
                          <a:srgbClr val="000000"/>
                        </a:solidFill>
                        <a:effectLst/>
                        <a:uLnTx/>
                        <a:uFillTx/>
                        <a:latin typeface="Cambria Math" panose="02040503050406030204" pitchFamily="18" charset="0"/>
                        <a:ea typeface="Calibri" panose="020F0502020204030204" pitchFamily="34" charset="0"/>
                        <a:cs typeface="Times New Roman" panose="02020603050405020304" pitchFamily="18" charset="0"/>
                        <a:sym typeface="Calibri"/>
                      </a:rPr>
                      <m:t>=2×65=130</m:t>
                    </m:r>
                  </m:oMath>
                </a14:m>
                <a:endParaRPr kumimoji="0" lang="en-US" sz="28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sym typeface="Calibri"/>
                </a:endParaRP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3200" b="0" i="0" u="none" strike="noStrike" kern="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panose="020B0604020202020204" pitchFamily="34" charset="0"/>
                    <a:sym typeface="Calibri"/>
                  </a:rPr>
                  <a:t>The perimeter of the rectangle is 130 meters.</a:t>
                </a: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endParaRPr kumimoji="0" lang="en-US" sz="32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endParaRP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32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for the teacher </a:t>
                </a: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1800" b="0" i="0" u="none" strike="noStrike" kern="0" cap="none" spc="0" normalizeH="0" baseline="0" noProof="0" dirty="0">
                    <a:ln>
                      <a:noFill/>
                    </a:ln>
                    <a:solidFill>
                      <a:srgbClr val="000000"/>
                    </a:solidFill>
                    <a:effectLst/>
                    <a:highlight>
                      <a:srgbClr val="00FF00"/>
                    </a:highlight>
                    <a:uLnTx/>
                    <a:uFillTx/>
                    <a:latin typeface="Times New Roman" panose="02020603050405020304" pitchFamily="18" charset="0"/>
                    <a:ea typeface="Calibri" panose="020F0502020204030204" pitchFamily="34" charset="0"/>
                    <a:cs typeface="Arial" panose="020B0604020202020204" pitchFamily="34" charset="0"/>
                    <a:sym typeface="Calibri"/>
                  </a:rPr>
                  <a:t>you can solve with students in class problems 1, 2, 6 and 8 on pages 58 and 59 of the book.</a:t>
                </a: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endParaRPr kumimoji="0" lang="en-US" sz="1800" b="0" i="0" u="none" strike="noStrike" kern="0" cap="none" spc="0" normalizeH="0" baseline="0" noProof="0" dirty="0">
                  <a:ln>
                    <a:noFill/>
                  </a:ln>
                  <a:solidFill>
                    <a:srgbClr val="000000"/>
                  </a:solidFill>
                  <a:effectLst/>
                  <a:highlight>
                    <a:srgbClr val="00FF00"/>
                  </a:highlight>
                  <a:uLnTx/>
                  <a:uFillTx/>
                  <a:latin typeface="Times New Roman" panose="02020603050405020304" pitchFamily="18" charset="0"/>
                  <a:ea typeface="Calibri" panose="020F0502020204030204" pitchFamily="34" charset="0"/>
                  <a:cs typeface="Arial" panose="020B0604020202020204" pitchFamily="34" charset="0"/>
                  <a:sym typeface="Calibri"/>
                </a:endParaRP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18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for the teacher</a:t>
                </a: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18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You can give students a set time to solve the exercise to train them to get them used to keep track of time and develop their time management skills.</a:t>
                </a:r>
                <a:endParaRPr kumimoji="0" lang="en-US" sz="16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sym typeface="Calibri"/>
                </a:endParaRP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endParaRPr kumimoji="0" lang="en-US" sz="18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sym typeface="Calibri"/>
                </a:endParaRP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3200" dirty="0">
                  <a:effectLst/>
                  <a:latin typeface="Times New Roman" panose="02020603050405020304" pitchFamily="18" charset="0"/>
                  <a:ea typeface="Calibri" panose="020F0502020204030204" pitchFamily="34" charset="0"/>
                </a:endParaRPr>
              </a:p>
            </p:txBody>
          </p:sp>
        </mc:Choice>
        <mc:Fallback xmlns="">
          <p:sp>
            <p:nvSpPr>
              <p:cNvPr id="3" name="Notes Placeholder 2"/>
              <p:cNvSpPr>
                <a:spLocks noGrp="1"/>
              </p:cNvSpPr>
              <p:nvPr>
                <p:ph type="body" idx="1"/>
              </p:nvPr>
            </p:nvSpPr>
            <p:spPr/>
            <p:txBody>
              <a:bodyPr/>
              <a:lstStyle/>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1" dirty="0">
                    <a:solidFill>
                      <a:srgbClr val="595959"/>
                    </a:solidFill>
                    <a:latin typeface="Comic Sans MS"/>
                    <a:sym typeface="Calibri"/>
                  </a:rPr>
                  <a:t>Teacher's note</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3200" dirty="0">
                    <a:effectLst/>
                    <a:latin typeface="Times New Roman" panose="02020603050405020304" pitchFamily="18" charset="0"/>
                    <a:ea typeface="Calibri" panose="020F0502020204030204" pitchFamily="34" charset="0"/>
                  </a:rPr>
                  <a:t>A rectangular garden is 45 meters long and 20 meters wide. It is surrounded by a fence as shown in the figure. </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3200" dirty="0">
                    <a:effectLst/>
                    <a:latin typeface="Times New Roman" panose="02020603050405020304" pitchFamily="18" charset="0"/>
                    <a:ea typeface="Calibri" panose="020F0502020204030204" pitchFamily="34" charset="0"/>
                  </a:rPr>
                  <a:t>Find the perimeter of the fence surrounding the garden.</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3200" dirty="0">
                  <a:effectLst/>
                  <a:latin typeface="Times New Roman" panose="02020603050405020304" pitchFamily="18" charset="0"/>
                  <a:ea typeface="Calibri" panose="020F0502020204030204" pitchFamily="34" charset="0"/>
                </a:endParaRP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3200" dirty="0">
                  <a:effectLst/>
                  <a:latin typeface="Times New Roman" panose="02020603050405020304" pitchFamily="18" charset="0"/>
                  <a:ea typeface="Calibri" panose="020F0502020204030204" pitchFamily="34" charset="0"/>
                </a:endParaRP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200" b="1" i="0" u="none" strike="noStrike" kern="0" cap="none" spc="0" normalizeH="0" baseline="0" noProof="0" dirty="0">
                    <a:ln>
                      <a:noFill/>
                    </a:ln>
                    <a:solidFill>
                      <a:srgbClr val="595959"/>
                    </a:solidFill>
                    <a:effectLst/>
                    <a:uLnTx/>
                    <a:uFillTx/>
                    <a:latin typeface="Comic Sans MS"/>
                    <a:cs typeface="Calibri"/>
                    <a:sym typeface="Calibri"/>
                  </a:rPr>
                  <a:t>Teacher's note</a:t>
                </a: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32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The perimeter of the fence is given by </a:t>
                </a:r>
                <a:r>
                  <a:rPr kumimoji="0" lang="en-US" sz="3200" b="0" i="0" u="none" strike="noStrike" kern="0" cap="none" spc="0" normalizeH="0" baseline="0" noProof="0">
                    <a:ln>
                      <a:noFill/>
                    </a:ln>
                    <a:solidFill>
                      <a:srgbClr val="000000"/>
                    </a:solidFill>
                    <a:effectLst/>
                    <a:uLnTx/>
                    <a:uFillTx/>
                    <a:latin typeface="Cambria Math" panose="02040503050406030204" pitchFamily="18" charset="0"/>
                    <a:ea typeface="Calibri" panose="020F0502020204030204" pitchFamily="34" charset="0"/>
                    <a:cs typeface="Times New Roman" panose="02020603050405020304" pitchFamily="18" charset="0"/>
                    <a:sym typeface="Calibri"/>
                  </a:rPr>
                  <a:t>2×</a:t>
                </a:r>
                <a:r>
                  <a:rPr kumimoji="0" lang="en-US" sz="3200" b="0" i="0" u="none" strike="noStrike" kern="0" cap="none" spc="0" normalizeH="0" baseline="0" noProof="0">
                    <a:ln>
                      <a:noFill/>
                    </a:ln>
                    <a:solidFill>
                      <a:srgbClr val="000000"/>
                    </a:solidFill>
                    <a:effectLst/>
                    <a:uLnTx/>
                    <a:uFillTx/>
                    <a:latin typeface="Cambria Math" panose="02040503050406030204" pitchFamily="18" charset="0"/>
                    <a:cs typeface="Times New Roman" panose="02020603050405020304" pitchFamily="18" charset="0"/>
                    <a:sym typeface="Calibri"/>
                  </a:rPr>
                  <a:t>(</a:t>
                </a:r>
                <a:r>
                  <a:rPr kumimoji="0" lang="en-US" sz="3200" b="0" i="0" u="none" strike="noStrike" kern="0" cap="none" spc="0" normalizeH="0" baseline="0" noProof="0">
                    <a:ln>
                      <a:noFill/>
                    </a:ln>
                    <a:solidFill>
                      <a:srgbClr val="000000"/>
                    </a:solidFill>
                    <a:effectLst/>
                    <a:uLnTx/>
                    <a:uFillTx/>
                    <a:latin typeface="Cambria Math" panose="02040503050406030204" pitchFamily="18" charset="0"/>
                    <a:ea typeface="Calibri" panose="020F0502020204030204" pitchFamily="34" charset="0"/>
                    <a:cs typeface="Times New Roman" panose="02020603050405020304" pitchFamily="18" charset="0"/>
                    <a:sym typeface="Calibri"/>
                  </a:rPr>
                  <a:t>45+20)=2×65=130</a:t>
                </a:r>
                <a:endParaRPr kumimoji="0" lang="en-US" sz="28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sym typeface="Calibri"/>
                </a:endParaRP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3200" b="0" i="0" u="none" strike="noStrike" kern="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panose="020B0604020202020204" pitchFamily="34" charset="0"/>
                    <a:sym typeface="Calibri"/>
                  </a:rPr>
                  <a:t>The perimeter of the rectangle is 130 meters.</a:t>
                </a: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endParaRPr kumimoji="0" lang="en-US" sz="32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endParaRP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32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for the teacher </a:t>
                </a: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1800" b="0" i="0" u="none" strike="noStrike" kern="0" cap="none" spc="0" normalizeH="0" baseline="0" noProof="0" dirty="0">
                    <a:ln>
                      <a:noFill/>
                    </a:ln>
                    <a:solidFill>
                      <a:srgbClr val="000000"/>
                    </a:solidFill>
                    <a:effectLst/>
                    <a:highlight>
                      <a:srgbClr val="00FF00"/>
                    </a:highlight>
                    <a:uLnTx/>
                    <a:uFillTx/>
                    <a:latin typeface="Times New Roman" panose="02020603050405020304" pitchFamily="18" charset="0"/>
                    <a:ea typeface="Calibri" panose="020F0502020204030204" pitchFamily="34" charset="0"/>
                    <a:cs typeface="Arial" panose="020B0604020202020204" pitchFamily="34" charset="0"/>
                    <a:sym typeface="Calibri"/>
                  </a:rPr>
                  <a:t>you can solve with students in class problems 1, 2, 6 and 8 on pages 58 and 59 of the book.</a:t>
                </a: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endParaRPr kumimoji="0" lang="en-US" sz="1800" b="0" i="0" u="none" strike="noStrike" kern="0" cap="none" spc="0" normalizeH="0" baseline="0" noProof="0" dirty="0">
                  <a:ln>
                    <a:noFill/>
                  </a:ln>
                  <a:solidFill>
                    <a:srgbClr val="000000"/>
                  </a:solidFill>
                  <a:effectLst/>
                  <a:highlight>
                    <a:srgbClr val="00FF00"/>
                  </a:highlight>
                  <a:uLnTx/>
                  <a:uFillTx/>
                  <a:latin typeface="Times New Roman" panose="02020603050405020304" pitchFamily="18" charset="0"/>
                  <a:ea typeface="Calibri" panose="020F0502020204030204" pitchFamily="34" charset="0"/>
                  <a:cs typeface="Arial" panose="020B0604020202020204" pitchFamily="34" charset="0"/>
                  <a:sym typeface="Calibri"/>
                </a:endParaRP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18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for the teacher</a:t>
                </a: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18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You can give students a set time to solve the exercise to train them to get them used to keep track of time and develop their time management skills.</a:t>
                </a:r>
                <a:endParaRPr kumimoji="0" lang="en-US" sz="16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sym typeface="Calibri"/>
                </a:endParaRP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endParaRPr kumimoji="0" lang="en-US" sz="18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sym typeface="Calibri"/>
                </a:endParaRP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3200" dirty="0">
                  <a:effectLst/>
                  <a:latin typeface="Times New Roman" panose="02020603050405020304" pitchFamily="18" charset="0"/>
                  <a:ea typeface="Calibri" panose="020F050202020403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25</a:t>
            </a:fld>
            <a:endParaRPr lang="en-US">
              <a:latin typeface="Comic Sans MS" panose="030F0702030302020204" pitchFamily="66" charset="0"/>
            </a:endParaRPr>
          </a:p>
        </p:txBody>
      </p:sp>
    </p:spTree>
    <p:extLst>
      <p:ext uri="{BB962C8B-B14F-4D97-AF65-F5344CB8AC3E}">
        <p14:creationId xmlns:p14="http://schemas.microsoft.com/office/powerpoint/2010/main" val="362473429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br>
              <a:rPr lang="en-US" sz="1200" b="1" dirty="0">
                <a:solidFill>
                  <a:schemeClr val="bg1"/>
                </a:solidFill>
                <a:latin typeface="Comic Sans MS" panose="030F0702030302020204" pitchFamily="66" charset="0"/>
              </a:rPr>
            </a:br>
            <a:endParaRPr lang="en-US" sz="1200" b="1" dirty="0">
              <a:solidFill>
                <a:schemeClr val="bg1"/>
              </a:solidFill>
              <a:latin typeface="Comic Sans MS" panose="030F0702030302020204" pitchFamily="66" charset="0"/>
            </a:endParaRPr>
          </a:p>
          <a:p>
            <a:endParaRPr lang="en-US" dirty="0">
              <a:latin typeface="Comic Sans MS" panose="030F0702030302020204" pitchFamily="66" charset="0"/>
            </a:endParaRP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ea typeface="Calibri"/>
                <a:cs typeface="Calibri"/>
                <a:sym typeface="Calibri"/>
              </a:rPr>
              <a:t>26</a:t>
            </a:fld>
            <a:endParaRPr lang="fr-FR" sz="1200" b="0" i="0" u="none" strike="noStrike" cap="none">
              <a:solidFill>
                <a:schemeClr val="dk1"/>
              </a:solidFill>
              <a:ea typeface="Calibri"/>
              <a:cs typeface="Calibri"/>
              <a:sym typeface="Calibri"/>
            </a:endParaRPr>
          </a:p>
        </p:txBody>
      </p:sp>
    </p:spTree>
    <p:extLst>
      <p:ext uri="{BB962C8B-B14F-4D97-AF65-F5344CB8AC3E}">
        <p14:creationId xmlns:p14="http://schemas.microsoft.com/office/powerpoint/2010/main" val="381155730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1" dirty="0">
                <a:solidFill>
                  <a:srgbClr val="595959"/>
                </a:solidFill>
                <a:latin typeface="Comic Sans MS"/>
                <a:sym typeface="Calibri"/>
              </a:rPr>
              <a:t>Teacher's note</a:t>
            </a:r>
          </a:p>
          <a:p>
            <a:pPr marL="0" marR="0">
              <a:lnSpc>
                <a:spcPct val="107000"/>
              </a:lnSpc>
              <a:spcBef>
                <a:spcPts val="0"/>
              </a:spcBef>
              <a:spcAft>
                <a:spcPts val="800"/>
              </a:spcAft>
            </a:pPr>
            <a:r>
              <a:rPr lang="en-US" sz="320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In this activity, we are going to come up together with a formula that allows us to find the perimeter of a square. Remember, a square has four sides of equal lengths. Here is a square!</a:t>
            </a: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180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Can you find the perimeter of the square?</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endParaRPr lang="en-US" sz="2800" dirty="0">
              <a:effectLst/>
              <a:latin typeface="Calibri" panose="020F0502020204030204" pitchFamily="34" charset="0"/>
              <a:ea typeface="Calibri" panose="020F0502020204030204" pitchFamily="34" charset="0"/>
              <a:cs typeface="Arial" panose="020B0604020202020204" pitchFamily="34" charset="0"/>
            </a:endParaRP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100" b="1" dirty="0">
                <a:solidFill>
                  <a:srgbClr val="595959"/>
                </a:solidFill>
                <a:latin typeface="Comic Sans MS"/>
                <a:sym typeface="Calibri"/>
              </a:rPr>
              <a:t>Teacher's note</a:t>
            </a:r>
          </a:p>
          <a:p>
            <a:pPr marL="0" marR="0">
              <a:lnSpc>
                <a:spcPct val="107000"/>
              </a:lnSpc>
              <a:spcBef>
                <a:spcPts val="0"/>
              </a:spcBef>
              <a:spcAft>
                <a:spcPts val="800"/>
              </a:spcAft>
            </a:pPr>
            <a:r>
              <a:rPr lang="en-US" sz="2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The perimeter of the square is 28 cm.</a:t>
            </a:r>
          </a:p>
          <a:p>
            <a:pPr marL="0" marR="0">
              <a:lnSpc>
                <a:spcPct val="107000"/>
              </a:lnSpc>
              <a:spcBef>
                <a:spcPts val="0"/>
              </a:spcBef>
              <a:spcAft>
                <a:spcPts val="800"/>
              </a:spcAft>
            </a:pPr>
            <a:endParaRPr lang="en-US" sz="2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endParaRPr lang="en-US" sz="2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27</a:t>
            </a:fld>
            <a:endParaRPr lang="en-US">
              <a:latin typeface="Comic Sans MS" panose="030F0702030302020204" pitchFamily="66" charset="0"/>
            </a:endParaRPr>
          </a:p>
        </p:txBody>
      </p:sp>
    </p:spTree>
    <p:extLst>
      <p:ext uri="{BB962C8B-B14F-4D97-AF65-F5344CB8AC3E}">
        <p14:creationId xmlns:p14="http://schemas.microsoft.com/office/powerpoint/2010/main" val="139190068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1" dirty="0">
                <a:solidFill>
                  <a:srgbClr val="595959"/>
                </a:solidFill>
                <a:latin typeface="Comic Sans MS"/>
                <a:sym typeface="Calibri"/>
              </a:rPr>
              <a:t>Teacher's note</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8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The perimeter of the square is </a:t>
            </a:r>
          </a:p>
          <a:p>
            <a:pPr marL="0" marR="0">
              <a:lnSpc>
                <a:spcPct val="107000"/>
              </a:lnSpc>
              <a:spcBef>
                <a:spcPts val="0"/>
              </a:spcBef>
              <a:spcAft>
                <a:spcPts val="800"/>
              </a:spcAft>
            </a:pPr>
            <a:r>
              <a:rPr lang="en-US" sz="1800" dirty="0">
                <a:effectLst/>
                <a:latin typeface="Times New Roman" panose="02020603050405020304" pitchFamily="18" charset="0"/>
                <a:ea typeface="Times New Roman" panose="02020603050405020304" pitchFamily="18" charset="0"/>
                <a:cs typeface="Arial" panose="020B0604020202020204" pitchFamily="34" charset="0"/>
              </a:rPr>
              <a:t>P = 7 cm + 7 cm + 7 cm + 7 cm = 28 cm</a:t>
            </a: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180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Or it can be simply found by doing 4 times 7 centimeters which would give 28 centimeters as well.</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1800" dirty="0">
                <a:effectLst/>
                <a:latin typeface="Times New Roman" panose="02020603050405020304" pitchFamily="18" charset="0"/>
                <a:ea typeface="Times New Roman" panose="02020603050405020304" pitchFamily="18" charset="0"/>
                <a:cs typeface="Arial" panose="020B0604020202020204" pitchFamily="34" charset="0"/>
              </a:rPr>
              <a:t>P = 4 × 7 cm = 28 cm</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endParaRPr lang="en-US" sz="2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28</a:t>
            </a:fld>
            <a:endParaRPr lang="en-US">
              <a:latin typeface="Comic Sans MS" panose="030F0702030302020204" pitchFamily="66" charset="0"/>
            </a:endParaRPr>
          </a:p>
        </p:txBody>
      </p:sp>
    </p:spTree>
    <p:extLst>
      <p:ext uri="{BB962C8B-B14F-4D97-AF65-F5344CB8AC3E}">
        <p14:creationId xmlns:p14="http://schemas.microsoft.com/office/powerpoint/2010/main" val="411297109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1" dirty="0">
                <a:solidFill>
                  <a:srgbClr val="595959"/>
                </a:solidFill>
                <a:latin typeface="Comic Sans MS"/>
                <a:sym typeface="Calibri"/>
              </a:rPr>
              <a:t>Teacher's note</a:t>
            </a:r>
          </a:p>
          <a:p>
            <a:pPr marL="0" marR="0">
              <a:lnSpc>
                <a:spcPct val="107000"/>
              </a:lnSpc>
              <a:spcBef>
                <a:spcPts val="0"/>
              </a:spcBef>
              <a:spcAft>
                <a:spcPts val="800"/>
              </a:spcAft>
            </a:pPr>
            <a:r>
              <a:rPr lang="en-US" sz="320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Let’s take another example.</a:t>
            </a:r>
            <a:endParaRPr lang="en-US" sz="2800" dirty="0">
              <a:effectLst/>
              <a:latin typeface="Calibri" panose="020F0502020204030204" pitchFamily="34" charset="0"/>
              <a:ea typeface="Calibri" panose="020F0502020204030204" pitchFamily="34" charset="0"/>
              <a:cs typeface="Arial" panose="020B0604020202020204" pitchFamily="34" charset="0"/>
            </a:endParaRP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180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Can you find the perimeter of the square?</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endParaRPr lang="en-US" sz="2800" dirty="0">
              <a:effectLst/>
              <a:latin typeface="Calibri" panose="020F0502020204030204" pitchFamily="34" charset="0"/>
              <a:ea typeface="Calibri" panose="020F0502020204030204" pitchFamily="34" charset="0"/>
              <a:cs typeface="Arial" panose="020B0604020202020204" pitchFamily="34" charset="0"/>
            </a:endParaRP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200" b="1" i="0" u="none" strike="noStrike" kern="0" cap="none" spc="0" normalizeH="0" baseline="0" noProof="0" dirty="0">
                <a:ln>
                  <a:noFill/>
                </a:ln>
                <a:solidFill>
                  <a:srgbClr val="595959"/>
                </a:solidFill>
                <a:effectLst/>
                <a:uLnTx/>
                <a:uFillTx/>
                <a:latin typeface="Comic Sans MS"/>
                <a:cs typeface="Calibri"/>
                <a:sym typeface="Calibri"/>
              </a:rPr>
              <a:t>Teacher's note</a:t>
            </a: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32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The perimeter of the square is 36 cm.</a:t>
            </a:r>
            <a:endParaRPr kumimoji="0" lang="en-US" sz="28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sym typeface="Calibri"/>
            </a:endParaRPr>
          </a:p>
          <a:p>
            <a:pPr marL="0" marR="0">
              <a:lnSpc>
                <a:spcPct val="107000"/>
              </a:lnSpc>
              <a:spcBef>
                <a:spcPts val="0"/>
              </a:spcBef>
              <a:spcAft>
                <a:spcPts val="800"/>
              </a:spcAft>
            </a:pPr>
            <a:endParaRPr lang="en-US" sz="2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29</a:t>
            </a:fld>
            <a:endParaRPr lang="en-US">
              <a:latin typeface="Comic Sans MS" panose="030F0702030302020204" pitchFamily="66" charset="0"/>
            </a:endParaRPr>
          </a:p>
        </p:txBody>
      </p:sp>
    </p:spTree>
    <p:extLst>
      <p:ext uri="{BB962C8B-B14F-4D97-AF65-F5344CB8AC3E}">
        <p14:creationId xmlns:p14="http://schemas.microsoft.com/office/powerpoint/2010/main" val="6572812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en-US" sz="1600" b="1" i="0" u="none"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Note for the teacher</a:t>
            </a:r>
          </a:p>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kumimoji="0" lang="en-US" sz="1600" b="0" i="0" u="sng" strike="noStrike" kern="0" cap="none" spc="0" normalizeH="0" baseline="0" noProof="0" dirty="0">
                <a:ln>
                  <a:noFill/>
                </a:ln>
                <a:solidFill>
                  <a:srgbClr val="000000">
                    <a:lumMod val="65000"/>
                    <a:lumOff val="35000"/>
                  </a:srgbClr>
                </a:solidFill>
                <a:effectLst/>
                <a:uLnTx/>
                <a:uFillTx/>
                <a:latin typeface="Comic Sans MS" panose="030F0702030302020204" pitchFamily="66" charset="0"/>
                <a:cs typeface="Calibri"/>
                <a:sym typeface="Calibri"/>
              </a:rPr>
              <a:t>Learning objective as stated in the 1997 curriculum and the teacher’s guide</a:t>
            </a:r>
          </a:p>
          <a:p>
            <a:pPr marL="0" marR="0">
              <a:lnSpc>
                <a:spcPct val="107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Find the perimeter of a rectangle and of a square</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endParaRPr lang="en-US" sz="1600" dirty="0">
              <a:solidFill>
                <a:schemeClr val="tx1">
                  <a:lumMod val="65000"/>
                  <a:lumOff val="35000"/>
                </a:schemeClr>
              </a:solidFill>
              <a:latin typeface="Comic Sans MS"/>
            </a:endParaRPr>
          </a:p>
          <a:p>
            <a:pPr marL="0" marR="0" lvl="0" indent="0" algn="l" defTabSz="914400" rtl="0" eaLnBrk="1" fontAlgn="auto" latinLnBrk="0" hangingPunct="1">
              <a:lnSpc>
                <a:spcPct val="107000"/>
              </a:lnSpc>
              <a:spcBef>
                <a:spcPts val="0"/>
              </a:spcBef>
              <a:spcAft>
                <a:spcPts val="500"/>
              </a:spcAft>
              <a:buClr>
                <a:srgbClr val="000000"/>
              </a:buClr>
              <a:buSzPts val="1400"/>
              <a:buFont typeface="Symbol" panose="05050102010706020507" pitchFamily="18" charset="2"/>
              <a:buNone/>
              <a:tabLst>
                <a:tab pos="7040880" algn="r"/>
              </a:tabLst>
              <a:defRPr/>
            </a:pPr>
            <a:r>
              <a:rPr kumimoji="0" lang="en-US" sz="1600" b="0" i="0" u="sng" strike="noStrike" kern="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Times New Roman" panose="02020603050405020304" pitchFamily="18" charset="0"/>
                <a:sym typeface="Calibri"/>
              </a:rPr>
              <a:t>Specific Learning Objectives</a:t>
            </a:r>
            <a:endParaRPr kumimoji="0" lang="en-US" sz="1600" b="0" i="0" u="none" strike="noStrike" kern="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Times New Roman" panose="02020603050405020304" pitchFamily="18" charset="0"/>
              <a:sym typeface="Calibri"/>
            </a:endParaRPr>
          </a:p>
          <a:p>
            <a:pPr marL="0" marR="0" algn="just">
              <a:lnSpc>
                <a:spcPct val="107000"/>
              </a:lnSpc>
              <a:spcBef>
                <a:spcPts val="0"/>
              </a:spcBef>
              <a:spcAft>
                <a:spcPts val="800"/>
              </a:spcAft>
            </a:pPr>
            <a:r>
              <a:rPr lang="en-US" sz="1800" dirty="0">
                <a:effectLst/>
                <a:latin typeface="Times New Roman" panose="02020603050405020304" pitchFamily="18" charset="0"/>
                <a:ea typeface="Times New Roman" panose="02020603050405020304" pitchFamily="18" charset="0"/>
                <a:cs typeface="Arial" panose="020B0604020202020204" pitchFamily="34" charset="0"/>
              </a:rPr>
              <a:t>Calculate the side of a square, knowing its perimeter</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Arial" panose="020B0604020202020204" pitchFamily="34" charset="0"/>
              </a:rPr>
              <a:t>Calculate one of the dimensions of a rectangle, knowing its perimeter and the other dimension</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endParaRPr lang="en-GB" dirty="0"/>
          </a:p>
        </p:txBody>
      </p:sp>
      <p:sp>
        <p:nvSpPr>
          <p:cNvPr id="4" name="Slide Number Placeholder 3"/>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fr-FR" sz="1200" b="0" i="0" u="none" strike="noStrike" kern="0" cap="none" spc="0" normalizeH="0" baseline="0" noProof="0" smtClean="0">
                <a:ln>
                  <a:noFill/>
                </a:ln>
                <a:solidFill>
                  <a:srgbClr val="000000"/>
                </a:solidFill>
                <a:effectLst/>
                <a:uLnTx/>
                <a:uFillTx/>
                <a:latin typeface="Comic Sans MS" panose="030F0702030302020204" pitchFamily="66" charset="0"/>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3</a:t>
            </a:fld>
            <a:endParaRPr kumimoji="0" lang="fr-FR" sz="1200" b="0" i="0" u="none" strike="noStrike" kern="0" cap="none" spc="0" normalizeH="0" baseline="0" noProof="0">
              <a:ln>
                <a:noFill/>
              </a:ln>
              <a:solidFill>
                <a:srgbClr val="000000"/>
              </a:solidFill>
              <a:effectLst/>
              <a:uLnTx/>
              <a:uFillTx/>
              <a:latin typeface="Comic Sans MS" panose="030F0702030302020204" pitchFamily="66" charset="0"/>
              <a:ea typeface="Calibri"/>
              <a:cs typeface="Calibri"/>
              <a:sym typeface="Calibri"/>
            </a:endParaRPr>
          </a:p>
        </p:txBody>
      </p:sp>
    </p:spTree>
    <p:extLst>
      <p:ext uri="{BB962C8B-B14F-4D97-AF65-F5344CB8AC3E}">
        <p14:creationId xmlns:p14="http://schemas.microsoft.com/office/powerpoint/2010/main" val="257806677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1" dirty="0">
                <a:solidFill>
                  <a:srgbClr val="595959"/>
                </a:solidFill>
                <a:latin typeface="Comic Sans MS"/>
                <a:sym typeface="Calibri"/>
              </a:rPr>
              <a:t>Teacher's note</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800" b="0" i="0" u="none" strike="noStrike" kern="0" cap="none" spc="0" normalizeH="0" baseline="0" noProof="0" dirty="0">
                <a:ln>
                  <a:noFill/>
                </a:ln>
                <a:solidFill>
                  <a:prstClr val="black">
                    <a:lumMod val="65000"/>
                    <a:lumOff val="35000"/>
                  </a:prstClr>
                </a:solidFill>
                <a:effectLst/>
                <a:uLnTx/>
                <a:uFillTx/>
                <a:latin typeface="Comic Sans MS"/>
                <a:cs typeface="Arial"/>
                <a:sym typeface="Arial"/>
              </a:rPr>
              <a:t>The perimeter of the square is </a:t>
            </a:r>
          </a:p>
          <a:p>
            <a:pPr marL="0" marR="0">
              <a:lnSpc>
                <a:spcPct val="107000"/>
              </a:lnSpc>
              <a:spcBef>
                <a:spcPts val="0"/>
              </a:spcBef>
              <a:spcAft>
                <a:spcPts val="800"/>
              </a:spcAft>
            </a:pPr>
            <a:r>
              <a:rPr lang="en-US" sz="1800" dirty="0">
                <a:effectLst/>
                <a:latin typeface="Times New Roman" panose="02020603050405020304" pitchFamily="18" charset="0"/>
                <a:ea typeface="Times New Roman" panose="02020603050405020304" pitchFamily="18" charset="0"/>
                <a:cs typeface="Arial" panose="020B0604020202020204" pitchFamily="34" charset="0"/>
              </a:rPr>
              <a:t>P = 9 cm + 9 cm + 9 cm + 9 cm = 36 cm</a:t>
            </a: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180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Or it can be simply found by doing 4 times 9 centimeters which would give 36 centimeters as well.</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1800" dirty="0">
                <a:effectLst/>
                <a:latin typeface="Times New Roman" panose="02020603050405020304" pitchFamily="18" charset="0"/>
                <a:ea typeface="Times New Roman" panose="02020603050405020304" pitchFamily="18" charset="0"/>
                <a:cs typeface="Arial" panose="020B0604020202020204" pitchFamily="34" charset="0"/>
              </a:rPr>
              <a:t>P = 4 × 9 cm = 36 cm</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endParaRPr lang="en-US" sz="2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30</a:t>
            </a:fld>
            <a:endParaRPr lang="en-US">
              <a:latin typeface="Comic Sans MS" panose="030F0702030302020204" pitchFamily="66" charset="0"/>
            </a:endParaRPr>
          </a:p>
        </p:txBody>
      </p:sp>
    </p:spTree>
    <p:extLst>
      <p:ext uri="{BB962C8B-B14F-4D97-AF65-F5344CB8AC3E}">
        <p14:creationId xmlns:p14="http://schemas.microsoft.com/office/powerpoint/2010/main" val="66878396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4472C4"/>
              </a:buClr>
              <a:buSzPct val="100000"/>
              <a:buFont typeface="+mj-lt"/>
              <a:buNone/>
              <a:tabLst/>
              <a:defRPr/>
            </a:pPr>
            <a:r>
              <a:rPr lang="en-US" sz="1200" b="1" dirty="0">
                <a:solidFill>
                  <a:srgbClr val="595959"/>
                </a:solidFill>
                <a:latin typeface="Comic Sans MS"/>
                <a:sym typeface="Calibri"/>
              </a:rPr>
              <a:t>Teacher's note</a:t>
            </a:r>
          </a:p>
          <a:p>
            <a:pPr marL="0" marR="0">
              <a:lnSpc>
                <a:spcPct val="107000"/>
              </a:lnSpc>
              <a:spcBef>
                <a:spcPts val="0"/>
              </a:spcBef>
              <a:spcAft>
                <a:spcPts val="800"/>
              </a:spcAft>
            </a:pPr>
            <a:r>
              <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So, to find the perimeter of a square, we multiply the length of its sides by 4.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GB"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31</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306241201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br>
              <a:rPr lang="en-US" sz="1200" b="1">
                <a:solidFill>
                  <a:schemeClr val="bg1"/>
                </a:solidFill>
                <a:latin typeface="Comic Sans MS" panose="030F0702030302020204" pitchFamily="66" charset="0"/>
              </a:rPr>
            </a:br>
            <a:endParaRPr lang="en-US" sz="1200" b="1">
              <a:solidFill>
                <a:schemeClr val="bg1"/>
              </a:solidFill>
              <a:latin typeface="Comic Sans MS" panose="030F0702030302020204" pitchFamily="66" charset="0"/>
            </a:endParaRPr>
          </a:p>
          <a:p>
            <a:endParaRPr lang="en-US">
              <a:latin typeface="Comic Sans MS" panose="030F0702030302020204" pitchFamily="66" charset="0"/>
            </a:endParaRP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ea typeface="Calibri"/>
                <a:cs typeface="Calibri"/>
                <a:sym typeface="Calibri"/>
              </a:rPr>
              <a:t>32</a:t>
            </a:fld>
            <a:endParaRPr lang="fr-FR" sz="1200" b="0" i="0" u="none" strike="noStrike" cap="none">
              <a:solidFill>
                <a:schemeClr val="dk1"/>
              </a:solidFill>
              <a:ea typeface="Calibri"/>
              <a:cs typeface="Calibri"/>
              <a:sym typeface="Calibri"/>
            </a:endParaRPr>
          </a:p>
        </p:txBody>
      </p:sp>
    </p:spTree>
    <p:extLst>
      <p:ext uri="{BB962C8B-B14F-4D97-AF65-F5344CB8AC3E}">
        <p14:creationId xmlns:p14="http://schemas.microsoft.com/office/powerpoint/2010/main" val="396872562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1" dirty="0">
                    <a:solidFill>
                      <a:srgbClr val="595959"/>
                    </a:solidFill>
                    <a:latin typeface="Comic Sans MS"/>
                    <a:sym typeface="Calibri"/>
                  </a:rPr>
                  <a:t>Teacher's note</a:t>
                </a:r>
              </a:p>
              <a:p>
                <a:pPr marL="0" marR="0">
                  <a:lnSpc>
                    <a:spcPct val="107000"/>
                  </a:lnSpc>
                  <a:spcBef>
                    <a:spcPts val="0"/>
                  </a:spcBef>
                  <a:spcAft>
                    <a:spcPts val="800"/>
                  </a:spcAft>
                </a:pPr>
                <a:r>
                  <a:rPr lang="en-US" sz="320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Now, let us move to some applications. Do not forget to pay attention to the time! </a:t>
                </a: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2800" b="0" dirty="0">
                    <a:solidFill>
                      <a:schemeClr val="bg1"/>
                    </a:solidFill>
                    <a:latin typeface="Comic Sans MS"/>
                    <a:sym typeface="Comic Sans MS"/>
                  </a:rPr>
                  <a:t>Find the perimeter of the square. </a:t>
                </a:r>
                <a:endParaRPr lang="en-GB" sz="2800" b="0" dirty="0">
                  <a:solidFill>
                    <a:schemeClr val="bg1"/>
                  </a:solidFill>
                  <a:sym typeface="Comic Sans MS"/>
                </a:endParaRPr>
              </a:p>
              <a:p>
                <a:pPr marL="0" marR="0">
                  <a:lnSpc>
                    <a:spcPct val="107000"/>
                  </a:lnSpc>
                  <a:spcBef>
                    <a:spcPts val="0"/>
                  </a:spcBef>
                  <a:spcAft>
                    <a:spcPts val="800"/>
                  </a:spcAft>
                </a:pPr>
                <a:endParaRPr lang="en-US" sz="2800" dirty="0">
                  <a:effectLst/>
                  <a:latin typeface="Calibri" panose="020F0502020204030204" pitchFamily="34" charset="0"/>
                  <a:ea typeface="Calibri" panose="020F0502020204030204" pitchFamily="34" charset="0"/>
                  <a:cs typeface="Arial" panose="020B0604020202020204" pitchFamily="34" charset="0"/>
                </a:endParaRP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200" b="1" i="0" u="none" strike="noStrike" kern="0" cap="none" spc="0" normalizeH="0" baseline="0" noProof="0" dirty="0">
                    <a:ln>
                      <a:noFill/>
                    </a:ln>
                    <a:solidFill>
                      <a:srgbClr val="595959"/>
                    </a:solidFill>
                    <a:effectLst/>
                    <a:uLnTx/>
                    <a:uFillTx/>
                    <a:latin typeface="Comic Sans MS"/>
                    <a:cs typeface="Calibri"/>
                    <a:sym typeface="Calibri"/>
                  </a:rPr>
                  <a:t>Teacher's note</a:t>
                </a: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32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The perimeter of the square is given by 4 </a:t>
                </a:r>
                <a14:m>
                  <m:oMath xmlns:m="http://schemas.openxmlformats.org/officeDocument/2006/math">
                    <m:r>
                      <a:rPr kumimoji="0" lang="en-US" sz="3200" b="0" i="1" u="none" strike="noStrike" kern="0" cap="none" spc="0" normalizeH="0" baseline="0" noProof="0">
                        <a:ln>
                          <a:noFill/>
                        </a:ln>
                        <a:solidFill>
                          <a:srgbClr val="000000"/>
                        </a:solidFill>
                        <a:effectLst/>
                        <a:uLnTx/>
                        <a:uFillTx/>
                        <a:latin typeface="Cambria Math" panose="02040503050406030204" pitchFamily="18" charset="0"/>
                        <a:ea typeface="Calibri" panose="020F0502020204030204" pitchFamily="34" charset="0"/>
                        <a:cs typeface="Times New Roman" panose="02020603050405020304" pitchFamily="18" charset="0"/>
                        <a:sym typeface="Calibri"/>
                      </a:rPr>
                      <m:t>×6=24</m:t>
                    </m:r>
                  </m:oMath>
                </a14:m>
                <a:endParaRPr kumimoji="0" lang="en-US" sz="28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sym typeface="Calibri"/>
                </a:endParaRP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3200" b="0" i="0" u="none" strike="noStrike" kern="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panose="020B0604020202020204" pitchFamily="34" charset="0"/>
                    <a:sym typeface="Calibri"/>
                  </a:rPr>
                  <a:t>The perimeter of the square is 24 centimeters.</a:t>
                </a:r>
                <a:endParaRPr kumimoji="0" lang="en-US" sz="28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sym typeface="Calibri"/>
                </a:endParaRP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endParaRPr kumimoji="0" lang="en-US" sz="28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sym typeface="Calibri"/>
                </a:endParaRP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28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for the teacher</a:t>
                </a: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28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You can give students a set time to solve the exercise to train them to get them used to keep track of time and develop their time management skills.</a:t>
                </a:r>
                <a:endParaRPr kumimoji="0" lang="en-US" sz="24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sym typeface="Calibri"/>
                </a:endParaRPr>
              </a:p>
              <a:p>
                <a:pPr marL="0" marR="0">
                  <a:lnSpc>
                    <a:spcPct val="107000"/>
                  </a:lnSpc>
                  <a:spcBef>
                    <a:spcPts val="0"/>
                  </a:spcBef>
                  <a:spcAft>
                    <a:spcPts val="800"/>
                  </a:spcAft>
                </a:pPr>
                <a:endParaRPr lang="en-US" sz="2800" dirty="0">
                  <a:effectLst/>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3" name="Notes Placeholder 2"/>
              <p:cNvSpPr>
                <a:spLocks noGrp="1"/>
              </p:cNvSpPr>
              <p:nvPr>
                <p:ph type="body" idx="1"/>
              </p:nvPr>
            </p:nvSpPr>
            <p:spPr/>
            <p:txBody>
              <a:bodyPr/>
              <a:lstStyle/>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1" dirty="0">
                    <a:solidFill>
                      <a:srgbClr val="595959"/>
                    </a:solidFill>
                    <a:latin typeface="Comic Sans MS"/>
                    <a:sym typeface="Calibri"/>
                  </a:rPr>
                  <a:t>Teacher's note</a:t>
                </a:r>
              </a:p>
              <a:p>
                <a:pPr marL="0" marR="0">
                  <a:lnSpc>
                    <a:spcPct val="107000"/>
                  </a:lnSpc>
                  <a:spcBef>
                    <a:spcPts val="0"/>
                  </a:spcBef>
                  <a:spcAft>
                    <a:spcPts val="800"/>
                  </a:spcAft>
                </a:pPr>
                <a:r>
                  <a:rPr lang="en-US" sz="320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Now, let us move to some applications. Do not forget to pay attention to the time! </a:t>
                </a: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2800" b="0" dirty="0">
                    <a:solidFill>
                      <a:schemeClr val="bg1"/>
                    </a:solidFill>
                    <a:latin typeface="Comic Sans MS"/>
                    <a:sym typeface="Comic Sans MS"/>
                  </a:rPr>
                  <a:t>Find the perimeter of the square. </a:t>
                </a:r>
                <a:endParaRPr lang="en-GB" sz="2800" b="0" dirty="0">
                  <a:solidFill>
                    <a:schemeClr val="bg1"/>
                  </a:solidFill>
                  <a:sym typeface="Comic Sans MS"/>
                </a:endParaRPr>
              </a:p>
              <a:p>
                <a:pPr marL="0" marR="0">
                  <a:lnSpc>
                    <a:spcPct val="107000"/>
                  </a:lnSpc>
                  <a:spcBef>
                    <a:spcPts val="0"/>
                  </a:spcBef>
                  <a:spcAft>
                    <a:spcPts val="800"/>
                  </a:spcAft>
                </a:pPr>
                <a:endParaRPr lang="en-US" sz="2800" dirty="0">
                  <a:effectLst/>
                  <a:latin typeface="Calibri" panose="020F0502020204030204" pitchFamily="34" charset="0"/>
                  <a:ea typeface="Calibri" panose="020F0502020204030204" pitchFamily="34" charset="0"/>
                  <a:cs typeface="Arial" panose="020B0604020202020204" pitchFamily="34" charset="0"/>
                </a:endParaRP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200" b="1" i="0" u="none" strike="noStrike" kern="0" cap="none" spc="0" normalizeH="0" baseline="0" noProof="0" dirty="0">
                    <a:ln>
                      <a:noFill/>
                    </a:ln>
                    <a:solidFill>
                      <a:srgbClr val="595959"/>
                    </a:solidFill>
                    <a:effectLst/>
                    <a:uLnTx/>
                    <a:uFillTx/>
                    <a:latin typeface="Comic Sans MS"/>
                    <a:cs typeface="Calibri"/>
                    <a:sym typeface="Calibri"/>
                  </a:rPr>
                  <a:t>Teacher's note</a:t>
                </a: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32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The perimeter of the square is given by 4 </a:t>
                </a:r>
                <a:r>
                  <a:rPr kumimoji="0" lang="en-US" sz="3200" b="0" i="0" u="none" strike="noStrike" kern="0" cap="none" spc="0" normalizeH="0" baseline="0" noProof="0">
                    <a:ln>
                      <a:noFill/>
                    </a:ln>
                    <a:solidFill>
                      <a:srgbClr val="000000"/>
                    </a:solidFill>
                    <a:effectLst/>
                    <a:uLnTx/>
                    <a:uFillTx/>
                    <a:latin typeface="Cambria Math" panose="02040503050406030204" pitchFamily="18" charset="0"/>
                    <a:ea typeface="Calibri" panose="020F0502020204030204" pitchFamily="34" charset="0"/>
                    <a:cs typeface="Times New Roman" panose="02020603050405020304" pitchFamily="18" charset="0"/>
                    <a:sym typeface="Calibri"/>
                  </a:rPr>
                  <a:t>×6=24</a:t>
                </a:r>
                <a:endParaRPr kumimoji="0" lang="en-US" sz="28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sym typeface="Calibri"/>
                </a:endParaRP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3200" b="0" i="0" u="none" strike="noStrike" kern="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panose="020B0604020202020204" pitchFamily="34" charset="0"/>
                    <a:sym typeface="Calibri"/>
                  </a:rPr>
                  <a:t>The perimeter of the square is 24 centimeters.</a:t>
                </a:r>
                <a:endParaRPr kumimoji="0" lang="en-US" sz="28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sym typeface="Calibri"/>
                </a:endParaRP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endParaRPr kumimoji="0" lang="en-US" sz="28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sym typeface="Calibri"/>
                </a:endParaRP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2800" b="1"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Note for the teacher</a:t>
                </a: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28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You can give students a set time to solve the exercise to train them to get them used to keep track of time and develop their time management skills.</a:t>
                </a:r>
                <a:endParaRPr kumimoji="0" lang="en-US" sz="24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sym typeface="Calibri"/>
                </a:endParaRPr>
              </a:p>
              <a:p>
                <a:pPr marL="0" marR="0">
                  <a:lnSpc>
                    <a:spcPct val="107000"/>
                  </a:lnSpc>
                  <a:spcBef>
                    <a:spcPts val="0"/>
                  </a:spcBef>
                  <a:spcAft>
                    <a:spcPts val="800"/>
                  </a:spcAft>
                </a:pPr>
                <a:endParaRPr lang="en-US" sz="2800" dirty="0">
                  <a:effectLst/>
                  <a:latin typeface="Calibri" panose="020F0502020204030204" pitchFamily="34" charset="0"/>
                  <a:ea typeface="Calibri" panose="020F0502020204030204" pitchFamily="34"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33</a:t>
            </a:fld>
            <a:endParaRPr lang="en-US">
              <a:latin typeface="Comic Sans MS" panose="030F0702030302020204" pitchFamily="66" charset="0"/>
            </a:endParaRPr>
          </a:p>
        </p:txBody>
      </p:sp>
    </p:spTree>
    <p:extLst>
      <p:ext uri="{BB962C8B-B14F-4D97-AF65-F5344CB8AC3E}">
        <p14:creationId xmlns:p14="http://schemas.microsoft.com/office/powerpoint/2010/main" val="67592287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1" dirty="0">
                    <a:solidFill>
                      <a:srgbClr val="595959"/>
                    </a:solidFill>
                    <a:latin typeface="Comic Sans MS"/>
                    <a:sym typeface="Calibri"/>
                  </a:rPr>
                  <a:t>Teacher's note</a:t>
                </a:r>
              </a:p>
              <a:p>
                <a:pPr marL="0" marR="0">
                  <a:lnSpc>
                    <a:spcPct val="107000"/>
                  </a:lnSpc>
                  <a:spcBef>
                    <a:spcPts val="0"/>
                  </a:spcBef>
                  <a:spcAft>
                    <a:spcPts val="800"/>
                  </a:spcAft>
                </a:pPr>
                <a:r>
                  <a:rPr lang="en-US" sz="3200" dirty="0">
                    <a:effectLst/>
                    <a:latin typeface="Times New Roman" panose="02020603050405020304" pitchFamily="18" charset="0"/>
                    <a:ea typeface="Calibri" panose="020F0502020204030204" pitchFamily="34" charset="0"/>
                    <a:cs typeface="Arial" panose="020B0604020202020204" pitchFamily="34" charset="0"/>
                  </a:rPr>
                  <a:t>Rawad needs to build a fence around his garden for his sheep. The garden is square, and the perimeter of the fence is 48 meters. Find the length of one side of the garden. </a:t>
                </a:r>
                <a:endParaRPr lang="en-US" sz="2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3200" dirty="0">
                    <a:effectLst/>
                    <a:latin typeface="Times New Roman" panose="02020603050405020304" pitchFamily="18" charset="0"/>
                    <a:ea typeface="Calibri" panose="020F0502020204030204" pitchFamily="34" charset="0"/>
                    <a:cs typeface="Arial" panose="020B0604020202020204" pitchFamily="34" charset="0"/>
                  </a:rPr>
                  <a:t>The side of the garden is </a:t>
                </a:r>
                <a:r>
                  <a:rPr lang="en-US" sz="3200" dirty="0">
                    <a:solidFill>
                      <a:srgbClr val="FF0000"/>
                    </a:solidFill>
                    <a:effectLst/>
                    <a:latin typeface="Times New Roman" panose="02020603050405020304" pitchFamily="18" charset="0"/>
                    <a:ea typeface="Calibri" panose="020F0502020204030204" pitchFamily="34" charset="0"/>
                    <a:cs typeface="Arial" panose="020B0604020202020204" pitchFamily="34" charset="0"/>
                  </a:rPr>
                  <a:t>12</a:t>
                </a:r>
                <a:r>
                  <a:rPr lang="en-US" sz="3200" dirty="0">
                    <a:effectLst/>
                    <a:latin typeface="Times New Roman" panose="02020603050405020304" pitchFamily="18" charset="0"/>
                    <a:ea typeface="Calibri" panose="020F0502020204030204" pitchFamily="34" charset="0"/>
                    <a:cs typeface="Arial" panose="020B0604020202020204" pitchFamily="34" charset="0"/>
                  </a:rPr>
                  <a:t> meters long.</a:t>
                </a:r>
                <a:endParaRPr lang="en-US" sz="2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endParaRPr lang="en-US" sz="2800" dirty="0">
                  <a:effectLst/>
                  <a:latin typeface="Calibri" panose="020F0502020204030204" pitchFamily="34" charset="0"/>
                  <a:ea typeface="Calibri" panose="020F0502020204030204" pitchFamily="34" charset="0"/>
                  <a:cs typeface="Arial" panose="020B0604020202020204" pitchFamily="34" charset="0"/>
                </a:endParaRP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100" b="1" dirty="0">
                    <a:solidFill>
                      <a:srgbClr val="595959"/>
                    </a:solidFill>
                    <a:latin typeface="Comic Sans MS"/>
                    <a:sym typeface="Calibri"/>
                  </a:rPr>
                  <a:t>Teacher's note</a:t>
                </a:r>
              </a:p>
              <a:p>
                <a:pPr marL="0" marR="0">
                  <a:lnSpc>
                    <a:spcPct val="107000"/>
                  </a:lnSpc>
                  <a:spcBef>
                    <a:spcPts val="0"/>
                  </a:spcBef>
                  <a:spcAft>
                    <a:spcPts val="800"/>
                  </a:spcAft>
                </a:pPr>
                <a:r>
                  <a:rPr lang="en-US" sz="2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The perimeter of the square is given by 4 x </a:t>
                </a:r>
                <a:r>
                  <a:rPr lang="en-US" sz="2800" i="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length of one side</a:t>
                </a:r>
                <a:endParaRPr lang="en-US" sz="24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28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The perimeter of the square is 48 meters, so the length of a side is given by </a:t>
                </a:r>
                <a14:m>
                  <m:oMath xmlns:m="http://schemas.openxmlformats.org/officeDocument/2006/math">
                    <m:r>
                      <a:rPr lang="en-US" sz="280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48÷4=12</m:t>
                    </m:r>
                  </m:oMath>
                </a14:m>
                <a:endParaRPr lang="en-US" sz="24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28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The length of one side of the garden is 12 meters.</a:t>
                </a:r>
                <a:endParaRPr lang="en-US" sz="24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endParaRPr lang="en-US" sz="24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2400" b="1" dirty="0">
                    <a:effectLst/>
                    <a:latin typeface="Calibri" panose="020F0502020204030204" pitchFamily="34" charset="0"/>
                    <a:ea typeface="Calibri" panose="020F0502020204030204" pitchFamily="34" charset="0"/>
                    <a:cs typeface="Arial" panose="020B0604020202020204" pitchFamily="34" charset="0"/>
                  </a:rPr>
                  <a:t> Note for the teacher</a:t>
                </a:r>
              </a:p>
              <a:p>
                <a:pPr marL="0" marR="0">
                  <a:lnSpc>
                    <a:spcPct val="107000"/>
                  </a:lnSpc>
                  <a:spcBef>
                    <a:spcPts val="0"/>
                  </a:spcBef>
                  <a:spcAft>
                    <a:spcPts val="800"/>
                  </a:spcAft>
                </a:pPr>
                <a:r>
                  <a:rPr lang="en-US" sz="24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You can give students a set time to solve the exercise to train them to get them used to keep track of time and develop their time management skills.</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1600" dirty="0">
                    <a:effectLst/>
                    <a:highlight>
                      <a:srgbClr val="00FF00"/>
                    </a:highlight>
                    <a:latin typeface="Times New Roman" panose="02020603050405020304" pitchFamily="18" charset="0"/>
                    <a:ea typeface="Calibri" panose="020F0502020204030204" pitchFamily="34" charset="0"/>
                    <a:cs typeface="Arial" panose="020B0604020202020204" pitchFamily="34" charset="0"/>
                  </a:rPr>
                  <a:t>You can solve with the students exercises 2 and 4 and problems 4, 7 and 9 on pages 57 to 59 of the book.</a:t>
                </a:r>
                <a:r>
                  <a:rPr lang="en-US" sz="1600" dirty="0">
                    <a:effectLst/>
                    <a:latin typeface="Times New Roman" panose="02020603050405020304" pitchFamily="18" charset="0"/>
                    <a:ea typeface="Calibri" panose="020F0502020204030204" pitchFamily="34" charset="0"/>
                    <a:cs typeface="Arial" panose="020B0604020202020204" pitchFamily="34" charset="0"/>
                  </a:rPr>
                  <a:t> </a:t>
                </a: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endParaRPr lang="en-US" sz="2800" dirty="0">
                  <a:effectLst/>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3" name="Notes Placeholder 2"/>
              <p:cNvSpPr>
                <a:spLocks noGrp="1"/>
              </p:cNvSpPr>
              <p:nvPr>
                <p:ph type="body" idx="1"/>
              </p:nvPr>
            </p:nvSpPr>
            <p:spPr/>
            <p:txBody>
              <a:bodyPr/>
              <a:lstStyle/>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1" dirty="0">
                    <a:solidFill>
                      <a:srgbClr val="595959"/>
                    </a:solidFill>
                    <a:latin typeface="Comic Sans MS"/>
                    <a:sym typeface="Calibri"/>
                  </a:rPr>
                  <a:t>Teacher's note</a:t>
                </a:r>
              </a:p>
              <a:p>
                <a:pPr marL="0" marR="0">
                  <a:lnSpc>
                    <a:spcPct val="107000"/>
                  </a:lnSpc>
                  <a:spcBef>
                    <a:spcPts val="0"/>
                  </a:spcBef>
                  <a:spcAft>
                    <a:spcPts val="800"/>
                  </a:spcAft>
                </a:pPr>
                <a:r>
                  <a:rPr lang="en-US" sz="3200" dirty="0">
                    <a:effectLst/>
                    <a:latin typeface="Times New Roman" panose="02020603050405020304" pitchFamily="18" charset="0"/>
                    <a:ea typeface="Calibri" panose="020F0502020204030204" pitchFamily="34" charset="0"/>
                    <a:cs typeface="Arial" panose="020B0604020202020204" pitchFamily="34" charset="0"/>
                  </a:rPr>
                  <a:t>Rawad needs to build a fence around his garden for his sheep. The garden is square, and the perimeter of the fence is 48 meters. Find the length of one side of the garden. </a:t>
                </a:r>
                <a:endParaRPr lang="en-US" sz="2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3200" dirty="0">
                    <a:effectLst/>
                    <a:latin typeface="Times New Roman" panose="02020603050405020304" pitchFamily="18" charset="0"/>
                    <a:ea typeface="Calibri" panose="020F0502020204030204" pitchFamily="34" charset="0"/>
                    <a:cs typeface="Arial" panose="020B0604020202020204" pitchFamily="34" charset="0"/>
                  </a:rPr>
                  <a:t>The side of the garden is </a:t>
                </a:r>
                <a:r>
                  <a:rPr lang="en-US" sz="3200" dirty="0">
                    <a:solidFill>
                      <a:srgbClr val="FF0000"/>
                    </a:solidFill>
                    <a:effectLst/>
                    <a:latin typeface="Times New Roman" panose="02020603050405020304" pitchFamily="18" charset="0"/>
                    <a:ea typeface="Calibri" panose="020F0502020204030204" pitchFamily="34" charset="0"/>
                    <a:cs typeface="Arial" panose="020B0604020202020204" pitchFamily="34" charset="0"/>
                  </a:rPr>
                  <a:t>12</a:t>
                </a:r>
                <a:r>
                  <a:rPr lang="en-US" sz="3200" dirty="0">
                    <a:effectLst/>
                    <a:latin typeface="Times New Roman" panose="02020603050405020304" pitchFamily="18" charset="0"/>
                    <a:ea typeface="Calibri" panose="020F0502020204030204" pitchFamily="34" charset="0"/>
                    <a:cs typeface="Arial" panose="020B0604020202020204" pitchFamily="34" charset="0"/>
                  </a:rPr>
                  <a:t> meters long.</a:t>
                </a:r>
                <a:endParaRPr lang="en-US" sz="2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endParaRPr lang="en-US" sz="2800" dirty="0">
                  <a:effectLst/>
                  <a:latin typeface="Calibri" panose="020F0502020204030204" pitchFamily="34" charset="0"/>
                  <a:ea typeface="Calibri" panose="020F0502020204030204" pitchFamily="34" charset="0"/>
                  <a:cs typeface="Arial" panose="020B0604020202020204" pitchFamily="34" charset="0"/>
                </a:endParaRP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100" b="1" dirty="0">
                    <a:solidFill>
                      <a:srgbClr val="595959"/>
                    </a:solidFill>
                    <a:latin typeface="Comic Sans MS"/>
                    <a:sym typeface="Calibri"/>
                  </a:rPr>
                  <a:t>Teacher's note</a:t>
                </a:r>
              </a:p>
              <a:p>
                <a:pPr marL="0" marR="0">
                  <a:lnSpc>
                    <a:spcPct val="107000"/>
                  </a:lnSpc>
                  <a:spcBef>
                    <a:spcPts val="0"/>
                  </a:spcBef>
                  <a:spcAft>
                    <a:spcPts val="800"/>
                  </a:spcAft>
                </a:pPr>
                <a:r>
                  <a:rPr lang="en-US" sz="28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The perimeter of the square is given by 4 x </a:t>
                </a:r>
                <a:r>
                  <a:rPr lang="en-US" sz="2800" i="1"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length of one side</a:t>
                </a:r>
                <a:endParaRPr lang="en-US" sz="24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28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The perimeter of the square is 48 meters, so the length of a side is given by </a:t>
                </a:r>
                <a:r>
                  <a:rPr lang="en-US" sz="2800" i="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a:t>48÷4=12</a:t>
                </a:r>
                <a:endParaRPr lang="en-US" sz="24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28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The length of one side of the garden is 12 meters.</a:t>
                </a:r>
                <a:endParaRPr lang="en-US" sz="24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endParaRPr lang="en-US" sz="24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2400" b="1" dirty="0">
                    <a:effectLst/>
                    <a:latin typeface="Calibri" panose="020F0502020204030204" pitchFamily="34" charset="0"/>
                    <a:ea typeface="Calibri" panose="020F0502020204030204" pitchFamily="34" charset="0"/>
                    <a:cs typeface="Arial" panose="020B0604020202020204" pitchFamily="34" charset="0"/>
                  </a:rPr>
                  <a:t> Note for the teacher</a:t>
                </a:r>
              </a:p>
              <a:p>
                <a:pPr marL="0" marR="0">
                  <a:lnSpc>
                    <a:spcPct val="107000"/>
                  </a:lnSpc>
                  <a:spcBef>
                    <a:spcPts val="0"/>
                  </a:spcBef>
                  <a:spcAft>
                    <a:spcPts val="800"/>
                  </a:spcAft>
                </a:pPr>
                <a:r>
                  <a:rPr lang="en-US" sz="2400" dirty="0">
                    <a:solidFill>
                      <a:srgbClr val="000000"/>
                    </a:solidFill>
                    <a:effectLst/>
                    <a:latin typeface="Times New Roman" panose="02020603050405020304" pitchFamily="18" charset="0"/>
                    <a:ea typeface="Calibri" panose="020F0502020204030204" pitchFamily="34" charset="0"/>
                    <a:cs typeface="Arial" panose="020B0604020202020204" pitchFamily="34" charset="0"/>
                  </a:rPr>
                  <a:t>You can give students a set time to solve the exercise to train them to get them used to keep track of time and develop their time management skills.</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1600" dirty="0">
                    <a:effectLst/>
                    <a:highlight>
                      <a:srgbClr val="00FF00"/>
                    </a:highlight>
                    <a:latin typeface="Times New Roman" panose="02020603050405020304" pitchFamily="18" charset="0"/>
                    <a:ea typeface="Calibri" panose="020F0502020204030204" pitchFamily="34" charset="0"/>
                    <a:cs typeface="Arial" panose="020B0604020202020204" pitchFamily="34" charset="0"/>
                  </a:rPr>
                  <a:t>You can solve with the students exercises 2 and 4 and problems 4, 7 and 9 on pages 57 to 59 of the book.</a:t>
                </a:r>
                <a:r>
                  <a:rPr lang="en-US" sz="1600" dirty="0">
                    <a:effectLst/>
                    <a:latin typeface="Times New Roman" panose="02020603050405020304" pitchFamily="18" charset="0"/>
                    <a:ea typeface="Calibri" panose="020F0502020204030204" pitchFamily="34" charset="0"/>
                    <a:cs typeface="Arial" panose="020B0604020202020204" pitchFamily="34" charset="0"/>
                  </a:rPr>
                  <a:t> </a:t>
                </a: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endParaRPr lang="en-US" sz="2800" dirty="0">
                  <a:effectLst/>
                  <a:latin typeface="Calibri" panose="020F0502020204030204" pitchFamily="34" charset="0"/>
                  <a:ea typeface="Calibri" panose="020F0502020204030204" pitchFamily="34"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34</a:t>
            </a:fld>
            <a:endParaRPr lang="en-US">
              <a:latin typeface="Comic Sans MS" panose="030F0702030302020204" pitchFamily="66" charset="0"/>
            </a:endParaRPr>
          </a:p>
        </p:txBody>
      </p:sp>
    </p:spTree>
    <p:extLst>
      <p:ext uri="{BB962C8B-B14F-4D97-AF65-F5344CB8AC3E}">
        <p14:creationId xmlns:p14="http://schemas.microsoft.com/office/powerpoint/2010/main" val="322376139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br>
              <a:rPr lang="en-US" sz="1200" b="1">
                <a:solidFill>
                  <a:schemeClr val="bg1"/>
                </a:solidFill>
                <a:latin typeface="Comic Sans MS" panose="030F0702030302020204" pitchFamily="66" charset="0"/>
              </a:rPr>
            </a:br>
            <a:endParaRPr lang="en-US" sz="1200" b="1">
              <a:solidFill>
                <a:schemeClr val="bg1"/>
              </a:solidFill>
              <a:latin typeface="Comic Sans MS" panose="030F0702030302020204" pitchFamily="66" charset="0"/>
            </a:endParaRPr>
          </a:p>
          <a:p>
            <a:endParaRPr lang="en-US">
              <a:latin typeface="Comic Sans MS" panose="030F0702030302020204" pitchFamily="66" charset="0"/>
            </a:endParaRP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ea typeface="Calibri"/>
                <a:cs typeface="Calibri"/>
                <a:sym typeface="Calibri"/>
              </a:rPr>
              <a:pPr marL="0" marR="0" lvl="0" indent="0" algn="r" rtl="0">
                <a:lnSpc>
                  <a:spcPct val="100000"/>
                </a:lnSpc>
                <a:spcBef>
                  <a:spcPts val="0"/>
                </a:spcBef>
                <a:spcAft>
                  <a:spcPts val="0"/>
                </a:spcAft>
                <a:buClr>
                  <a:srgbClr val="000000"/>
                </a:buClr>
                <a:buSzPts val="1200"/>
                <a:buFont typeface="Arial"/>
                <a:buNone/>
              </a:pPr>
              <a:t>35</a:t>
            </a:fld>
            <a:endParaRPr lang="fr-FR" sz="1200" b="0" i="0" u="none" strike="noStrike" cap="none">
              <a:solidFill>
                <a:schemeClr val="dk1"/>
              </a:solidFill>
              <a:ea typeface="Calibri"/>
              <a:cs typeface="Calibri"/>
              <a:sym typeface="Calibri"/>
            </a:endParaRPr>
          </a:p>
        </p:txBody>
      </p:sp>
    </p:spTree>
    <p:extLst>
      <p:ext uri="{BB962C8B-B14F-4D97-AF65-F5344CB8AC3E}">
        <p14:creationId xmlns:p14="http://schemas.microsoft.com/office/powerpoint/2010/main" val="225145753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en-US" sz="1200" b="1" u="none" kern="1200" dirty="0">
                    <a:solidFill>
                      <a:schemeClr val="tx1"/>
                    </a:solidFill>
                    <a:effectLst/>
                    <a:latin typeface="+mn-lt"/>
                    <a:ea typeface="+mn-ea"/>
                    <a:cs typeface="+mn-cs"/>
                  </a:rPr>
                  <a:t>Teacher's note</a:t>
                </a:r>
              </a:p>
              <a:p>
                <a:r>
                  <a:rPr lang="en-US" sz="1200" dirty="0">
                    <a:effectLst/>
                    <a:latin typeface="Times New Roman" panose="02020603050405020304" pitchFamily="18" charset="0"/>
                    <a:ea typeface="Calibri" panose="020F0502020204030204" pitchFamily="34" charset="0"/>
                    <a:cs typeface="Arial" panose="020B0604020202020204" pitchFamily="34" charset="0"/>
                  </a:rPr>
                  <a:t>Salim glues a ribbon around the borders of the given picture to create a frame. What is the total length of ribbon that Salim uses?</a:t>
                </a:r>
              </a:p>
              <a:p>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p>
                <a:r>
                  <a:rPr lang="en-US" sz="900" b="1" u="none" kern="1200" dirty="0">
                    <a:solidFill>
                      <a:schemeClr val="tx1"/>
                    </a:solidFill>
                    <a:effectLst/>
                    <a:latin typeface="+mn-lt"/>
                    <a:ea typeface="+mn-ea"/>
                    <a:cs typeface="+mn-cs"/>
                  </a:rPr>
                  <a:t>Teacher's note</a:t>
                </a:r>
              </a:p>
              <a:p>
                <a:pPr marL="0" marR="0">
                  <a:lnSpc>
                    <a:spcPct val="107000"/>
                  </a:lnSpc>
                  <a:spcBef>
                    <a:spcPts val="0"/>
                  </a:spcBef>
                  <a:spcAft>
                    <a:spcPts val="800"/>
                  </a:spcAft>
                </a:pPr>
                <a:r>
                  <a:rPr lang="en-US" sz="1100" dirty="0">
                    <a:effectLst/>
                    <a:latin typeface="Times New Roman" panose="02020603050405020304" pitchFamily="18" charset="0"/>
                    <a:ea typeface="Calibri" panose="020F0502020204030204" pitchFamily="34" charset="0"/>
                    <a:cs typeface="Arial" panose="020B0604020202020204" pitchFamily="34" charset="0"/>
                  </a:rPr>
                  <a:t>The picture has a rectangular form, so its perimeter is given by </a:t>
                </a:r>
                <a14:m>
                  <m:oMath xmlns:m="http://schemas.openxmlformats.org/officeDocument/2006/math">
                    <m:r>
                      <a:rPr lang="en-US" sz="1100" i="1">
                        <a:effectLst/>
                        <a:latin typeface="Cambria Math" panose="02040503050406030204" pitchFamily="18" charset="0"/>
                        <a:ea typeface="Calibri" panose="020F0502020204030204" pitchFamily="34" charset="0"/>
                        <a:cs typeface="Times New Roman" panose="02020603050405020304" pitchFamily="18" charset="0"/>
                      </a:rPr>
                      <m:t>2×</m:t>
                    </m:r>
                    <m:d>
                      <m:dPr>
                        <m:ctrlPr>
                          <a:rPr lang="en-US" sz="1100" i="1">
                            <a:effectLst/>
                            <a:latin typeface="Cambria Math" panose="02040503050406030204" pitchFamily="18" charset="0"/>
                            <a:ea typeface="Calibri" panose="020F0502020204030204" pitchFamily="34" charset="0"/>
                            <a:cs typeface="Times New Roman" panose="02020603050405020304" pitchFamily="18" charset="0"/>
                          </a:rPr>
                        </m:ctrlPr>
                      </m:dPr>
                      <m:e>
                        <m:r>
                          <a:rPr lang="en-US" sz="1100" i="1">
                            <a:effectLst/>
                            <a:latin typeface="Cambria Math" panose="02040503050406030204" pitchFamily="18" charset="0"/>
                            <a:ea typeface="Calibri" panose="020F0502020204030204" pitchFamily="34" charset="0"/>
                            <a:cs typeface="Times New Roman" panose="02020603050405020304" pitchFamily="18" charset="0"/>
                          </a:rPr>
                          <m:t>20+16</m:t>
                        </m:r>
                      </m:e>
                    </m:d>
                    <m:r>
                      <a:rPr lang="en-US" sz="1100" i="1">
                        <a:effectLst/>
                        <a:latin typeface="Cambria Math" panose="02040503050406030204" pitchFamily="18" charset="0"/>
                        <a:ea typeface="Calibri" panose="020F0502020204030204" pitchFamily="34" charset="0"/>
                        <a:cs typeface="Times New Roman" panose="02020603050405020304" pitchFamily="18" charset="0"/>
                      </a:rPr>
                      <m:t>=2 ×36=72</m:t>
                    </m:r>
                  </m:oMath>
                </a14:m>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100" dirty="0">
                    <a:effectLst/>
                    <a:latin typeface="Times New Roman" panose="02020603050405020304" pitchFamily="18" charset="0"/>
                    <a:ea typeface="Calibri" panose="020F0502020204030204" pitchFamily="34" charset="0"/>
                    <a:cs typeface="Arial" panose="020B0604020202020204" pitchFamily="34" charset="0"/>
                  </a:rPr>
                  <a:t>Its perimeter is equal to 72 centimeters.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endParaRPr lang="en-US" sz="1100" dirty="0">
                  <a:effectLst/>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3" name="Notes Placeholder 2"/>
              <p:cNvSpPr>
                <a:spLocks noGrp="1"/>
              </p:cNvSpPr>
              <p:nvPr>
                <p:ph type="body" idx="1"/>
              </p:nvPr>
            </p:nvSpPr>
            <p:spPr/>
            <p:txBody>
              <a:bodyPr/>
              <a:lstStyle/>
              <a:p>
                <a:r>
                  <a:rPr lang="en-US" sz="1200" b="1" u="none" kern="1200" dirty="0">
                    <a:solidFill>
                      <a:schemeClr val="tx1"/>
                    </a:solidFill>
                    <a:effectLst/>
                    <a:latin typeface="+mn-lt"/>
                    <a:ea typeface="+mn-ea"/>
                    <a:cs typeface="+mn-cs"/>
                  </a:rPr>
                  <a:t>Teacher's note</a:t>
                </a:r>
              </a:p>
              <a:p>
                <a:r>
                  <a:rPr lang="en-US" sz="1200" dirty="0">
                    <a:effectLst/>
                    <a:latin typeface="Times New Roman" panose="02020603050405020304" pitchFamily="18" charset="0"/>
                    <a:ea typeface="Calibri" panose="020F0502020204030204" pitchFamily="34" charset="0"/>
                    <a:cs typeface="Arial" panose="020B0604020202020204" pitchFamily="34" charset="0"/>
                  </a:rPr>
                  <a:t>Salim glues a ribbon around the borders of the given picture to create a frame. What is the total length of ribbon that Salim uses?</a:t>
                </a:r>
              </a:p>
              <a:p>
                <a:endParaRPr lang="en-US" sz="1200" dirty="0">
                  <a:effectLst/>
                  <a:latin typeface="Times New Roman" panose="02020603050405020304" pitchFamily="18" charset="0"/>
                  <a:ea typeface="Calibri" panose="020F0502020204030204" pitchFamily="34" charset="0"/>
                  <a:cs typeface="Arial" panose="020B0604020202020204" pitchFamily="34" charset="0"/>
                </a:endParaRPr>
              </a:p>
              <a:p>
                <a:r>
                  <a:rPr lang="en-US" sz="900" b="1" u="none" kern="1200" dirty="0">
                    <a:solidFill>
                      <a:schemeClr val="tx1"/>
                    </a:solidFill>
                    <a:effectLst/>
                    <a:latin typeface="+mn-lt"/>
                    <a:ea typeface="+mn-ea"/>
                    <a:cs typeface="+mn-cs"/>
                  </a:rPr>
                  <a:t>Teacher's note</a:t>
                </a:r>
              </a:p>
              <a:p>
                <a:pPr marL="0" marR="0">
                  <a:lnSpc>
                    <a:spcPct val="107000"/>
                  </a:lnSpc>
                  <a:spcBef>
                    <a:spcPts val="0"/>
                  </a:spcBef>
                  <a:spcAft>
                    <a:spcPts val="800"/>
                  </a:spcAft>
                </a:pPr>
                <a:r>
                  <a:rPr lang="en-US" sz="1100" dirty="0">
                    <a:effectLst/>
                    <a:latin typeface="Times New Roman" panose="02020603050405020304" pitchFamily="18" charset="0"/>
                    <a:ea typeface="Calibri" panose="020F0502020204030204" pitchFamily="34" charset="0"/>
                    <a:cs typeface="Arial" panose="020B0604020202020204" pitchFamily="34" charset="0"/>
                  </a:rPr>
                  <a:t>The picture has a rectangular form, so its perimeter is given by </a:t>
                </a:r>
                <a:r>
                  <a:rPr lang="en-US" sz="1100" i="0">
                    <a:effectLst/>
                    <a:latin typeface="Cambria Math" panose="02040503050406030204" pitchFamily="18" charset="0"/>
                    <a:ea typeface="Calibri" panose="020F0502020204030204" pitchFamily="34" charset="0"/>
                    <a:cs typeface="Times New Roman" panose="02020603050405020304" pitchFamily="18" charset="0"/>
                  </a:rPr>
                  <a:t>2×</a:t>
                </a:r>
                <a:r>
                  <a:rPr lang="en-US" sz="1100" i="0">
                    <a:effectLst/>
                    <a:latin typeface="Cambria Math" panose="02040503050406030204" pitchFamily="18" charset="0"/>
                    <a:cs typeface="Times New Roman" panose="02020603050405020304" pitchFamily="18" charset="0"/>
                  </a:rPr>
                  <a:t>(</a:t>
                </a:r>
                <a:r>
                  <a:rPr lang="en-US" sz="1100" i="0">
                    <a:effectLst/>
                    <a:latin typeface="Cambria Math" panose="02040503050406030204" pitchFamily="18" charset="0"/>
                    <a:ea typeface="Calibri" panose="020F0502020204030204" pitchFamily="34" charset="0"/>
                    <a:cs typeface="Times New Roman" panose="02020603050405020304" pitchFamily="18" charset="0"/>
                  </a:rPr>
                  <a:t>20+16)=2 ×36=72</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100" dirty="0">
                    <a:effectLst/>
                    <a:latin typeface="Times New Roman" panose="02020603050405020304" pitchFamily="18" charset="0"/>
                    <a:ea typeface="Calibri" panose="020F0502020204030204" pitchFamily="34" charset="0"/>
                    <a:cs typeface="Arial" panose="020B0604020202020204" pitchFamily="34" charset="0"/>
                  </a:rPr>
                  <a:t>Its perimeter is equal to 72 centimeters.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endParaRPr lang="en-US" sz="1100" dirty="0">
                  <a:effectLst/>
                  <a:latin typeface="Calibri" panose="020F0502020204030204" pitchFamily="34" charset="0"/>
                  <a:ea typeface="Calibri" panose="020F0502020204030204" pitchFamily="34"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pPr/>
              <a:t>36</a:t>
            </a:fld>
            <a:endParaRPr lang="en-US">
              <a:latin typeface="Comic Sans MS" panose="030F0702030302020204" pitchFamily="66" charset="0"/>
            </a:endParaRPr>
          </a:p>
        </p:txBody>
      </p:sp>
    </p:spTree>
    <p:extLst>
      <p:ext uri="{BB962C8B-B14F-4D97-AF65-F5344CB8AC3E}">
        <p14:creationId xmlns:p14="http://schemas.microsoft.com/office/powerpoint/2010/main" val="205779385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en-US" sz="1200" b="1" u="none" kern="1200" dirty="0">
                    <a:solidFill>
                      <a:schemeClr val="tx1"/>
                    </a:solidFill>
                    <a:effectLst/>
                    <a:latin typeface="+mn-lt"/>
                    <a:ea typeface="+mn-ea"/>
                    <a:cs typeface="+mn-cs"/>
                  </a:rPr>
                  <a:t>Teacher's note</a:t>
                </a:r>
              </a:p>
              <a:p>
                <a:pPr marL="0" marR="0" lvl="0" indent="0" algn="l" defTabSz="914400" rtl="0" eaLnBrk="1" fontAlgn="auto" latinLnBrk="0" hangingPunct="1">
                  <a:lnSpc>
                    <a:spcPct val="107000"/>
                  </a:lnSpc>
                  <a:spcBef>
                    <a:spcPts val="0"/>
                  </a:spcBef>
                  <a:spcAft>
                    <a:spcPts val="800"/>
                  </a:spcAft>
                  <a:buClr>
                    <a:srgbClr val="000000"/>
                  </a:buClr>
                  <a:buSzTx/>
                  <a:buFont typeface="Arial"/>
                  <a:buNone/>
                  <a:tabLst/>
                  <a:defRPr/>
                </a:pPr>
                <a:r>
                  <a:rPr kumimoji="0" lang="en-US" sz="2800" b="0" i="0" u="none" strike="noStrike" kern="0" cap="none" spc="0" normalizeH="0" baseline="0" noProof="0" dirty="0">
                    <a:ln>
                      <a:noFill/>
                    </a:ln>
                    <a:solidFill>
                      <a:prstClr val="black">
                        <a:lumMod val="65000"/>
                        <a:lumOff val="35000"/>
                      </a:prstClr>
                    </a:solidFill>
                    <a:effectLst/>
                    <a:uLnTx/>
                    <a:uFillTx/>
                    <a:latin typeface="Comic Sans MS"/>
                    <a:ea typeface="Calibri" panose="020F0502020204030204" pitchFamily="34" charset="0"/>
                    <a:cs typeface="Arial" panose="020B0604020202020204" pitchFamily="34" charset="0"/>
                    <a:sym typeface="Arial"/>
                  </a:rPr>
                  <a:t>A farmer wants to put a fence around his square-shaped garden. The side of the garden is 40 meters. How many meters of fencing does the farmer need?</a:t>
                </a:r>
              </a:p>
              <a:p>
                <a:pPr marL="0" marR="0" lvl="0" indent="0" algn="l" defTabSz="914400" rtl="0" eaLnBrk="1" fontAlgn="auto" latinLnBrk="0" hangingPunct="1">
                  <a:lnSpc>
                    <a:spcPct val="107000"/>
                  </a:lnSpc>
                  <a:spcBef>
                    <a:spcPts val="0"/>
                  </a:spcBef>
                  <a:spcAft>
                    <a:spcPts val="800"/>
                  </a:spcAft>
                  <a:buClr>
                    <a:srgbClr val="000000"/>
                  </a:buClr>
                  <a:buSzTx/>
                  <a:buFont typeface="Arial"/>
                  <a:buNone/>
                  <a:tabLst/>
                  <a:defRPr/>
                </a:pPr>
                <a:endParaRPr kumimoji="0" lang="en-US" sz="2800" b="0" i="0" u="none" strike="noStrike" kern="0" cap="none" spc="0" normalizeH="0" baseline="0" noProof="0" dirty="0">
                  <a:ln>
                    <a:noFill/>
                  </a:ln>
                  <a:solidFill>
                    <a:prstClr val="black">
                      <a:lumMod val="65000"/>
                      <a:lumOff val="35000"/>
                    </a:prstClr>
                  </a:solidFill>
                  <a:effectLst/>
                  <a:uLnTx/>
                  <a:uFillTx/>
                  <a:latin typeface="Comic Sans MS"/>
                  <a:ea typeface="Calibri" panose="020F0502020204030204" pitchFamily="34" charset="0"/>
                  <a:cs typeface="Arial" panose="020B0604020202020204" pitchFamily="34" charset="0"/>
                  <a:sym typeface="Arial"/>
                </a:endParaRPr>
              </a:p>
              <a:p>
                <a:r>
                  <a:rPr lang="en-US" sz="1100" b="1" u="none" kern="1200" dirty="0">
                    <a:solidFill>
                      <a:schemeClr val="tx1"/>
                    </a:solidFill>
                    <a:effectLst/>
                    <a:latin typeface="+mn-lt"/>
                    <a:ea typeface="+mn-ea"/>
                    <a:cs typeface="+mn-cs"/>
                  </a:rPr>
                  <a:t>Teacher's note</a:t>
                </a:r>
              </a:p>
              <a:p>
                <a:pPr marL="0" marR="0">
                  <a:lnSpc>
                    <a:spcPct val="107000"/>
                  </a:lnSpc>
                  <a:spcBef>
                    <a:spcPts val="0"/>
                  </a:spcBef>
                  <a:spcAft>
                    <a:spcPts val="800"/>
                  </a:spcAft>
                </a:pPr>
                <a:r>
                  <a:rPr lang="en-US" sz="2400" dirty="0">
                    <a:effectLst/>
                    <a:latin typeface="Times New Roman" panose="02020603050405020304" pitchFamily="18" charset="0"/>
                    <a:ea typeface="Calibri" panose="020F0502020204030204" pitchFamily="34" charset="0"/>
                    <a:cs typeface="Arial" panose="020B0604020202020204" pitchFamily="34" charset="0"/>
                  </a:rPr>
                  <a:t>The garden is square-shaped, so its perimeter is given by </a:t>
                </a:r>
                <a14:m>
                  <m:oMath xmlns:m="http://schemas.openxmlformats.org/officeDocument/2006/math">
                    <m:r>
                      <a:rPr lang="en-US" sz="2400" i="1">
                        <a:effectLst/>
                        <a:latin typeface="Cambria Math" panose="02040503050406030204" pitchFamily="18" charset="0"/>
                        <a:ea typeface="Calibri" panose="020F0502020204030204" pitchFamily="34" charset="0"/>
                        <a:cs typeface="Times New Roman" panose="02020603050405020304" pitchFamily="18" charset="0"/>
                      </a:rPr>
                      <m:t>4×40=160</m:t>
                    </m:r>
                  </m:oMath>
                </a14:m>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2400" dirty="0">
                    <a:effectLst/>
                    <a:latin typeface="Times New Roman" panose="02020603050405020304" pitchFamily="18" charset="0"/>
                    <a:ea typeface="Calibri" panose="020F0502020204030204" pitchFamily="34" charset="0"/>
                    <a:cs typeface="Arial" panose="020B0604020202020204" pitchFamily="34" charset="0"/>
                  </a:rPr>
                  <a:t>Its perimeter is equal to 160 meters. </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marL="0" marR="0" lvl="0" indent="0" algn="l" defTabSz="914400" rtl="0" eaLnBrk="1" fontAlgn="auto" latinLnBrk="0" hangingPunct="1">
                  <a:lnSpc>
                    <a:spcPct val="107000"/>
                  </a:lnSpc>
                  <a:spcBef>
                    <a:spcPts val="0"/>
                  </a:spcBef>
                  <a:spcAft>
                    <a:spcPts val="800"/>
                  </a:spcAft>
                  <a:buClr>
                    <a:srgbClr val="000000"/>
                  </a:buClr>
                  <a:buSzTx/>
                  <a:buFont typeface="Arial"/>
                  <a:buNone/>
                  <a:tabLst/>
                  <a:defRPr/>
                </a:pPr>
                <a:endParaRPr kumimoji="0" lang="en-US" sz="2400" b="0" i="0" u="none" strike="noStrike" kern="0" cap="none" spc="0" normalizeH="0" baseline="0" noProof="0" dirty="0">
                  <a:ln>
                    <a:noFill/>
                  </a:ln>
                  <a:solidFill>
                    <a:prstClr val="black">
                      <a:lumMod val="65000"/>
                      <a:lumOff val="35000"/>
                    </a:prstClr>
                  </a:solidFill>
                  <a:effectLst/>
                  <a:uLnTx/>
                  <a:uFillTx/>
                  <a:latin typeface="Comic Sans MS"/>
                  <a:ea typeface="Calibri" panose="020F0502020204030204" pitchFamily="34" charset="0"/>
                  <a:cs typeface="Arial" panose="020B0604020202020204" pitchFamily="34" charset="0"/>
                  <a:sym typeface="Arial"/>
                </a:endParaRPr>
              </a:p>
            </p:txBody>
          </p:sp>
        </mc:Choice>
        <mc:Fallback xmlns="">
          <p:sp>
            <p:nvSpPr>
              <p:cNvPr id="3" name="Notes Placeholder 2"/>
              <p:cNvSpPr>
                <a:spLocks noGrp="1"/>
              </p:cNvSpPr>
              <p:nvPr>
                <p:ph type="body" idx="1"/>
              </p:nvPr>
            </p:nvSpPr>
            <p:spPr/>
            <p:txBody>
              <a:bodyPr/>
              <a:lstStyle/>
              <a:p>
                <a:r>
                  <a:rPr lang="en-US" sz="1200" b="1" u="none" kern="1200" dirty="0">
                    <a:solidFill>
                      <a:schemeClr val="tx1"/>
                    </a:solidFill>
                    <a:effectLst/>
                    <a:latin typeface="+mn-lt"/>
                    <a:ea typeface="+mn-ea"/>
                    <a:cs typeface="+mn-cs"/>
                  </a:rPr>
                  <a:t>Teacher's note</a:t>
                </a:r>
              </a:p>
              <a:p>
                <a:pPr marL="0" marR="0" lvl="0" indent="0" algn="l" defTabSz="914400" rtl="0" eaLnBrk="1" fontAlgn="auto" latinLnBrk="0" hangingPunct="1">
                  <a:lnSpc>
                    <a:spcPct val="107000"/>
                  </a:lnSpc>
                  <a:spcBef>
                    <a:spcPts val="0"/>
                  </a:spcBef>
                  <a:spcAft>
                    <a:spcPts val="800"/>
                  </a:spcAft>
                  <a:buClr>
                    <a:srgbClr val="000000"/>
                  </a:buClr>
                  <a:buSzTx/>
                  <a:buFont typeface="Arial"/>
                  <a:buNone/>
                  <a:tabLst/>
                  <a:defRPr/>
                </a:pPr>
                <a:r>
                  <a:rPr kumimoji="0" lang="en-US" sz="2800" b="0" i="0" u="none" strike="noStrike" kern="0" cap="none" spc="0" normalizeH="0" baseline="0" noProof="0" dirty="0">
                    <a:ln>
                      <a:noFill/>
                    </a:ln>
                    <a:solidFill>
                      <a:prstClr val="black">
                        <a:lumMod val="65000"/>
                        <a:lumOff val="35000"/>
                      </a:prstClr>
                    </a:solidFill>
                    <a:effectLst/>
                    <a:uLnTx/>
                    <a:uFillTx/>
                    <a:latin typeface="Comic Sans MS"/>
                    <a:ea typeface="Calibri" panose="020F0502020204030204" pitchFamily="34" charset="0"/>
                    <a:cs typeface="Arial" panose="020B0604020202020204" pitchFamily="34" charset="0"/>
                    <a:sym typeface="Arial"/>
                  </a:rPr>
                  <a:t>A farmer wants to put a fence around his square-shaped garden. The side of the garden is 40 meters. How many meters of fencing does the farmer need?</a:t>
                </a:r>
              </a:p>
              <a:p>
                <a:pPr marL="0" marR="0" lvl="0" indent="0" algn="l" defTabSz="914400" rtl="0" eaLnBrk="1" fontAlgn="auto" latinLnBrk="0" hangingPunct="1">
                  <a:lnSpc>
                    <a:spcPct val="107000"/>
                  </a:lnSpc>
                  <a:spcBef>
                    <a:spcPts val="0"/>
                  </a:spcBef>
                  <a:spcAft>
                    <a:spcPts val="800"/>
                  </a:spcAft>
                  <a:buClr>
                    <a:srgbClr val="000000"/>
                  </a:buClr>
                  <a:buSzTx/>
                  <a:buFont typeface="Arial"/>
                  <a:buNone/>
                  <a:tabLst/>
                  <a:defRPr/>
                </a:pPr>
                <a:endParaRPr kumimoji="0" lang="en-US" sz="2800" b="0" i="0" u="none" strike="noStrike" kern="0" cap="none" spc="0" normalizeH="0" baseline="0" noProof="0" dirty="0">
                  <a:ln>
                    <a:noFill/>
                  </a:ln>
                  <a:solidFill>
                    <a:prstClr val="black">
                      <a:lumMod val="65000"/>
                      <a:lumOff val="35000"/>
                    </a:prstClr>
                  </a:solidFill>
                  <a:effectLst/>
                  <a:uLnTx/>
                  <a:uFillTx/>
                  <a:latin typeface="Comic Sans MS"/>
                  <a:ea typeface="Calibri" panose="020F0502020204030204" pitchFamily="34" charset="0"/>
                  <a:cs typeface="Arial" panose="020B0604020202020204" pitchFamily="34" charset="0"/>
                  <a:sym typeface="Arial"/>
                </a:endParaRPr>
              </a:p>
              <a:p>
                <a:r>
                  <a:rPr lang="en-US" sz="1100" b="1" u="none" kern="1200" dirty="0">
                    <a:solidFill>
                      <a:schemeClr val="tx1"/>
                    </a:solidFill>
                    <a:effectLst/>
                    <a:latin typeface="+mn-lt"/>
                    <a:ea typeface="+mn-ea"/>
                    <a:cs typeface="+mn-cs"/>
                  </a:rPr>
                  <a:t>Teacher's note</a:t>
                </a:r>
              </a:p>
              <a:p>
                <a:pPr marL="0" marR="0">
                  <a:lnSpc>
                    <a:spcPct val="107000"/>
                  </a:lnSpc>
                  <a:spcBef>
                    <a:spcPts val="0"/>
                  </a:spcBef>
                  <a:spcAft>
                    <a:spcPts val="800"/>
                  </a:spcAft>
                </a:pPr>
                <a:r>
                  <a:rPr lang="en-US" sz="2400" dirty="0">
                    <a:effectLst/>
                    <a:latin typeface="Times New Roman" panose="02020603050405020304" pitchFamily="18" charset="0"/>
                    <a:ea typeface="Calibri" panose="020F0502020204030204" pitchFamily="34" charset="0"/>
                    <a:cs typeface="Arial" panose="020B0604020202020204" pitchFamily="34" charset="0"/>
                  </a:rPr>
                  <a:t>The garden is square-shaped, so its perimeter is given by </a:t>
                </a:r>
                <a:r>
                  <a:rPr lang="en-US" sz="2400" i="0">
                    <a:effectLst/>
                    <a:latin typeface="Cambria Math" panose="02040503050406030204" pitchFamily="18" charset="0"/>
                    <a:ea typeface="Calibri" panose="020F0502020204030204" pitchFamily="34" charset="0"/>
                    <a:cs typeface="Times New Roman" panose="02020603050405020304" pitchFamily="18" charset="0"/>
                  </a:rPr>
                  <a:t>4×40=160</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2400" dirty="0">
                    <a:effectLst/>
                    <a:latin typeface="Times New Roman" panose="02020603050405020304" pitchFamily="18" charset="0"/>
                    <a:ea typeface="Calibri" panose="020F0502020204030204" pitchFamily="34" charset="0"/>
                    <a:cs typeface="Arial" panose="020B0604020202020204" pitchFamily="34" charset="0"/>
                  </a:rPr>
                  <a:t>Its perimeter is equal to 160 meters. </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marL="0" marR="0" lvl="0" indent="0" algn="l" defTabSz="914400" rtl="0" eaLnBrk="1" fontAlgn="auto" latinLnBrk="0" hangingPunct="1">
                  <a:lnSpc>
                    <a:spcPct val="107000"/>
                  </a:lnSpc>
                  <a:spcBef>
                    <a:spcPts val="0"/>
                  </a:spcBef>
                  <a:spcAft>
                    <a:spcPts val="800"/>
                  </a:spcAft>
                  <a:buClr>
                    <a:srgbClr val="000000"/>
                  </a:buClr>
                  <a:buSzTx/>
                  <a:buFont typeface="Arial"/>
                  <a:buNone/>
                  <a:tabLst/>
                  <a:defRPr/>
                </a:pPr>
                <a:endParaRPr kumimoji="0" lang="en-US" sz="2400" b="0" i="0" u="none" strike="noStrike" kern="0" cap="none" spc="0" normalizeH="0" baseline="0" noProof="0" dirty="0">
                  <a:ln>
                    <a:noFill/>
                  </a:ln>
                  <a:solidFill>
                    <a:prstClr val="black">
                      <a:lumMod val="65000"/>
                      <a:lumOff val="35000"/>
                    </a:prstClr>
                  </a:solidFill>
                  <a:effectLst/>
                  <a:uLnTx/>
                  <a:uFillTx/>
                  <a:latin typeface="Comic Sans MS"/>
                  <a:ea typeface="Calibri" panose="020F0502020204030204" pitchFamily="34" charset="0"/>
                  <a:cs typeface="Arial" panose="020B0604020202020204" pitchFamily="34" charset="0"/>
                  <a:sym typeface="Arial"/>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pPr/>
              <a:t>37</a:t>
            </a:fld>
            <a:endParaRPr lang="en-US">
              <a:latin typeface="Comic Sans MS" panose="030F0702030302020204" pitchFamily="66" charset="0"/>
            </a:endParaRPr>
          </a:p>
        </p:txBody>
      </p:sp>
    </p:spTree>
    <p:extLst>
      <p:ext uri="{BB962C8B-B14F-4D97-AF65-F5344CB8AC3E}">
        <p14:creationId xmlns:p14="http://schemas.microsoft.com/office/powerpoint/2010/main" val="360058672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en-US" sz="1200" b="1" u="none" kern="1200" dirty="0">
                    <a:solidFill>
                      <a:schemeClr val="tx1"/>
                    </a:solidFill>
                    <a:effectLst/>
                    <a:latin typeface="+mn-lt"/>
                    <a:ea typeface="+mn-ea"/>
                    <a:cs typeface="+mn-cs"/>
                  </a:rPr>
                  <a:t>Teacher's note</a:t>
                </a:r>
              </a:p>
              <a:p>
                <a:pPr marL="0" marR="0" lvl="0" indent="0" algn="l" defTabSz="914400" rtl="0" eaLnBrk="1" fontAlgn="auto" latinLnBrk="0" hangingPunct="1">
                  <a:lnSpc>
                    <a:spcPct val="107000"/>
                  </a:lnSpc>
                  <a:spcBef>
                    <a:spcPts val="0"/>
                  </a:spcBef>
                  <a:spcAft>
                    <a:spcPts val="800"/>
                  </a:spcAft>
                  <a:buClr>
                    <a:srgbClr val="000000"/>
                  </a:buClr>
                  <a:buSzTx/>
                  <a:buFont typeface="Arial"/>
                  <a:buNone/>
                  <a:tabLst/>
                  <a:defRPr/>
                </a:pPr>
                <a:r>
                  <a:rPr kumimoji="0" lang="en-US" sz="2800" b="0" i="0" u="none" strike="noStrike" kern="0" cap="none" spc="0" normalizeH="0" baseline="0" noProof="0" dirty="0">
                    <a:ln>
                      <a:noFill/>
                    </a:ln>
                    <a:solidFill>
                      <a:prstClr val="black">
                        <a:lumMod val="65000"/>
                        <a:lumOff val="35000"/>
                      </a:prstClr>
                    </a:solidFill>
                    <a:effectLst/>
                    <a:uLnTx/>
                    <a:uFillTx/>
                    <a:latin typeface="Comic Sans MS"/>
                    <a:ea typeface="Calibri" panose="020F0502020204030204" pitchFamily="34" charset="0"/>
                    <a:cs typeface="Arial" panose="020B0604020202020204" pitchFamily="34" charset="0"/>
                    <a:sym typeface="Arial"/>
                  </a:rPr>
                  <a:t>A park shaped like a rectangle has a length of 40 meters and a width of 20 meters. If trees are planted on its sides with a gap of 10 meters between them, how many trees are needed?</a:t>
                </a:r>
              </a:p>
              <a:p>
                <a:pPr marL="0" marR="0" lvl="0" indent="0" algn="l" defTabSz="914400" rtl="0" eaLnBrk="1" fontAlgn="auto" latinLnBrk="0" hangingPunct="1">
                  <a:lnSpc>
                    <a:spcPct val="107000"/>
                  </a:lnSpc>
                  <a:spcBef>
                    <a:spcPts val="0"/>
                  </a:spcBef>
                  <a:spcAft>
                    <a:spcPts val="800"/>
                  </a:spcAft>
                  <a:buClr>
                    <a:srgbClr val="000000"/>
                  </a:buClr>
                  <a:buSzTx/>
                  <a:buFont typeface="Arial"/>
                  <a:buNone/>
                  <a:tabLst/>
                  <a:defRPr/>
                </a:pPr>
                <a:endParaRPr kumimoji="0" lang="en-US" sz="2800" b="0" i="0" u="none" strike="noStrike" kern="0" cap="none" spc="0" normalizeH="0" baseline="0" noProof="0" dirty="0">
                  <a:ln>
                    <a:noFill/>
                  </a:ln>
                  <a:solidFill>
                    <a:prstClr val="black">
                      <a:lumMod val="65000"/>
                      <a:lumOff val="35000"/>
                    </a:prstClr>
                  </a:solidFill>
                  <a:effectLst/>
                  <a:uLnTx/>
                  <a:uFillTx/>
                  <a:latin typeface="Comic Sans MS"/>
                  <a:ea typeface="Calibri" panose="020F0502020204030204" pitchFamily="34" charset="0"/>
                  <a:cs typeface="Arial" panose="020B0604020202020204" pitchFamily="34" charset="0"/>
                  <a:sym typeface="Arial"/>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200" b="1" i="0" u="none" strike="noStrike" kern="1200" cap="none" spc="0" normalizeH="0" baseline="0" noProof="0" dirty="0">
                    <a:ln>
                      <a:noFill/>
                    </a:ln>
                    <a:solidFill>
                      <a:srgbClr val="000000"/>
                    </a:solidFill>
                    <a:effectLst/>
                    <a:uLnTx/>
                    <a:uFillTx/>
                    <a:latin typeface="Arial"/>
                    <a:ea typeface="+mn-ea"/>
                    <a:cs typeface="Calibri"/>
                    <a:sym typeface="Calibri"/>
                  </a:rPr>
                  <a:t>Teacher's note</a:t>
                </a: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28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The park has a rectangular form, so its perimeter is given by </a:t>
                </a:r>
                <a14:m>
                  <m:oMath xmlns:m="http://schemas.openxmlformats.org/officeDocument/2006/math">
                    <m:r>
                      <a:rPr kumimoji="0" lang="en-US" sz="2800" b="0" i="1" u="none" strike="noStrike" kern="0" cap="none" spc="0" normalizeH="0" baseline="0" noProof="0">
                        <a:ln>
                          <a:noFill/>
                        </a:ln>
                        <a:solidFill>
                          <a:srgbClr val="000000"/>
                        </a:solidFill>
                        <a:effectLst/>
                        <a:uLnTx/>
                        <a:uFillTx/>
                        <a:latin typeface="Cambria Math" panose="02040503050406030204" pitchFamily="18" charset="0"/>
                        <a:ea typeface="Calibri" panose="020F0502020204030204" pitchFamily="34" charset="0"/>
                        <a:cs typeface="Times New Roman" panose="02020603050405020304" pitchFamily="18" charset="0"/>
                        <a:sym typeface="Calibri"/>
                      </a:rPr>
                      <m:t>2×</m:t>
                    </m:r>
                    <m:d>
                      <m:dPr>
                        <m:ctrlPr>
                          <a:rPr kumimoji="0" lang="en-US" sz="2800" b="0" i="1" u="none" strike="noStrike" kern="0" cap="none" spc="0" normalizeH="0" baseline="0" noProof="0">
                            <a:ln>
                              <a:noFill/>
                            </a:ln>
                            <a:solidFill>
                              <a:srgbClr val="000000"/>
                            </a:solidFill>
                            <a:effectLst/>
                            <a:uLnTx/>
                            <a:uFillTx/>
                            <a:latin typeface="Cambria Math" panose="02040503050406030204" pitchFamily="18" charset="0"/>
                            <a:ea typeface="Calibri" panose="020F0502020204030204" pitchFamily="34" charset="0"/>
                            <a:cs typeface="Times New Roman" panose="02020603050405020304" pitchFamily="18" charset="0"/>
                            <a:sym typeface="Calibri"/>
                          </a:rPr>
                        </m:ctrlPr>
                      </m:dPr>
                      <m:e>
                        <m:r>
                          <a:rPr kumimoji="0" lang="en-US" sz="2800" b="0" i="1" u="none" strike="noStrike" kern="0" cap="none" spc="0" normalizeH="0" baseline="0" noProof="0">
                            <a:ln>
                              <a:noFill/>
                            </a:ln>
                            <a:solidFill>
                              <a:srgbClr val="000000"/>
                            </a:solidFill>
                            <a:effectLst/>
                            <a:uLnTx/>
                            <a:uFillTx/>
                            <a:latin typeface="Cambria Math" panose="02040503050406030204" pitchFamily="18" charset="0"/>
                            <a:ea typeface="Calibri" panose="020F0502020204030204" pitchFamily="34" charset="0"/>
                            <a:cs typeface="Times New Roman" panose="02020603050405020304" pitchFamily="18" charset="0"/>
                            <a:sym typeface="Calibri"/>
                          </a:rPr>
                          <m:t>40+20</m:t>
                        </m:r>
                      </m:e>
                    </m:d>
                    <m:r>
                      <a:rPr kumimoji="0" lang="en-US" sz="2800" b="0" i="1" u="none" strike="noStrike" kern="0" cap="none" spc="0" normalizeH="0" baseline="0" noProof="0">
                        <a:ln>
                          <a:noFill/>
                        </a:ln>
                        <a:solidFill>
                          <a:srgbClr val="000000"/>
                        </a:solidFill>
                        <a:effectLst/>
                        <a:uLnTx/>
                        <a:uFillTx/>
                        <a:latin typeface="Cambria Math" panose="02040503050406030204" pitchFamily="18" charset="0"/>
                        <a:ea typeface="Calibri" panose="020F0502020204030204" pitchFamily="34" charset="0"/>
                        <a:cs typeface="Times New Roman" panose="02020603050405020304" pitchFamily="18" charset="0"/>
                        <a:sym typeface="Calibri"/>
                      </a:rPr>
                      <m:t>=2 ×60=120</m:t>
                    </m:r>
                  </m:oMath>
                </a14:m>
                <a:endParaRPr kumimoji="0" lang="en-US" sz="24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sym typeface="Calibri"/>
                </a:endParaRP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28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Its perimeter is equal to 120 meters. </a:t>
                </a:r>
                <a:endParaRPr kumimoji="0" lang="en-US" sz="24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sym typeface="Calibri"/>
                </a:endParaRP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28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The trees are planted with a gap of 10 meters between them, so there is one tree for each 10 meters of the perimeter.</a:t>
                </a:r>
                <a:endParaRPr kumimoji="0" lang="en-US" sz="24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sym typeface="Calibri"/>
                </a:endParaRP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28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The number of trees is given by </a:t>
                </a:r>
                <a14:m>
                  <m:oMath xmlns:m="http://schemas.openxmlformats.org/officeDocument/2006/math">
                    <m:r>
                      <a:rPr kumimoji="0" lang="en-US" sz="2800" b="0" i="1" u="none" strike="noStrike" kern="0" cap="none" spc="0" normalizeH="0" baseline="0" noProof="0">
                        <a:ln>
                          <a:noFill/>
                        </a:ln>
                        <a:solidFill>
                          <a:srgbClr val="000000"/>
                        </a:solidFill>
                        <a:effectLst/>
                        <a:uLnTx/>
                        <a:uFillTx/>
                        <a:latin typeface="Cambria Math" panose="02040503050406030204" pitchFamily="18" charset="0"/>
                        <a:ea typeface="Calibri" panose="020F0502020204030204" pitchFamily="34" charset="0"/>
                        <a:cs typeface="Times New Roman" panose="02020603050405020304" pitchFamily="18" charset="0"/>
                        <a:sym typeface="Calibri"/>
                      </a:rPr>
                      <m:t>120÷10=12</m:t>
                    </m:r>
                  </m:oMath>
                </a14:m>
                <a:endParaRPr kumimoji="0" lang="en-US" sz="24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sym typeface="Calibri"/>
                </a:endParaRP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2800" b="0" i="0" u="none" strike="noStrike" kern="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panose="020B0604020202020204" pitchFamily="34" charset="0"/>
                    <a:sym typeface="Calibri"/>
                  </a:rPr>
                  <a:t>So, 12 trees are needed.</a:t>
                </a:r>
                <a:endParaRPr kumimoji="0" lang="en-US" sz="24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sym typeface="Calibri"/>
                </a:endParaRPr>
              </a:p>
              <a:p>
                <a:pPr marL="0" marR="0" lvl="0" indent="0" algn="l" defTabSz="914400" rtl="0" eaLnBrk="1" fontAlgn="auto" latinLnBrk="0" hangingPunct="1">
                  <a:lnSpc>
                    <a:spcPct val="107000"/>
                  </a:lnSpc>
                  <a:spcBef>
                    <a:spcPts val="0"/>
                  </a:spcBef>
                  <a:spcAft>
                    <a:spcPts val="800"/>
                  </a:spcAft>
                  <a:buClr>
                    <a:srgbClr val="000000"/>
                  </a:buClr>
                  <a:buSzTx/>
                  <a:buFont typeface="Arial"/>
                  <a:buNone/>
                  <a:tabLst/>
                  <a:defRPr/>
                </a:pPr>
                <a:endParaRPr kumimoji="0" lang="en-US" sz="2800" b="0" i="0" u="none" strike="noStrike" kern="0" cap="none" spc="0" normalizeH="0" baseline="0" noProof="0" dirty="0">
                  <a:ln>
                    <a:noFill/>
                  </a:ln>
                  <a:solidFill>
                    <a:prstClr val="black">
                      <a:lumMod val="65000"/>
                      <a:lumOff val="35000"/>
                    </a:prstClr>
                  </a:solidFill>
                  <a:effectLst/>
                  <a:uLnTx/>
                  <a:uFillTx/>
                  <a:latin typeface="Comic Sans MS"/>
                  <a:ea typeface="Calibri" panose="020F0502020204030204" pitchFamily="34" charset="0"/>
                  <a:cs typeface="Arial" panose="020B0604020202020204" pitchFamily="34" charset="0"/>
                  <a:sym typeface="Arial"/>
                </a:endParaRPr>
              </a:p>
              <a:p>
                <a:pPr marL="0" marR="0" lvl="0" indent="0" algn="l" defTabSz="914400" rtl="0" eaLnBrk="1" fontAlgn="auto" latinLnBrk="0" hangingPunct="1">
                  <a:lnSpc>
                    <a:spcPct val="107000"/>
                  </a:lnSpc>
                  <a:spcBef>
                    <a:spcPts val="0"/>
                  </a:spcBef>
                  <a:spcAft>
                    <a:spcPts val="800"/>
                  </a:spcAft>
                  <a:buClr>
                    <a:srgbClr val="000000"/>
                  </a:buClr>
                  <a:buSzTx/>
                  <a:buFont typeface="Arial"/>
                  <a:buNone/>
                  <a:tabLst/>
                  <a:defRPr/>
                </a:pPr>
                <a:endParaRPr kumimoji="0" lang="en-US" sz="2800" b="0" i="0" u="none" strike="noStrike" kern="0" cap="none" spc="0" normalizeH="0" baseline="0" noProof="0" dirty="0">
                  <a:ln>
                    <a:noFill/>
                  </a:ln>
                  <a:solidFill>
                    <a:prstClr val="black">
                      <a:lumMod val="65000"/>
                      <a:lumOff val="35000"/>
                    </a:prstClr>
                  </a:solidFill>
                  <a:effectLst/>
                  <a:uLnTx/>
                  <a:uFillTx/>
                  <a:latin typeface="Comic Sans MS"/>
                  <a:ea typeface="Calibri" panose="020F0502020204030204" pitchFamily="34" charset="0"/>
                  <a:cs typeface="Arial" panose="020B0604020202020204" pitchFamily="34" charset="0"/>
                  <a:sym typeface="Arial"/>
                </a:endParaRPr>
              </a:p>
              <a:p>
                <a:pPr marL="0" marR="0" lvl="0" indent="0" algn="l" defTabSz="914400" rtl="0" eaLnBrk="1" fontAlgn="auto" latinLnBrk="0" hangingPunct="1">
                  <a:lnSpc>
                    <a:spcPct val="107000"/>
                  </a:lnSpc>
                  <a:spcBef>
                    <a:spcPts val="0"/>
                  </a:spcBef>
                  <a:spcAft>
                    <a:spcPts val="800"/>
                  </a:spcAft>
                  <a:buClr>
                    <a:srgbClr val="000000"/>
                  </a:buClr>
                  <a:buSzTx/>
                  <a:buFont typeface="Arial"/>
                  <a:buNone/>
                  <a:tabLst/>
                  <a:defRPr/>
                </a:pPr>
                <a:endParaRPr kumimoji="0" lang="en-US" sz="2400" b="0" i="0" u="none" strike="noStrike" kern="0" cap="none" spc="0" normalizeH="0" baseline="0" noProof="0" dirty="0">
                  <a:ln>
                    <a:noFill/>
                  </a:ln>
                  <a:solidFill>
                    <a:prstClr val="black">
                      <a:lumMod val="65000"/>
                      <a:lumOff val="35000"/>
                    </a:prstClr>
                  </a:solidFill>
                  <a:effectLst/>
                  <a:uLnTx/>
                  <a:uFillTx/>
                  <a:latin typeface="Comic Sans MS"/>
                  <a:ea typeface="Calibri" panose="020F0502020204030204" pitchFamily="34" charset="0"/>
                  <a:cs typeface="Arial" panose="020B0604020202020204" pitchFamily="34" charset="0"/>
                  <a:sym typeface="Arial"/>
                </a:endParaRPr>
              </a:p>
            </p:txBody>
          </p:sp>
        </mc:Choice>
        <mc:Fallback xmlns="">
          <p:sp>
            <p:nvSpPr>
              <p:cNvPr id="3" name="Notes Placeholder 2"/>
              <p:cNvSpPr>
                <a:spLocks noGrp="1"/>
              </p:cNvSpPr>
              <p:nvPr>
                <p:ph type="body" idx="1"/>
              </p:nvPr>
            </p:nvSpPr>
            <p:spPr/>
            <p:txBody>
              <a:bodyPr/>
              <a:lstStyle/>
              <a:p>
                <a:r>
                  <a:rPr lang="en-US" sz="1200" b="1" u="none" kern="1200" dirty="0">
                    <a:solidFill>
                      <a:schemeClr val="tx1"/>
                    </a:solidFill>
                    <a:effectLst/>
                    <a:latin typeface="+mn-lt"/>
                    <a:ea typeface="+mn-ea"/>
                    <a:cs typeface="+mn-cs"/>
                  </a:rPr>
                  <a:t>Teacher's note</a:t>
                </a:r>
              </a:p>
              <a:p>
                <a:pPr marL="0" marR="0" lvl="0" indent="0" algn="l" defTabSz="914400" rtl="0" eaLnBrk="1" fontAlgn="auto" latinLnBrk="0" hangingPunct="1">
                  <a:lnSpc>
                    <a:spcPct val="107000"/>
                  </a:lnSpc>
                  <a:spcBef>
                    <a:spcPts val="0"/>
                  </a:spcBef>
                  <a:spcAft>
                    <a:spcPts val="800"/>
                  </a:spcAft>
                  <a:buClr>
                    <a:srgbClr val="000000"/>
                  </a:buClr>
                  <a:buSzTx/>
                  <a:buFont typeface="Arial"/>
                  <a:buNone/>
                  <a:tabLst/>
                  <a:defRPr/>
                </a:pPr>
                <a:r>
                  <a:rPr kumimoji="0" lang="en-US" sz="2800" b="0" i="0" u="none" strike="noStrike" kern="0" cap="none" spc="0" normalizeH="0" baseline="0" noProof="0" dirty="0">
                    <a:ln>
                      <a:noFill/>
                    </a:ln>
                    <a:solidFill>
                      <a:prstClr val="black">
                        <a:lumMod val="65000"/>
                        <a:lumOff val="35000"/>
                      </a:prstClr>
                    </a:solidFill>
                    <a:effectLst/>
                    <a:uLnTx/>
                    <a:uFillTx/>
                    <a:latin typeface="Comic Sans MS"/>
                    <a:ea typeface="Calibri" panose="020F0502020204030204" pitchFamily="34" charset="0"/>
                    <a:cs typeface="Arial" panose="020B0604020202020204" pitchFamily="34" charset="0"/>
                    <a:sym typeface="Arial"/>
                  </a:rPr>
                  <a:t>A park shaped like a rectangle has a length of 40 meters and a width of 20 meters. If trees are planted on its sides with a gap of 10 meters between them, how many trees are needed?</a:t>
                </a:r>
              </a:p>
              <a:p>
                <a:pPr marL="0" marR="0" lvl="0" indent="0" algn="l" defTabSz="914400" rtl="0" eaLnBrk="1" fontAlgn="auto" latinLnBrk="0" hangingPunct="1">
                  <a:lnSpc>
                    <a:spcPct val="107000"/>
                  </a:lnSpc>
                  <a:spcBef>
                    <a:spcPts val="0"/>
                  </a:spcBef>
                  <a:spcAft>
                    <a:spcPts val="800"/>
                  </a:spcAft>
                  <a:buClr>
                    <a:srgbClr val="000000"/>
                  </a:buClr>
                  <a:buSzTx/>
                  <a:buFont typeface="Arial"/>
                  <a:buNone/>
                  <a:tabLst/>
                  <a:defRPr/>
                </a:pPr>
                <a:endParaRPr kumimoji="0" lang="en-US" sz="2800" b="0" i="0" u="none" strike="noStrike" kern="0" cap="none" spc="0" normalizeH="0" baseline="0" noProof="0" dirty="0">
                  <a:ln>
                    <a:noFill/>
                  </a:ln>
                  <a:solidFill>
                    <a:prstClr val="black">
                      <a:lumMod val="65000"/>
                      <a:lumOff val="35000"/>
                    </a:prstClr>
                  </a:solidFill>
                  <a:effectLst/>
                  <a:uLnTx/>
                  <a:uFillTx/>
                  <a:latin typeface="Comic Sans MS"/>
                  <a:ea typeface="Calibri" panose="020F0502020204030204" pitchFamily="34" charset="0"/>
                  <a:cs typeface="Arial" panose="020B0604020202020204" pitchFamily="34" charset="0"/>
                  <a:sym typeface="Arial"/>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200" b="1" i="0" u="none" strike="noStrike" kern="1200" cap="none" spc="0" normalizeH="0" baseline="0" noProof="0" dirty="0">
                    <a:ln>
                      <a:noFill/>
                    </a:ln>
                    <a:solidFill>
                      <a:srgbClr val="000000"/>
                    </a:solidFill>
                    <a:effectLst/>
                    <a:uLnTx/>
                    <a:uFillTx/>
                    <a:latin typeface="Arial"/>
                    <a:ea typeface="+mn-ea"/>
                    <a:cs typeface="Calibri"/>
                    <a:sym typeface="Calibri"/>
                  </a:rPr>
                  <a:t>Teacher's note</a:t>
                </a: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28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The park has a rectangular form, so its perimeter is given by </a:t>
                </a:r>
                <a:r>
                  <a:rPr kumimoji="0" lang="en-US" sz="2800" b="0" i="0" u="none" strike="noStrike" kern="0" cap="none" spc="0" normalizeH="0" baseline="0" noProof="0">
                    <a:ln>
                      <a:noFill/>
                    </a:ln>
                    <a:solidFill>
                      <a:srgbClr val="000000"/>
                    </a:solidFill>
                    <a:effectLst/>
                    <a:uLnTx/>
                    <a:uFillTx/>
                    <a:latin typeface="Cambria Math" panose="02040503050406030204" pitchFamily="18" charset="0"/>
                    <a:ea typeface="Calibri" panose="020F0502020204030204" pitchFamily="34" charset="0"/>
                    <a:cs typeface="Times New Roman" panose="02020603050405020304" pitchFamily="18" charset="0"/>
                    <a:sym typeface="Calibri"/>
                  </a:rPr>
                  <a:t>2×</a:t>
                </a:r>
                <a:r>
                  <a:rPr kumimoji="0" lang="en-US" sz="2800" b="0" i="0" u="none" strike="noStrike" kern="0" cap="none" spc="0" normalizeH="0" baseline="0" noProof="0">
                    <a:ln>
                      <a:noFill/>
                    </a:ln>
                    <a:solidFill>
                      <a:srgbClr val="000000"/>
                    </a:solidFill>
                    <a:effectLst/>
                    <a:uLnTx/>
                    <a:uFillTx/>
                    <a:latin typeface="Cambria Math" panose="02040503050406030204" pitchFamily="18" charset="0"/>
                    <a:cs typeface="Times New Roman" panose="02020603050405020304" pitchFamily="18" charset="0"/>
                    <a:sym typeface="Calibri"/>
                  </a:rPr>
                  <a:t>(</a:t>
                </a:r>
                <a:r>
                  <a:rPr kumimoji="0" lang="en-US" sz="2800" b="0" i="0" u="none" strike="noStrike" kern="0" cap="none" spc="0" normalizeH="0" baseline="0" noProof="0">
                    <a:ln>
                      <a:noFill/>
                    </a:ln>
                    <a:solidFill>
                      <a:srgbClr val="000000"/>
                    </a:solidFill>
                    <a:effectLst/>
                    <a:uLnTx/>
                    <a:uFillTx/>
                    <a:latin typeface="Cambria Math" panose="02040503050406030204" pitchFamily="18" charset="0"/>
                    <a:ea typeface="Calibri" panose="020F0502020204030204" pitchFamily="34" charset="0"/>
                    <a:cs typeface="Times New Roman" panose="02020603050405020304" pitchFamily="18" charset="0"/>
                    <a:sym typeface="Calibri"/>
                  </a:rPr>
                  <a:t>40+20)=2 ×60=120</a:t>
                </a:r>
                <a:endParaRPr kumimoji="0" lang="en-US" sz="24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sym typeface="Calibri"/>
                </a:endParaRP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28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Its perimeter is equal to 120 meters. </a:t>
                </a:r>
                <a:endParaRPr kumimoji="0" lang="en-US" sz="24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sym typeface="Calibri"/>
                </a:endParaRP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28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The trees are planted with a gap of 10 meters between them, so there is one tree for each 10 meters of the perimeter.</a:t>
                </a:r>
                <a:endParaRPr kumimoji="0" lang="en-US" sz="24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sym typeface="Calibri"/>
                </a:endParaRP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28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Arial" panose="020B0604020202020204" pitchFamily="34" charset="0"/>
                    <a:sym typeface="Calibri"/>
                  </a:rPr>
                  <a:t>The number of trees is given by </a:t>
                </a:r>
                <a:r>
                  <a:rPr kumimoji="0" lang="en-US" sz="2800" b="0" i="0" u="none" strike="noStrike" kern="0" cap="none" spc="0" normalizeH="0" baseline="0" noProof="0">
                    <a:ln>
                      <a:noFill/>
                    </a:ln>
                    <a:solidFill>
                      <a:srgbClr val="000000"/>
                    </a:solidFill>
                    <a:effectLst/>
                    <a:uLnTx/>
                    <a:uFillTx/>
                    <a:latin typeface="Cambria Math" panose="02040503050406030204" pitchFamily="18" charset="0"/>
                    <a:ea typeface="Calibri" panose="020F0502020204030204" pitchFamily="34" charset="0"/>
                    <a:cs typeface="Times New Roman" panose="02020603050405020304" pitchFamily="18" charset="0"/>
                    <a:sym typeface="Calibri"/>
                  </a:rPr>
                  <a:t>120÷10=12</a:t>
                </a:r>
                <a:endParaRPr kumimoji="0" lang="en-US" sz="24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sym typeface="Calibri"/>
                </a:endParaRP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2800" b="0" i="0" u="none" strike="noStrike" kern="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panose="020B0604020202020204" pitchFamily="34" charset="0"/>
                    <a:sym typeface="Calibri"/>
                  </a:rPr>
                  <a:t>So, 12 trees are needed.</a:t>
                </a:r>
                <a:endParaRPr kumimoji="0" lang="en-US" sz="2400" b="0"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panose="020B0604020202020204" pitchFamily="34" charset="0"/>
                  <a:sym typeface="Calibri"/>
                </a:endParaRPr>
              </a:p>
              <a:p>
                <a:pPr marL="0" marR="0" lvl="0" indent="0" algn="l" defTabSz="914400" rtl="0" eaLnBrk="1" fontAlgn="auto" latinLnBrk="0" hangingPunct="1">
                  <a:lnSpc>
                    <a:spcPct val="107000"/>
                  </a:lnSpc>
                  <a:spcBef>
                    <a:spcPts val="0"/>
                  </a:spcBef>
                  <a:spcAft>
                    <a:spcPts val="800"/>
                  </a:spcAft>
                  <a:buClr>
                    <a:srgbClr val="000000"/>
                  </a:buClr>
                  <a:buSzTx/>
                  <a:buFont typeface="Arial"/>
                  <a:buNone/>
                  <a:tabLst/>
                  <a:defRPr/>
                </a:pPr>
                <a:endParaRPr kumimoji="0" lang="en-US" sz="2800" b="0" i="0" u="none" strike="noStrike" kern="0" cap="none" spc="0" normalizeH="0" baseline="0" noProof="0" dirty="0">
                  <a:ln>
                    <a:noFill/>
                  </a:ln>
                  <a:solidFill>
                    <a:prstClr val="black">
                      <a:lumMod val="65000"/>
                      <a:lumOff val="35000"/>
                    </a:prstClr>
                  </a:solidFill>
                  <a:effectLst/>
                  <a:uLnTx/>
                  <a:uFillTx/>
                  <a:latin typeface="Comic Sans MS"/>
                  <a:ea typeface="Calibri" panose="020F0502020204030204" pitchFamily="34" charset="0"/>
                  <a:cs typeface="Arial" panose="020B0604020202020204" pitchFamily="34" charset="0"/>
                  <a:sym typeface="Arial"/>
                </a:endParaRPr>
              </a:p>
              <a:p>
                <a:pPr marL="0" marR="0" lvl="0" indent="0" algn="l" defTabSz="914400" rtl="0" eaLnBrk="1" fontAlgn="auto" latinLnBrk="0" hangingPunct="1">
                  <a:lnSpc>
                    <a:spcPct val="107000"/>
                  </a:lnSpc>
                  <a:spcBef>
                    <a:spcPts val="0"/>
                  </a:spcBef>
                  <a:spcAft>
                    <a:spcPts val="800"/>
                  </a:spcAft>
                  <a:buClr>
                    <a:srgbClr val="000000"/>
                  </a:buClr>
                  <a:buSzTx/>
                  <a:buFont typeface="Arial"/>
                  <a:buNone/>
                  <a:tabLst/>
                  <a:defRPr/>
                </a:pPr>
                <a:endParaRPr kumimoji="0" lang="en-US" sz="2800" b="0" i="0" u="none" strike="noStrike" kern="0" cap="none" spc="0" normalizeH="0" baseline="0" noProof="0" dirty="0">
                  <a:ln>
                    <a:noFill/>
                  </a:ln>
                  <a:solidFill>
                    <a:prstClr val="black">
                      <a:lumMod val="65000"/>
                      <a:lumOff val="35000"/>
                    </a:prstClr>
                  </a:solidFill>
                  <a:effectLst/>
                  <a:uLnTx/>
                  <a:uFillTx/>
                  <a:latin typeface="Comic Sans MS"/>
                  <a:ea typeface="Calibri" panose="020F0502020204030204" pitchFamily="34" charset="0"/>
                  <a:cs typeface="Arial" panose="020B0604020202020204" pitchFamily="34" charset="0"/>
                  <a:sym typeface="Arial"/>
                </a:endParaRPr>
              </a:p>
              <a:p>
                <a:pPr marL="0" marR="0" lvl="0" indent="0" algn="l" defTabSz="914400" rtl="0" eaLnBrk="1" fontAlgn="auto" latinLnBrk="0" hangingPunct="1">
                  <a:lnSpc>
                    <a:spcPct val="107000"/>
                  </a:lnSpc>
                  <a:spcBef>
                    <a:spcPts val="0"/>
                  </a:spcBef>
                  <a:spcAft>
                    <a:spcPts val="800"/>
                  </a:spcAft>
                  <a:buClr>
                    <a:srgbClr val="000000"/>
                  </a:buClr>
                  <a:buSzTx/>
                  <a:buFont typeface="Arial"/>
                  <a:buNone/>
                  <a:tabLst/>
                  <a:defRPr/>
                </a:pPr>
                <a:endParaRPr kumimoji="0" lang="en-US" sz="2400" b="0" i="0" u="none" strike="noStrike" kern="0" cap="none" spc="0" normalizeH="0" baseline="0" noProof="0" dirty="0">
                  <a:ln>
                    <a:noFill/>
                  </a:ln>
                  <a:solidFill>
                    <a:prstClr val="black">
                      <a:lumMod val="65000"/>
                      <a:lumOff val="35000"/>
                    </a:prstClr>
                  </a:solidFill>
                  <a:effectLst/>
                  <a:uLnTx/>
                  <a:uFillTx/>
                  <a:latin typeface="Comic Sans MS"/>
                  <a:ea typeface="Calibri" panose="020F0502020204030204" pitchFamily="34" charset="0"/>
                  <a:cs typeface="Arial" panose="020B0604020202020204" pitchFamily="34" charset="0"/>
                  <a:sym typeface="Arial"/>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pPr/>
              <a:t>38</a:t>
            </a:fld>
            <a:endParaRPr lang="en-US">
              <a:latin typeface="Comic Sans MS" panose="030F0702030302020204" pitchFamily="66" charset="0"/>
            </a:endParaRPr>
          </a:p>
        </p:txBody>
      </p:sp>
    </p:spTree>
    <p:extLst>
      <p:ext uri="{BB962C8B-B14F-4D97-AF65-F5344CB8AC3E}">
        <p14:creationId xmlns:p14="http://schemas.microsoft.com/office/powerpoint/2010/main" val="36823240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600" b="1" noProof="0" dirty="0">
                <a:effectLst/>
                <a:latin typeface="Times New Roman" panose="02020603050405020304" pitchFamily="18" charset="0"/>
                <a:ea typeface="Calibri" panose="020F0502020204030204" pitchFamily="34" charset="0"/>
                <a:cs typeface="Arial" panose="020B0604020202020204" pitchFamily="34" charset="0"/>
              </a:rPr>
              <a:t>Notes for the teacher</a:t>
            </a:r>
          </a:p>
          <a:p>
            <a:pPr marL="0" marR="0">
              <a:lnSpc>
                <a:spcPct val="107000"/>
              </a:lnSpc>
              <a:spcBef>
                <a:spcPts val="0"/>
              </a:spcBef>
              <a:spcAft>
                <a:spcPts val="800"/>
              </a:spcAft>
            </a:pPr>
            <a:r>
              <a:rPr lang="en-US" sz="1600" noProof="0" dirty="0">
                <a:effectLst/>
                <a:latin typeface="Times New Roman" panose="02020603050405020304" pitchFamily="18" charset="0"/>
                <a:ea typeface="Calibri" panose="020F0502020204030204" pitchFamily="34" charset="0"/>
                <a:cs typeface="Arial" panose="020B0604020202020204" pitchFamily="34" charset="0"/>
              </a:rPr>
              <a:t>The diagnostic assessment that takes place at the beginning of the chapter allows the teacher to check students’ knowledge of the prerequisites.</a:t>
            </a:r>
            <a:endParaRPr lang="en-US" sz="1400" noProof="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endParaRPr lang="en-US" sz="1400" noProof="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600" noProof="0" dirty="0">
                <a:effectLst/>
                <a:latin typeface="Times New Roman" panose="02020603050405020304" pitchFamily="18" charset="0"/>
                <a:ea typeface="Calibri" panose="020F0502020204030204" pitchFamily="34" charset="0"/>
                <a:cs typeface="Arial" panose="020B0604020202020204" pitchFamily="34" charset="0"/>
              </a:rPr>
              <a:t>Students will find it under the title “Check your knowledge”. </a:t>
            </a:r>
            <a:endParaRPr lang="en-US" sz="1400" noProof="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endParaRPr lang="en-US" sz="1600" noProof="0" dirty="0">
              <a:effectLst/>
              <a:latin typeface="Times New Roman" panose="02020603050405020304" pitchFamily="18"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600" noProof="0" dirty="0">
                <a:effectLst/>
                <a:latin typeface="Times New Roman" panose="02020603050405020304" pitchFamily="18" charset="0"/>
                <a:ea typeface="Calibri" panose="020F0502020204030204" pitchFamily="34" charset="0"/>
                <a:cs typeface="Arial" panose="020B0604020202020204" pitchFamily="34" charset="0"/>
              </a:rPr>
              <a:t>Based on the students' results, the teacher may review some of the prerequisites with them.</a:t>
            </a:r>
            <a:endParaRPr lang="en-US" sz="1400" noProof="0" dirty="0">
              <a:effectLst/>
              <a:latin typeface="Calibri" panose="020F0502020204030204" pitchFamily="34" charset="0"/>
              <a:ea typeface="Calibri" panose="020F0502020204030204" pitchFamily="34" charset="0"/>
              <a:cs typeface="Arial" panose="020B0604020202020204" pitchFamily="34" charset="0"/>
            </a:endParaRPr>
          </a:p>
          <a:p>
            <a:endParaRPr lang="en-GB" dirty="0"/>
          </a:p>
        </p:txBody>
      </p:sp>
      <p:sp>
        <p:nvSpPr>
          <p:cNvPr id="4" name="Slide Number Placeholder 3"/>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fr-FR" sz="1200" b="0" i="0" u="none" strike="noStrike" kern="0" cap="none" spc="0" normalizeH="0" baseline="0" noProof="0" smtClean="0">
                <a:ln>
                  <a:noFill/>
                </a:ln>
                <a:solidFill>
                  <a:srgbClr val="000000"/>
                </a:solidFill>
                <a:effectLst/>
                <a:uLnTx/>
                <a:uFillTx/>
                <a:latin typeface="Comic Sans MS" panose="030F0702030302020204" pitchFamily="66" charset="0"/>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4</a:t>
            </a:fld>
            <a:endParaRPr kumimoji="0" lang="fr-FR" sz="1200" b="0" i="0" u="none" strike="noStrike" kern="0" cap="none" spc="0" normalizeH="0" baseline="0" noProof="0">
              <a:ln>
                <a:noFill/>
              </a:ln>
              <a:solidFill>
                <a:srgbClr val="000000"/>
              </a:solidFill>
              <a:effectLst/>
              <a:uLnTx/>
              <a:uFillTx/>
              <a:latin typeface="Comic Sans MS" panose="030F0702030302020204" pitchFamily="66" charset="0"/>
              <a:ea typeface="Calibri"/>
              <a:cs typeface="Calibri"/>
              <a:sym typeface="Calibri"/>
            </a:endParaRPr>
          </a:p>
        </p:txBody>
      </p:sp>
    </p:spTree>
    <p:extLst>
      <p:ext uri="{BB962C8B-B14F-4D97-AF65-F5344CB8AC3E}">
        <p14:creationId xmlns:p14="http://schemas.microsoft.com/office/powerpoint/2010/main" val="31891119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r>
              <a:rPr lang="en-US" sz="2000" b="1" u="sng" dirty="0">
                <a:solidFill>
                  <a:schemeClr val="tx1">
                    <a:lumMod val="65000"/>
                    <a:lumOff val="35000"/>
                  </a:schemeClr>
                </a:solidFill>
                <a:latin typeface="Comic Sans MS" panose="030F0702030302020204" pitchFamily="66" charset="0"/>
              </a:rPr>
              <a:t>General Pedagogical approach: </a:t>
            </a:r>
          </a:p>
          <a:p>
            <a:r>
              <a:rPr lang="en-US" sz="2000" b="1" u="none" dirty="0">
                <a:solidFill>
                  <a:schemeClr val="tx1">
                    <a:lumMod val="65000"/>
                    <a:lumOff val="35000"/>
                  </a:schemeClr>
                </a:solidFill>
                <a:latin typeface="Comic Sans MS" panose="030F0702030302020204" pitchFamily="66" charset="0"/>
              </a:rPr>
              <a:t>Connectedness</a:t>
            </a:r>
            <a:r>
              <a:rPr lang="en-US" sz="2000" b="0" u="none" dirty="0">
                <a:solidFill>
                  <a:schemeClr val="tx1">
                    <a:lumMod val="65000"/>
                    <a:lumOff val="35000"/>
                  </a:schemeClr>
                </a:solidFill>
                <a:latin typeface="Comic Sans MS" panose="030F0702030302020204" pitchFamily="66" charset="0"/>
              </a:rPr>
              <a:t>: Students will relate to the lesson due to the activities are based on real life situations. </a:t>
            </a:r>
          </a:p>
          <a:p>
            <a:r>
              <a:rPr lang="en-US" sz="2000" b="1" u="none" dirty="0">
                <a:solidFill>
                  <a:schemeClr val="tx1">
                    <a:lumMod val="65000"/>
                    <a:lumOff val="35000"/>
                  </a:schemeClr>
                </a:solidFill>
                <a:latin typeface="Comic Sans MS" panose="030F0702030302020204" pitchFamily="66" charset="0"/>
              </a:rPr>
              <a:t> Inclusion: </a:t>
            </a:r>
            <a:r>
              <a:rPr lang="en-US" sz="1200" b="0" i="0" u="none" strike="noStrike" cap="none" dirty="0">
                <a:solidFill>
                  <a:schemeClr val="dk1"/>
                </a:solidFill>
                <a:effectLst/>
                <a:latin typeface="Calibri"/>
                <a:ea typeface="Calibri"/>
                <a:cs typeface="Calibri"/>
                <a:sym typeface="Calibri"/>
              </a:rPr>
              <a:t>Universal design </a:t>
            </a:r>
            <a:r>
              <a:rPr lang="en-US" sz="1200" b="0" i="0" u="none" strike="noStrike" cap="none">
                <a:solidFill>
                  <a:schemeClr val="dk1"/>
                </a:solidFill>
                <a:effectLst/>
                <a:latin typeface="Calibri"/>
                <a:ea typeface="Calibri"/>
                <a:cs typeface="Calibri"/>
                <a:sym typeface="Calibri"/>
              </a:rPr>
              <a:t>for learning</a:t>
            </a:r>
            <a:r>
              <a:rPr lang="en-US" sz="1200" b="0" i="0" u="none" strike="noStrike" cap="none" dirty="0">
                <a:solidFill>
                  <a:schemeClr val="dk1"/>
                </a:solidFill>
                <a:effectLst/>
                <a:latin typeface="Calibri"/>
                <a:ea typeface="Calibri"/>
                <a:cs typeface="Calibri"/>
                <a:sym typeface="Calibri"/>
              </a:rPr>
              <a:t>, that includes multiple ways of representing contents to students such as images, oral and written responses, videos, etc.</a:t>
            </a:r>
          </a:p>
          <a:p>
            <a:r>
              <a:rPr lang="en-US" sz="1200" b="0" i="0" u="none" strike="noStrike" cap="none" dirty="0">
                <a:solidFill>
                  <a:schemeClr val="dk1"/>
                </a:solidFill>
                <a:effectLst/>
                <a:latin typeface="Calibri"/>
                <a:ea typeface="Calibri"/>
                <a:cs typeface="Calibri"/>
                <a:sym typeface="Calibri"/>
              </a:rPr>
              <a:t>Also, lessons are designed in a way to appropriately challenge students and support them in their efforts</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2000" b="1" u="none" dirty="0">
                <a:solidFill>
                  <a:schemeClr val="tx1">
                    <a:lumMod val="65000"/>
                    <a:lumOff val="35000"/>
                  </a:schemeClr>
                </a:solidFill>
                <a:latin typeface="Comic Sans MS" panose="030F0702030302020204" pitchFamily="66" charset="0"/>
              </a:rPr>
              <a:t>SEL: </a:t>
            </a:r>
            <a:r>
              <a:rPr lang="en-US" sz="2000" b="0" u="none" dirty="0">
                <a:solidFill>
                  <a:schemeClr val="tx1">
                    <a:lumMod val="65000"/>
                    <a:lumOff val="35000"/>
                  </a:schemeClr>
                </a:solidFill>
                <a:latin typeface="Comic Sans MS" panose="030F0702030302020204" pitchFamily="66" charset="0"/>
              </a:rPr>
              <a:t>students are trained in this chapter to Identify tools to manage time better, demonstrate an ability to set priorities. You can train the students throughout the lesson to manage their time by including in your instructions the time assigned to each task. </a:t>
            </a:r>
            <a:endParaRPr lang="en-GB"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5</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32231689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r>
              <a:rPr lang="en-US" b="1" u="none" dirty="0"/>
              <a:t>Video script</a:t>
            </a:r>
          </a:p>
          <a:p>
            <a:pPr marL="0" marR="0">
              <a:lnSpc>
                <a:spcPct val="107000"/>
              </a:lnSpc>
              <a:spcBef>
                <a:spcPts val="0"/>
              </a:spcBef>
              <a:spcAft>
                <a:spcPts val="800"/>
              </a:spcAft>
            </a:pPr>
            <a:r>
              <a:rPr lang="en-US" sz="180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Remember what we discussed in the previous lesson about the importance of time? The time we have is limited every day, and it is very important to train ourselves to manage our time well and finish our tasks on time. When you better manage your time, you will be able to be more productive, meet your deadlines, and you’ll find yourself getting far more work done with less time. This will also give you more free time to spend with your family and friends and will have a positive impact on your relationships.</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Throughout our lesson, we are going to practice finishing assignments on time. </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There will be a predetermined amount of time set to complete every activity. </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effectLst/>
                <a:highlight>
                  <a:srgbClr val="00FFFF"/>
                </a:highlight>
                <a:latin typeface="Times New Roman" panose="02020603050405020304" pitchFamily="18" charset="0"/>
                <a:ea typeface="Calibri" panose="020F0502020204030204" pitchFamily="34" charset="0"/>
                <a:cs typeface="Arial" panose="020B0604020202020204" pitchFamily="34" charset="0"/>
              </a:rPr>
              <a:t>You will see a timer on the screen with that set amount of time. You need to try to finish each activity within the set amount of time.</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endParaRPr lang="en-US" b="1" i="1" dirty="0"/>
          </a:p>
          <a:p>
            <a:r>
              <a:rPr lang="en-US" b="1" i="0" dirty="0"/>
              <a:t>Note for the teacher</a:t>
            </a:r>
          </a:p>
          <a:p>
            <a:pPr marL="0" marR="0">
              <a:lnSpc>
                <a:spcPct val="107000"/>
              </a:lnSpc>
              <a:spcBef>
                <a:spcPts val="0"/>
              </a:spcBef>
              <a:spcAft>
                <a:spcPts val="800"/>
              </a:spcAft>
            </a:pPr>
            <a:r>
              <a:rPr lang="en-US" sz="1800" dirty="0">
                <a:effectLst/>
                <a:highlight>
                  <a:srgbClr val="00FF00"/>
                </a:highlight>
                <a:latin typeface="Times New Roman" panose="02020603050405020304" pitchFamily="18" charset="0"/>
                <a:ea typeface="Calibri" panose="020F0502020204030204" pitchFamily="34" charset="0"/>
                <a:cs typeface="Arial" panose="020B0604020202020204" pitchFamily="34" charset="0"/>
              </a:rPr>
              <a:t>In class, you can reinforce this construct by giving the students a limited time to complete each assignment and by making sure you set a timer that the students can see while working on that assignment. While the timer is on, the students should focus on completing the task at hand. They might not be always able to complete the assignment within the time allocated but reminding them of the time they must work on the assignment will allow them to stay aware of the time and will encourage them to develop their ability to finish a task within a given time. Try to make sure that the tasks assigned will take almost the entire time to be completed.</a:t>
            </a:r>
            <a:r>
              <a:rPr lang="en-US" sz="1800" dirty="0">
                <a:effectLst/>
                <a:latin typeface="Times New Roman" panose="02020603050405020304" pitchFamily="18" charset="0"/>
                <a:ea typeface="Calibri" panose="020F0502020204030204" pitchFamily="34" charset="0"/>
                <a:cs typeface="Arial" panose="020B0604020202020204" pitchFamily="34" charset="0"/>
              </a:rPr>
              <a:t> </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1560"/>
              </a:spcAft>
            </a:pPr>
            <a:r>
              <a:rPr lang="en-US" sz="1800" spc="25" dirty="0">
                <a:solidFill>
                  <a:srgbClr val="000000"/>
                </a:solidFill>
                <a:effectLst/>
                <a:highlight>
                  <a:srgbClr val="00FF00"/>
                </a:highlight>
                <a:latin typeface="Times New Roman" panose="02020603050405020304" pitchFamily="18" charset="0"/>
                <a:ea typeface="Times New Roman" panose="02020603050405020304" pitchFamily="18" charset="0"/>
                <a:cs typeface="Arial" panose="020B0604020202020204" pitchFamily="34" charset="0"/>
              </a:rPr>
              <a:t>Through practiced exercises, you can help students learn tangible ways to manage their time independently, rather than stressing them to get things done on time. Pay attention not to punish/scold students for not being able to finish things on time. It is a strategy that never works. The goal is to help children build internal self-discipline and a capacity to manage themselves, not only in the academic context, but in their lives. This is about building a set of skills over time, incrementally. Also remind students of the skills they learned in the previous lesson “setting priorities to achieve a better time management”. This skill can be reinforced while solving problems, in prioritizing the tasks to do and processing the information given.</a:t>
            </a:r>
            <a:r>
              <a:rPr lang="en-US" sz="1800" spc="25"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endParaRPr lang="en-US" b="1" i="1"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6</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22280945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br>
              <a:rPr lang="en-US" sz="1200" b="1">
                <a:solidFill>
                  <a:schemeClr val="bg1"/>
                </a:solidFill>
                <a:latin typeface="Comic Sans MS" panose="030F0702030302020204" pitchFamily="66" charset="0"/>
              </a:rPr>
            </a:br>
            <a:endParaRPr lang="en-US" sz="1200" b="1">
              <a:solidFill>
                <a:schemeClr val="bg1"/>
              </a:solidFill>
              <a:latin typeface="Comic Sans MS" panose="030F0702030302020204" pitchFamily="66" charset="0"/>
            </a:endParaRPr>
          </a:p>
          <a:p>
            <a:endParaRPr lang="en-US">
              <a:latin typeface="Comic Sans MS" panose="030F0702030302020204" pitchFamily="66" charset="0"/>
            </a:endParaRP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ea typeface="Calibri"/>
                <a:cs typeface="Calibri"/>
                <a:sym typeface="Calibri"/>
              </a:rPr>
              <a:t>7</a:t>
            </a:fld>
            <a:endParaRPr lang="fr-FR" sz="1200" b="0" i="0" u="none" strike="noStrike" cap="none">
              <a:solidFill>
                <a:schemeClr val="dk1"/>
              </a:solidFill>
              <a:ea typeface="Calibri"/>
              <a:cs typeface="Calibri"/>
              <a:sym typeface="Calibri"/>
            </a:endParaRPr>
          </a:p>
        </p:txBody>
      </p:sp>
    </p:spTree>
    <p:extLst>
      <p:ext uri="{BB962C8B-B14F-4D97-AF65-F5344CB8AC3E}">
        <p14:creationId xmlns:p14="http://schemas.microsoft.com/office/powerpoint/2010/main" val="24226824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r>
              <a:rPr lang="en-GB" b="1" dirty="0"/>
              <a:t>Teacher's note</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dirty="0">
                <a:solidFill>
                  <a:schemeClr val="bg1"/>
                </a:solidFill>
                <a:latin typeface="Comic Sans MS"/>
                <a:sym typeface="Comic Sans MS"/>
              </a:rPr>
              <a:t>Select the correct answer.</a:t>
            </a:r>
          </a:p>
          <a:p>
            <a:endParaRPr lang="en-GB"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8</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40145044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r>
              <a:rPr lang="en-GB" b="1" dirty="0"/>
              <a:t>Teacher's note</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dirty="0">
                <a:solidFill>
                  <a:schemeClr val="bg1"/>
                </a:solidFill>
                <a:latin typeface="Comic Sans MS"/>
                <a:sym typeface="Comic Sans MS"/>
              </a:rPr>
              <a:t>Select the correct answer.</a:t>
            </a:r>
          </a:p>
          <a:p>
            <a:endParaRPr lang="en-GB"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cs typeface="Calibri"/>
                <a:sym typeface="Calibri"/>
              </a:rPr>
              <a:pPr algn="r">
                <a:buSzPts val="1200"/>
              </a:pPr>
              <a:t>9</a:t>
            </a:fld>
            <a:endParaRPr lang="fr-FR" sz="1200">
              <a:solidFill>
                <a:schemeClr val="dk1"/>
              </a:solidFill>
              <a:ea typeface="Calibri"/>
              <a:cs typeface="Calibri"/>
              <a:sym typeface="Calibri"/>
            </a:endParaRPr>
          </a:p>
        </p:txBody>
      </p:sp>
    </p:spTree>
    <p:extLst>
      <p:ext uri="{BB962C8B-B14F-4D97-AF65-F5344CB8AC3E}">
        <p14:creationId xmlns:p14="http://schemas.microsoft.com/office/powerpoint/2010/main" val="297539168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ags" Target="../tags/tag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6.xml"/></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7.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8.xml"/></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9.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Content" userDrawn="1">
  <p:cSld name="Title and Content">
    <p:spTree>
      <p:nvGrpSpPr>
        <p:cNvPr id="1" name="Shape 25"/>
        <p:cNvGrpSpPr/>
        <p:nvPr/>
      </p:nvGrpSpPr>
      <p:grpSpPr>
        <a:xfrm>
          <a:off x="0" y="0"/>
          <a:ext cx="0" cy="0"/>
          <a:chOff x="0" y="0"/>
          <a:chExt cx="0" cy="0"/>
        </a:xfrm>
      </p:grpSpPr>
      <p:pic>
        <p:nvPicPr>
          <p:cNvPr id="5" name="Picture 4">
            <a:extLst>
              <a:ext uri="{FF2B5EF4-FFF2-40B4-BE49-F238E27FC236}">
                <a16:creationId xmlns:a16="http://schemas.microsoft.com/office/drawing/2014/main" id="{224D0976-5416-4F7C-8A38-BA93034402F5}"/>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86274" t="84401" r="2211" b="3525"/>
          <a:stretch/>
        </p:blipFill>
        <p:spPr>
          <a:xfrm rot="10800000">
            <a:off x="0" y="62147"/>
            <a:ext cx="784932" cy="463359"/>
          </a:xfrm>
          <a:prstGeom prst="rect">
            <a:avLst/>
          </a:prstGeom>
        </p:spPr>
      </p:pic>
    </p:spTree>
    <p:custDataLst>
      <p:tags r:id="rId1"/>
    </p:custData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34"/>
        <p:cNvGrpSpPr/>
        <p:nvPr/>
      </p:nvGrpSpPr>
      <p:grpSpPr>
        <a:xfrm>
          <a:off x="0" y="0"/>
          <a:ext cx="0" cy="0"/>
          <a:chOff x="0" y="0"/>
          <a:chExt cx="0" cy="0"/>
        </a:xfrm>
      </p:grpSpPr>
      <p:pic>
        <p:nvPicPr>
          <p:cNvPr id="35" name="Google Shape;35;p81"/>
          <p:cNvPicPr preferRelativeResize="0"/>
          <p:nvPr/>
        </p:nvPicPr>
        <p:blipFill rotWithShape="1">
          <a:blip r:embed="rId3">
            <a:alphaModFix/>
          </a:blip>
          <a:srcRect/>
          <a:stretch/>
        </p:blipFill>
        <p:spPr>
          <a:xfrm>
            <a:off x="0" y="8737"/>
            <a:ext cx="12192000" cy="6840526"/>
          </a:xfrm>
          <a:prstGeom prst="rect">
            <a:avLst/>
          </a:prstGeom>
          <a:noFill/>
          <a:ln>
            <a:noFill/>
          </a:ln>
        </p:spPr>
      </p:pic>
    </p:spTree>
    <p:custDataLst>
      <p:tags r:id="rId1"/>
    </p:custData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 Content">
  <p:cSld name="Two Content">
    <p:spTree>
      <p:nvGrpSpPr>
        <p:cNvPr id="1" name="Shape 36"/>
        <p:cNvGrpSpPr/>
        <p:nvPr/>
      </p:nvGrpSpPr>
      <p:grpSpPr>
        <a:xfrm>
          <a:off x="0" y="0"/>
          <a:ext cx="0" cy="0"/>
          <a:chOff x="0" y="0"/>
          <a:chExt cx="0" cy="0"/>
        </a:xfrm>
      </p:grpSpPr>
      <p:sp>
        <p:nvSpPr>
          <p:cNvPr id="37" name="Google Shape;37;p82"/>
          <p:cNvSpPr txBox="1">
            <a:spLocks noGrp="1"/>
          </p:cNvSpPr>
          <p:nvPr>
            <p:ph type="body" idx="1"/>
          </p:nvPr>
        </p:nvSpPr>
        <p:spPr>
          <a:xfrm>
            <a:off x="1024128" y="2286001"/>
            <a:ext cx="4754880" cy="361121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38" name="Google Shape;38;p82"/>
          <p:cNvSpPr txBox="1">
            <a:spLocks noGrp="1"/>
          </p:cNvSpPr>
          <p:nvPr>
            <p:ph type="body" idx="2"/>
          </p:nvPr>
        </p:nvSpPr>
        <p:spPr>
          <a:xfrm>
            <a:off x="6412285" y="2286001"/>
            <a:ext cx="4754880" cy="361121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39" name="Google Shape;39;p82"/>
          <p:cNvSpPr txBox="1">
            <a:spLocks noGrp="1"/>
          </p:cNvSpPr>
          <p:nvPr>
            <p:ph type="title"/>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253356"/>
              </a:buClr>
              <a:buSzPts val="4000"/>
              <a:buFont typeface="Calibri"/>
              <a:buNone/>
              <a:defRPr sz="40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0" name="Google Shape;40;p82"/>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41" name="Google Shape;41;p82"/>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42" name="Google Shape;42;p82"/>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Tree>
    <p:custDataLst>
      <p:tags r:id="rId1"/>
    </p:custData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omparison">
  <p:cSld name="Comparison">
    <p:spTree>
      <p:nvGrpSpPr>
        <p:cNvPr id="1" name="Shape 43"/>
        <p:cNvGrpSpPr/>
        <p:nvPr/>
      </p:nvGrpSpPr>
      <p:grpSpPr>
        <a:xfrm>
          <a:off x="0" y="0"/>
          <a:ext cx="0" cy="0"/>
          <a:chOff x="0" y="0"/>
          <a:chExt cx="0" cy="0"/>
        </a:xfrm>
      </p:grpSpPr>
      <p:sp>
        <p:nvSpPr>
          <p:cNvPr id="44" name="Google Shape;44;p83"/>
          <p:cNvSpPr txBox="1">
            <a:spLocks noGrp="1"/>
          </p:cNvSpPr>
          <p:nvPr>
            <p:ph type="body" idx="1"/>
          </p:nvPr>
        </p:nvSpPr>
        <p:spPr>
          <a:xfrm>
            <a:off x="1024128" y="2179636"/>
            <a:ext cx="4754880" cy="822960"/>
          </a:xfrm>
          <a:prstGeom prst="rect">
            <a:avLst/>
          </a:prstGeom>
          <a:noFill/>
          <a:ln>
            <a:noFill/>
          </a:ln>
        </p:spPr>
        <p:txBody>
          <a:bodyPr spcFirstLastPara="1" wrap="square" lIns="137150" tIns="45700" rIns="137150" bIns="45700" anchor="ctr" anchorCtr="0">
            <a:normAutofit/>
          </a:bodyPr>
          <a:lstStyle>
            <a:lvl1pPr marL="457200" lvl="0" indent="-228600" algn="l">
              <a:lnSpc>
                <a:spcPct val="90000"/>
              </a:lnSpc>
              <a:spcBef>
                <a:spcPts val="0"/>
              </a:spcBef>
              <a:spcAft>
                <a:spcPts val="0"/>
              </a:spcAft>
              <a:buSzPts val="2200"/>
              <a:buNone/>
              <a:defRPr sz="2200" b="0" cap="none">
                <a:solidFill>
                  <a:schemeClr val="accent1"/>
                </a:solidFill>
                <a:latin typeface="Comic Sans MS" panose="030F0702030302020204" pitchFamily="66" charset="0"/>
                <a:ea typeface="Comic Sans MS" panose="030F0702030302020204" pitchFamily="66" charset="0"/>
                <a:cs typeface="Calibri"/>
                <a:sym typeface="Calibri"/>
              </a:defRPr>
            </a:lvl1pPr>
            <a:lvl2pPr marL="914400" lvl="1" indent="-228600" algn="l">
              <a:lnSpc>
                <a:spcPct val="90000"/>
              </a:lnSpc>
              <a:spcBef>
                <a:spcPts val="200"/>
              </a:spcBef>
              <a:spcAft>
                <a:spcPts val="0"/>
              </a:spcAft>
              <a:buSzPts val="2000"/>
              <a:buNone/>
              <a:defRPr sz="2000" b="1"/>
            </a:lvl2pPr>
            <a:lvl3pPr marL="1371600" lvl="2" indent="-228600" algn="l">
              <a:lnSpc>
                <a:spcPct val="90000"/>
              </a:lnSpc>
              <a:spcBef>
                <a:spcPts val="400"/>
              </a:spcBef>
              <a:spcAft>
                <a:spcPts val="0"/>
              </a:spcAft>
              <a:buSzPts val="1800"/>
              <a:buNone/>
              <a:defRPr sz="1800" b="1"/>
            </a:lvl3pPr>
            <a:lvl4pPr marL="1828800" lvl="3" indent="-228600" algn="l">
              <a:lnSpc>
                <a:spcPct val="90000"/>
              </a:lnSpc>
              <a:spcBef>
                <a:spcPts val="400"/>
              </a:spcBef>
              <a:spcAft>
                <a:spcPts val="0"/>
              </a:spcAft>
              <a:buSzPts val="1600"/>
              <a:buNone/>
              <a:defRPr sz="1600" b="1"/>
            </a:lvl4pPr>
            <a:lvl5pPr marL="2286000" lvl="4" indent="-228600" algn="l">
              <a:lnSpc>
                <a:spcPct val="90000"/>
              </a:lnSpc>
              <a:spcBef>
                <a:spcPts val="400"/>
              </a:spcBef>
              <a:spcAft>
                <a:spcPts val="0"/>
              </a:spcAft>
              <a:buSzPts val="1600"/>
              <a:buNone/>
              <a:defRPr sz="1600" b="1"/>
            </a:lvl5pPr>
            <a:lvl6pPr marL="2743200" lvl="5" indent="-228600" algn="l">
              <a:lnSpc>
                <a:spcPct val="90000"/>
              </a:lnSpc>
              <a:spcBef>
                <a:spcPts val="400"/>
              </a:spcBef>
              <a:spcAft>
                <a:spcPts val="0"/>
              </a:spcAft>
              <a:buSzPts val="1600"/>
              <a:buNone/>
              <a:defRPr sz="1600" b="1"/>
            </a:lvl6pPr>
            <a:lvl7pPr marL="3200400" lvl="6" indent="-228600" algn="l">
              <a:lnSpc>
                <a:spcPct val="90000"/>
              </a:lnSpc>
              <a:spcBef>
                <a:spcPts val="400"/>
              </a:spcBef>
              <a:spcAft>
                <a:spcPts val="0"/>
              </a:spcAft>
              <a:buSzPts val="1600"/>
              <a:buNone/>
              <a:defRPr sz="1600" b="1"/>
            </a:lvl7pPr>
            <a:lvl8pPr marL="3657600" lvl="7" indent="-228600" algn="l">
              <a:lnSpc>
                <a:spcPct val="90000"/>
              </a:lnSpc>
              <a:spcBef>
                <a:spcPts val="400"/>
              </a:spcBef>
              <a:spcAft>
                <a:spcPts val="0"/>
              </a:spcAft>
              <a:buSzPts val="1600"/>
              <a:buNone/>
              <a:defRPr sz="1600" b="1"/>
            </a:lvl8pPr>
            <a:lvl9pPr marL="4114800" lvl="8" indent="-228600" algn="l">
              <a:lnSpc>
                <a:spcPct val="90000"/>
              </a:lnSpc>
              <a:spcBef>
                <a:spcPts val="400"/>
              </a:spcBef>
              <a:spcAft>
                <a:spcPts val="400"/>
              </a:spcAft>
              <a:buSzPts val="1600"/>
              <a:buNone/>
              <a:defRPr sz="1600" b="1"/>
            </a:lvl9pPr>
          </a:lstStyle>
          <a:p>
            <a:endParaRPr/>
          </a:p>
        </p:txBody>
      </p:sp>
      <p:sp>
        <p:nvSpPr>
          <p:cNvPr id="45" name="Google Shape;45;p83"/>
          <p:cNvSpPr txBox="1">
            <a:spLocks noGrp="1"/>
          </p:cNvSpPr>
          <p:nvPr>
            <p:ph type="body" idx="2"/>
          </p:nvPr>
        </p:nvSpPr>
        <p:spPr>
          <a:xfrm>
            <a:off x="6412285" y="2199168"/>
            <a:ext cx="4754880" cy="822960"/>
          </a:xfrm>
          <a:prstGeom prst="rect">
            <a:avLst/>
          </a:prstGeom>
          <a:noFill/>
          <a:ln>
            <a:noFill/>
          </a:ln>
        </p:spPr>
        <p:txBody>
          <a:bodyPr spcFirstLastPara="1" wrap="square" lIns="137150" tIns="45700" rIns="137150" bIns="45700" anchor="ctr" anchorCtr="0">
            <a:normAutofit/>
          </a:bodyPr>
          <a:lstStyle>
            <a:lvl1pPr marL="457200" lvl="0" indent="-228600" algn="l">
              <a:lnSpc>
                <a:spcPct val="90000"/>
              </a:lnSpc>
              <a:spcBef>
                <a:spcPts val="0"/>
              </a:spcBef>
              <a:spcAft>
                <a:spcPts val="0"/>
              </a:spcAft>
              <a:buSzPts val="2200"/>
              <a:buNone/>
              <a:defRPr sz="2200" b="0" cap="none">
                <a:solidFill>
                  <a:schemeClr val="accent1"/>
                </a:solidFill>
                <a:latin typeface="Comic Sans MS" panose="030F0702030302020204" pitchFamily="66" charset="0"/>
                <a:ea typeface="Comic Sans MS" panose="030F0702030302020204" pitchFamily="66" charset="0"/>
                <a:cs typeface="Calibri"/>
                <a:sym typeface="Calibri"/>
              </a:defRPr>
            </a:lvl1pPr>
            <a:lvl2pPr marL="914400" lvl="1" indent="-228600" algn="l">
              <a:lnSpc>
                <a:spcPct val="90000"/>
              </a:lnSpc>
              <a:spcBef>
                <a:spcPts val="200"/>
              </a:spcBef>
              <a:spcAft>
                <a:spcPts val="0"/>
              </a:spcAft>
              <a:buSzPts val="2000"/>
              <a:buNone/>
              <a:defRPr sz="2000" b="1"/>
            </a:lvl2pPr>
            <a:lvl3pPr marL="1371600" lvl="2" indent="-228600" algn="l">
              <a:lnSpc>
                <a:spcPct val="90000"/>
              </a:lnSpc>
              <a:spcBef>
                <a:spcPts val="400"/>
              </a:spcBef>
              <a:spcAft>
                <a:spcPts val="0"/>
              </a:spcAft>
              <a:buSzPts val="1800"/>
              <a:buNone/>
              <a:defRPr sz="1800" b="1"/>
            </a:lvl3pPr>
            <a:lvl4pPr marL="1828800" lvl="3" indent="-228600" algn="l">
              <a:lnSpc>
                <a:spcPct val="90000"/>
              </a:lnSpc>
              <a:spcBef>
                <a:spcPts val="400"/>
              </a:spcBef>
              <a:spcAft>
                <a:spcPts val="0"/>
              </a:spcAft>
              <a:buSzPts val="1600"/>
              <a:buNone/>
              <a:defRPr sz="1600" b="1"/>
            </a:lvl4pPr>
            <a:lvl5pPr marL="2286000" lvl="4" indent="-228600" algn="l">
              <a:lnSpc>
                <a:spcPct val="90000"/>
              </a:lnSpc>
              <a:spcBef>
                <a:spcPts val="400"/>
              </a:spcBef>
              <a:spcAft>
                <a:spcPts val="0"/>
              </a:spcAft>
              <a:buSzPts val="1600"/>
              <a:buNone/>
              <a:defRPr sz="1600" b="1"/>
            </a:lvl5pPr>
            <a:lvl6pPr marL="2743200" lvl="5" indent="-228600" algn="l">
              <a:lnSpc>
                <a:spcPct val="90000"/>
              </a:lnSpc>
              <a:spcBef>
                <a:spcPts val="400"/>
              </a:spcBef>
              <a:spcAft>
                <a:spcPts val="0"/>
              </a:spcAft>
              <a:buSzPts val="1600"/>
              <a:buNone/>
              <a:defRPr sz="1600" b="1"/>
            </a:lvl6pPr>
            <a:lvl7pPr marL="3200400" lvl="6" indent="-228600" algn="l">
              <a:lnSpc>
                <a:spcPct val="90000"/>
              </a:lnSpc>
              <a:spcBef>
                <a:spcPts val="400"/>
              </a:spcBef>
              <a:spcAft>
                <a:spcPts val="0"/>
              </a:spcAft>
              <a:buSzPts val="1600"/>
              <a:buNone/>
              <a:defRPr sz="1600" b="1"/>
            </a:lvl7pPr>
            <a:lvl8pPr marL="3657600" lvl="7" indent="-228600" algn="l">
              <a:lnSpc>
                <a:spcPct val="90000"/>
              </a:lnSpc>
              <a:spcBef>
                <a:spcPts val="400"/>
              </a:spcBef>
              <a:spcAft>
                <a:spcPts val="0"/>
              </a:spcAft>
              <a:buSzPts val="1600"/>
              <a:buNone/>
              <a:defRPr sz="1600" b="1"/>
            </a:lvl8pPr>
            <a:lvl9pPr marL="4114800" lvl="8" indent="-228600" algn="l">
              <a:lnSpc>
                <a:spcPct val="90000"/>
              </a:lnSpc>
              <a:spcBef>
                <a:spcPts val="400"/>
              </a:spcBef>
              <a:spcAft>
                <a:spcPts val="400"/>
              </a:spcAft>
              <a:buSzPts val="1600"/>
              <a:buNone/>
              <a:defRPr sz="1600" b="1"/>
            </a:lvl9pPr>
          </a:lstStyle>
          <a:p>
            <a:endParaRPr/>
          </a:p>
        </p:txBody>
      </p:sp>
      <p:sp>
        <p:nvSpPr>
          <p:cNvPr id="46" name="Google Shape;46;p83"/>
          <p:cNvSpPr txBox="1"/>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p>
            <a:pPr marL="0" marR="0" lvl="0" indent="0" algn="l" rtl="0">
              <a:lnSpc>
                <a:spcPct val="80000"/>
              </a:lnSpc>
              <a:spcBef>
                <a:spcPts val="0"/>
              </a:spcBef>
              <a:spcAft>
                <a:spcPts val="0"/>
              </a:spcAft>
              <a:buClr>
                <a:srgbClr val="253356"/>
              </a:buClr>
              <a:buSzPts val="4000"/>
              <a:buFont typeface="Calibri"/>
              <a:buNone/>
            </a:pPr>
            <a:r>
              <a:rPr lang="fr-FR" sz="4000" b="0" i="0" u="none" strike="noStrike" cap="none">
                <a:solidFill>
                  <a:srgbClr val="253356"/>
                </a:solidFill>
                <a:latin typeface="Comic Sans MS" panose="030F0702030302020204" pitchFamily="66" charset="0"/>
                <a:ea typeface="Calibri"/>
                <a:cs typeface="Calibri"/>
                <a:sym typeface="Calibri"/>
              </a:rPr>
              <a:t>CLICK TO EDIT MASTER TITLE STYLE</a:t>
            </a:r>
            <a:endParaRPr sz="1400" b="0" i="0" u="none" strike="noStrike" cap="none">
              <a:solidFill>
                <a:srgbClr val="000000"/>
              </a:solidFill>
              <a:latin typeface="Comic Sans MS" panose="030F0702030302020204" pitchFamily="66" charset="0"/>
              <a:ea typeface="Arial"/>
              <a:cs typeface="Arial"/>
              <a:sym typeface="Arial"/>
            </a:endParaRPr>
          </a:p>
        </p:txBody>
      </p:sp>
      <p:sp>
        <p:nvSpPr>
          <p:cNvPr id="47" name="Google Shape;47;p83"/>
          <p:cNvSpPr txBox="1">
            <a:spLocks noGrp="1"/>
          </p:cNvSpPr>
          <p:nvPr>
            <p:ph type="body" idx="3"/>
          </p:nvPr>
        </p:nvSpPr>
        <p:spPr>
          <a:xfrm>
            <a:off x="1024128" y="3163941"/>
            <a:ext cx="4754880" cy="273327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48" name="Google Shape;48;p83"/>
          <p:cNvSpPr txBox="1">
            <a:spLocks noGrp="1"/>
          </p:cNvSpPr>
          <p:nvPr>
            <p:ph type="body" idx="4"/>
          </p:nvPr>
        </p:nvSpPr>
        <p:spPr>
          <a:xfrm>
            <a:off x="6412285" y="3163941"/>
            <a:ext cx="4754880" cy="273327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49" name="Google Shape;49;p83"/>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50" name="Google Shape;50;p83"/>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51" name="Google Shape;51;p83"/>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Tree>
    <p:custDataLst>
      <p:tags r:id="rId1"/>
    </p:custData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ntent with Caption">
  <p:cSld name="Content with Caption">
    <p:spTree>
      <p:nvGrpSpPr>
        <p:cNvPr id="1" name="Shape 52"/>
        <p:cNvGrpSpPr/>
        <p:nvPr/>
      </p:nvGrpSpPr>
      <p:grpSpPr>
        <a:xfrm>
          <a:off x="0" y="0"/>
          <a:ext cx="0" cy="0"/>
          <a:chOff x="0" y="0"/>
          <a:chExt cx="0" cy="0"/>
        </a:xfrm>
      </p:grpSpPr>
      <p:sp>
        <p:nvSpPr>
          <p:cNvPr id="53" name="Google Shape;53;p84"/>
          <p:cNvSpPr txBox="1">
            <a:spLocks noGrp="1"/>
          </p:cNvSpPr>
          <p:nvPr>
            <p:ph type="title"/>
          </p:nvPr>
        </p:nvSpPr>
        <p:spPr>
          <a:xfrm>
            <a:off x="1024128" y="1139688"/>
            <a:ext cx="4389120" cy="1069181"/>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0C0C0C"/>
              </a:buClr>
              <a:buSzPts val="2800"/>
              <a:buFont typeface="Calibri"/>
              <a:buNone/>
              <a:defRPr sz="2800">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84"/>
          <p:cNvSpPr txBox="1">
            <a:spLocks noGrp="1"/>
          </p:cNvSpPr>
          <p:nvPr>
            <p:ph type="body" idx="1"/>
          </p:nvPr>
        </p:nvSpPr>
        <p:spPr>
          <a:xfrm>
            <a:off x="5715000" y="1139687"/>
            <a:ext cx="5469835" cy="4867921"/>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55" name="Google Shape;55;p84"/>
          <p:cNvSpPr txBox="1">
            <a:spLocks noGrp="1"/>
          </p:cNvSpPr>
          <p:nvPr>
            <p:ph type="body" idx="2"/>
          </p:nvPr>
        </p:nvSpPr>
        <p:spPr>
          <a:xfrm>
            <a:off x="1024467" y="2505076"/>
            <a:ext cx="4387851" cy="3502025"/>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374C81"/>
                </a:solidFill>
                <a:latin typeface="Comic Sans MS" panose="030F0702030302020204" pitchFamily="66" charset="0"/>
              </a:defRPr>
            </a:lvl1pPr>
            <a:lvl2pPr marL="914400" lvl="1" indent="-228600" algn="l">
              <a:lnSpc>
                <a:spcPct val="90000"/>
              </a:lnSpc>
              <a:spcBef>
                <a:spcPts val="200"/>
              </a:spcBef>
              <a:spcAft>
                <a:spcPts val="0"/>
              </a:spcAft>
              <a:buSzPts val="1600"/>
              <a:buNone/>
              <a:defRPr/>
            </a:lvl2pPr>
            <a:lvl3pPr marL="1371600" lvl="2" indent="-342900" algn="l">
              <a:lnSpc>
                <a:spcPct val="90000"/>
              </a:lnSpc>
              <a:spcBef>
                <a:spcPts val="400"/>
              </a:spcBef>
              <a:spcAft>
                <a:spcPts val="0"/>
              </a:spcAft>
              <a:buSzPts val="1800"/>
              <a:buChar char="?"/>
              <a:defRPr/>
            </a:lvl3pPr>
            <a:lvl4pPr marL="1828800" lvl="3" indent="-342900" algn="l">
              <a:lnSpc>
                <a:spcPct val="90000"/>
              </a:lnSpc>
              <a:spcBef>
                <a:spcPts val="400"/>
              </a:spcBef>
              <a:spcAft>
                <a:spcPts val="0"/>
              </a:spcAft>
              <a:buSzPts val="1800"/>
              <a:buChar char="?"/>
              <a:defRPr/>
            </a:lvl4pPr>
            <a:lvl5pPr marL="2286000" lvl="4" indent="-342900" algn="l">
              <a:lnSpc>
                <a:spcPct val="90000"/>
              </a:lnSpc>
              <a:spcBef>
                <a:spcPts val="400"/>
              </a:spcBef>
              <a:spcAft>
                <a:spcPts val="0"/>
              </a:spcAft>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56" name="Google Shape;56;p84"/>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57" name="Google Shape;57;p84"/>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58" name="Google Shape;58;p84"/>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Tree>
    <p:custDataLst>
      <p:tags r:id="rId1"/>
    </p:custData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59"/>
        <p:cNvGrpSpPr/>
        <p:nvPr/>
      </p:nvGrpSpPr>
      <p:grpSpPr>
        <a:xfrm>
          <a:off x="0" y="0"/>
          <a:ext cx="0" cy="0"/>
          <a:chOff x="0" y="0"/>
          <a:chExt cx="0" cy="0"/>
        </a:xfrm>
      </p:grpSpPr>
      <p:sp>
        <p:nvSpPr>
          <p:cNvPr id="60" name="Google Shape;60;p85"/>
          <p:cNvSpPr txBox="1">
            <a:spLocks noGrp="1"/>
          </p:cNvSpPr>
          <p:nvPr>
            <p:ph type="title"/>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253356"/>
              </a:buClr>
              <a:buSzPts val="4000"/>
              <a:buFont typeface="Calibri"/>
              <a:buNone/>
              <a:defRPr sz="40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85"/>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62" name="Google Shape;62;p85"/>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63" name="Google Shape;63;p85"/>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
        <p:nvSpPr>
          <p:cNvPr id="64" name="Google Shape;64;p85"/>
          <p:cNvSpPr>
            <a:spLocks noGrp="1"/>
          </p:cNvSpPr>
          <p:nvPr>
            <p:ph type="pic" idx="2"/>
          </p:nvPr>
        </p:nvSpPr>
        <p:spPr>
          <a:xfrm>
            <a:off x="7315200" y="2239964"/>
            <a:ext cx="3852333" cy="3736975"/>
          </a:xfrm>
          <a:prstGeom prst="rect">
            <a:avLst/>
          </a:prstGeom>
          <a:noFill/>
          <a:ln>
            <a:noFill/>
          </a:ln>
        </p:spPr>
        <p:txBody>
          <a:bodyPr spcFirstLastPara="1" wrap="square" lIns="45700" tIns="45700" rIns="45700" bIns="45700" anchor="t" anchorCtr="0">
            <a:normAutofit/>
          </a:bodyPr>
          <a:lstStyle>
            <a:lvl1pPr marR="0" lvl="0" algn="l" rtl="0">
              <a:lnSpc>
                <a:spcPct val="90000"/>
              </a:lnSpc>
              <a:spcBef>
                <a:spcPts val="1200"/>
              </a:spcBef>
              <a:spcAft>
                <a:spcPts val="0"/>
              </a:spcAft>
              <a:buClr>
                <a:schemeClr val="accent1"/>
              </a:buClr>
              <a:buSzPts val="2000"/>
              <a:buFont typeface="Twentieth Century"/>
              <a:buChar char=" "/>
              <a:defRPr sz="2000" b="0" i="0" u="none" strike="noStrike" cap="none">
                <a:solidFill>
                  <a:schemeClr val="dk1"/>
                </a:solidFill>
                <a:latin typeface="Comic Sans MS" panose="030F0702030302020204" pitchFamily="66" charset="0"/>
                <a:ea typeface="Comic Sans MS" panose="030F0702030302020204" pitchFamily="66" charset="0"/>
                <a:cs typeface="Calibri"/>
                <a:sym typeface="Calibri"/>
              </a:defRPr>
            </a:lvl1pPr>
            <a:lvl2pPr marR="0" lvl="1" algn="l" rtl="0">
              <a:lnSpc>
                <a:spcPct val="90000"/>
              </a:lnSpc>
              <a:spcBef>
                <a:spcPts val="200"/>
              </a:spcBef>
              <a:spcAft>
                <a:spcPts val="0"/>
              </a:spcAft>
              <a:buClr>
                <a:schemeClr val="accent1"/>
              </a:buClr>
              <a:buSzPts val="1600"/>
              <a:buFont typeface="Noto Sans Symbols"/>
              <a:buChar char="🢝"/>
              <a:defRPr sz="1600" b="0" i="0" u="none" strike="noStrike" cap="none">
                <a:solidFill>
                  <a:schemeClr val="dk1"/>
                </a:solidFill>
                <a:latin typeface="Calibri"/>
                <a:ea typeface="Calibri"/>
                <a:cs typeface="Calibri"/>
                <a:sym typeface="Calibri"/>
              </a:defRPr>
            </a:lvl2pPr>
            <a:lvl3pPr marR="0" lvl="2"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3pPr>
            <a:lvl4pPr marR="0" lvl="3"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4pPr>
            <a:lvl5pPr marR="0" lvl="4"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5pPr>
            <a:lvl6pPr marR="0" lvl="5"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6pPr>
            <a:lvl7pPr marR="0" lvl="6"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7pPr>
            <a:lvl8pPr marR="0" lvl="7"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8pPr>
            <a:lvl9pPr marR="0" lvl="8" algn="l" rtl="0">
              <a:lnSpc>
                <a:spcPct val="90000"/>
              </a:lnSpc>
              <a:spcBef>
                <a:spcPts val="400"/>
              </a:spcBef>
              <a:spcAft>
                <a:spcPts val="40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9pPr>
          </a:lstStyle>
          <a:p>
            <a:endParaRPr/>
          </a:p>
        </p:txBody>
      </p:sp>
      <p:sp>
        <p:nvSpPr>
          <p:cNvPr id="65" name="Google Shape;65;p85"/>
          <p:cNvSpPr txBox="1">
            <a:spLocks noGrp="1"/>
          </p:cNvSpPr>
          <p:nvPr>
            <p:ph type="body" idx="1"/>
          </p:nvPr>
        </p:nvSpPr>
        <p:spPr>
          <a:xfrm>
            <a:off x="1024128" y="2239964"/>
            <a:ext cx="6043699" cy="3736975"/>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Tree>
    <p:custDataLst>
      <p:tags r:id="rId1"/>
    </p:custData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3_Title Slide">
  <p:cSld name="3_Title Slide">
    <p:spTree>
      <p:nvGrpSpPr>
        <p:cNvPr id="1" name="Shape 66"/>
        <p:cNvGrpSpPr/>
        <p:nvPr/>
      </p:nvGrpSpPr>
      <p:grpSpPr>
        <a:xfrm>
          <a:off x="0" y="0"/>
          <a:ext cx="0" cy="0"/>
          <a:chOff x="0" y="0"/>
          <a:chExt cx="0" cy="0"/>
        </a:xfrm>
      </p:grpSpPr>
      <p:sp>
        <p:nvSpPr>
          <p:cNvPr id="67" name="Google Shape;67;p86"/>
          <p:cNvSpPr txBox="1">
            <a:spLocks noGrp="1"/>
          </p:cNvSpPr>
          <p:nvPr>
            <p:ph type="subTitle" idx="1"/>
          </p:nvPr>
        </p:nvSpPr>
        <p:spPr>
          <a:xfrm>
            <a:off x="1024128" y="2240170"/>
            <a:ext cx="10143037" cy="411162"/>
          </a:xfrm>
          <a:prstGeom prst="rect">
            <a:avLst/>
          </a:prstGeom>
          <a:noFill/>
          <a:ln>
            <a:noFill/>
          </a:ln>
        </p:spPr>
        <p:txBody>
          <a:bodyPr spcFirstLastPara="1" wrap="square" lIns="45700" tIns="45700" rIns="45700" bIns="45700" anchor="t" anchorCtr="0">
            <a:normAutofit/>
          </a:bodyPr>
          <a:lstStyle>
            <a:lvl1pPr lvl="0" algn="ctr">
              <a:lnSpc>
                <a:spcPct val="90000"/>
              </a:lnSpc>
              <a:spcBef>
                <a:spcPts val="1200"/>
              </a:spcBef>
              <a:spcAft>
                <a:spcPts val="0"/>
              </a:spcAft>
              <a:buSzPts val="2000"/>
              <a:buNone/>
              <a:defRPr sz="2000">
                <a:solidFill>
                  <a:srgbClr val="18428F"/>
                </a:solidFill>
                <a:latin typeface="Comic Sans MS" panose="030F0702030302020204" pitchFamily="66" charset="0"/>
                <a:ea typeface="Open Sans"/>
                <a:cs typeface="Open Sans"/>
                <a:sym typeface="Open Sans"/>
              </a:defRPr>
            </a:lvl1pPr>
            <a:lvl2pPr lvl="1" algn="ctr">
              <a:lnSpc>
                <a:spcPct val="90000"/>
              </a:lnSpc>
              <a:spcBef>
                <a:spcPts val="200"/>
              </a:spcBef>
              <a:spcAft>
                <a:spcPts val="0"/>
              </a:spcAft>
              <a:buSzPts val="2000"/>
              <a:buNone/>
              <a:defRPr sz="2000"/>
            </a:lvl2pPr>
            <a:lvl3pPr lvl="2" algn="ctr">
              <a:lnSpc>
                <a:spcPct val="90000"/>
              </a:lnSpc>
              <a:spcBef>
                <a:spcPts val="400"/>
              </a:spcBef>
              <a:spcAft>
                <a:spcPts val="0"/>
              </a:spcAft>
              <a:buSzPts val="1800"/>
              <a:buNone/>
              <a:defRPr sz="1800"/>
            </a:lvl3pPr>
            <a:lvl4pPr lvl="3" algn="ctr">
              <a:lnSpc>
                <a:spcPct val="90000"/>
              </a:lnSpc>
              <a:spcBef>
                <a:spcPts val="400"/>
              </a:spcBef>
              <a:spcAft>
                <a:spcPts val="0"/>
              </a:spcAft>
              <a:buSzPts val="1600"/>
              <a:buNone/>
              <a:defRPr sz="1600"/>
            </a:lvl4pPr>
            <a:lvl5pPr lvl="4" algn="ctr">
              <a:lnSpc>
                <a:spcPct val="90000"/>
              </a:lnSpc>
              <a:spcBef>
                <a:spcPts val="400"/>
              </a:spcBef>
              <a:spcAft>
                <a:spcPts val="0"/>
              </a:spcAft>
              <a:buSzPts val="1600"/>
              <a:buNone/>
              <a:defRPr sz="1600"/>
            </a:lvl5pPr>
            <a:lvl6pPr lvl="5" algn="ctr">
              <a:lnSpc>
                <a:spcPct val="90000"/>
              </a:lnSpc>
              <a:spcBef>
                <a:spcPts val="400"/>
              </a:spcBef>
              <a:spcAft>
                <a:spcPts val="0"/>
              </a:spcAft>
              <a:buSzPts val="1600"/>
              <a:buNone/>
              <a:defRPr sz="1600"/>
            </a:lvl6pPr>
            <a:lvl7pPr lvl="6" algn="ctr">
              <a:lnSpc>
                <a:spcPct val="90000"/>
              </a:lnSpc>
              <a:spcBef>
                <a:spcPts val="400"/>
              </a:spcBef>
              <a:spcAft>
                <a:spcPts val="0"/>
              </a:spcAft>
              <a:buSzPts val="1600"/>
              <a:buNone/>
              <a:defRPr sz="1600"/>
            </a:lvl7pPr>
            <a:lvl8pPr lvl="7" algn="ctr">
              <a:lnSpc>
                <a:spcPct val="90000"/>
              </a:lnSpc>
              <a:spcBef>
                <a:spcPts val="400"/>
              </a:spcBef>
              <a:spcAft>
                <a:spcPts val="0"/>
              </a:spcAft>
              <a:buSzPts val="1600"/>
              <a:buNone/>
              <a:defRPr sz="1600"/>
            </a:lvl8pPr>
            <a:lvl9pPr lvl="8" algn="ctr">
              <a:lnSpc>
                <a:spcPct val="90000"/>
              </a:lnSpc>
              <a:spcBef>
                <a:spcPts val="400"/>
              </a:spcBef>
              <a:spcAft>
                <a:spcPts val="400"/>
              </a:spcAft>
              <a:buSzPts val="1600"/>
              <a:buNone/>
              <a:defRPr sz="1600"/>
            </a:lvl9pPr>
          </a:lstStyle>
          <a:p>
            <a:endParaRPr/>
          </a:p>
        </p:txBody>
      </p:sp>
      <p:sp>
        <p:nvSpPr>
          <p:cNvPr id="68" name="Google Shape;68;p86"/>
          <p:cNvSpPr txBox="1">
            <a:spLocks noGrp="1"/>
          </p:cNvSpPr>
          <p:nvPr>
            <p:ph type="body" idx="2"/>
          </p:nvPr>
        </p:nvSpPr>
        <p:spPr>
          <a:xfrm>
            <a:off x="1024128" y="2806671"/>
            <a:ext cx="10143037" cy="3064042"/>
          </a:xfrm>
          <a:prstGeom prst="rect">
            <a:avLst/>
          </a:prstGeom>
          <a:noFill/>
          <a:ln>
            <a:noFill/>
          </a:ln>
        </p:spPr>
        <p:txBody>
          <a:bodyPr spcFirstLastPara="1" wrap="square" lIns="45700" tIns="45700" rIns="45700" bIns="45700" anchor="t" anchorCtr="0">
            <a:normAutofit/>
          </a:bodyPr>
          <a:lstStyle>
            <a:lvl1pPr marL="457200" lvl="0" indent="-228600" algn="l">
              <a:lnSpc>
                <a:spcPct val="90000"/>
              </a:lnSpc>
              <a:spcBef>
                <a:spcPts val="1200"/>
              </a:spcBef>
              <a:spcAft>
                <a:spcPts val="0"/>
              </a:spcAft>
              <a:buSzPts val="1600"/>
              <a:buNone/>
              <a:defRPr sz="1600">
                <a:solidFill>
                  <a:srgbClr val="303030"/>
                </a:solidFill>
                <a:latin typeface="Comic Sans MS" panose="030F0702030302020204" pitchFamily="66" charset="0"/>
                <a:ea typeface="Open Sans"/>
                <a:cs typeface="Open Sans"/>
                <a:sym typeface="Open Sans"/>
              </a:defRPr>
            </a:lvl1pPr>
            <a:lvl2pPr marL="914400" lvl="1" indent="-342900" algn="l">
              <a:lnSpc>
                <a:spcPct val="90000"/>
              </a:lnSpc>
              <a:spcBef>
                <a:spcPts val="200"/>
              </a:spcBef>
              <a:spcAft>
                <a:spcPts val="0"/>
              </a:spcAft>
              <a:buSzPts val="1800"/>
              <a:buChar char="?"/>
              <a:defRPr/>
            </a:lvl2pPr>
            <a:lvl3pPr marL="1371600" lvl="2" indent="-342900" algn="l">
              <a:lnSpc>
                <a:spcPct val="90000"/>
              </a:lnSpc>
              <a:spcBef>
                <a:spcPts val="400"/>
              </a:spcBef>
              <a:spcAft>
                <a:spcPts val="0"/>
              </a:spcAft>
              <a:buSzPts val="1800"/>
              <a:buChar char="?"/>
              <a:defRPr/>
            </a:lvl3pPr>
            <a:lvl4pPr marL="1828800" lvl="3" indent="-342900" algn="l">
              <a:lnSpc>
                <a:spcPct val="90000"/>
              </a:lnSpc>
              <a:spcBef>
                <a:spcPts val="400"/>
              </a:spcBef>
              <a:spcAft>
                <a:spcPts val="0"/>
              </a:spcAft>
              <a:buSzPts val="1800"/>
              <a:buChar char="?"/>
              <a:defRPr/>
            </a:lvl4pPr>
            <a:lvl5pPr marL="2286000" lvl="4" indent="-342900" algn="l">
              <a:lnSpc>
                <a:spcPct val="90000"/>
              </a:lnSpc>
              <a:spcBef>
                <a:spcPts val="400"/>
              </a:spcBef>
              <a:spcAft>
                <a:spcPts val="0"/>
              </a:spcAft>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69" name="Google Shape;69;p86"/>
          <p:cNvSpPr txBox="1">
            <a:spLocks noGrp="1"/>
          </p:cNvSpPr>
          <p:nvPr>
            <p:ph type="title"/>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253356"/>
              </a:buClr>
              <a:buSzPts val="3600"/>
              <a:buFont typeface="Calibri"/>
              <a:buNone/>
              <a:defRPr sz="36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86"/>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71" name="Google Shape;71;p86"/>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72" name="Google Shape;72;p86"/>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Tree>
    <p:custDataLst>
      <p:tags r:id="rId1"/>
    </p:custData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1193074"/>
            <a:ext cx="10515600" cy="497614"/>
          </a:xfrm>
        </p:spPr>
        <p:txBody>
          <a:bodyPr/>
          <a:lstStyle/>
          <a:p>
            <a:r>
              <a:rPr lang="en-US"/>
              <a:t>Click to edit Master title style</a:t>
            </a:r>
          </a:p>
        </p:txBody>
      </p:sp>
      <p:sp>
        <p:nvSpPr>
          <p:cNvPr id="3" name="Content Placeholder 2"/>
          <p:cNvSpPr>
            <a:spLocks noGrp="1"/>
          </p:cNvSpPr>
          <p:nvPr>
            <p:ph idx="1"/>
          </p:nvPr>
        </p:nvSpPr>
        <p:spPr>
          <a:xfrm>
            <a:off x="838200" y="1825625"/>
            <a:ext cx="10515600" cy="394815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6450625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ags" Target="../tags/tag2.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2" name="Google Shape;12;p77"/>
          <p:cNvSpPr txBox="1">
            <a:spLocks noGrp="1"/>
          </p:cNvSpPr>
          <p:nvPr>
            <p:ph type="dt" idx="10"/>
          </p:nvPr>
        </p:nvSpPr>
        <p:spPr>
          <a:xfrm>
            <a:off x="1024130" y="6470704"/>
            <a:ext cx="2154143" cy="27432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a:p>
        </p:txBody>
      </p:sp>
      <p:sp>
        <p:nvSpPr>
          <p:cNvPr id="13" name="Google Shape;13;p77"/>
          <p:cNvSpPr txBox="1">
            <a:spLocks noGrp="1"/>
          </p:cNvSpPr>
          <p:nvPr>
            <p:ph type="ftr" idx="11"/>
          </p:nvPr>
        </p:nvSpPr>
        <p:spPr>
          <a:xfrm>
            <a:off x="4842933" y="6470704"/>
            <a:ext cx="5901459" cy="274320"/>
          </a:xfrm>
          <a:prstGeom prst="rect">
            <a:avLst/>
          </a:prstGeom>
          <a:noFill/>
          <a:ln>
            <a:noFill/>
          </a:ln>
        </p:spPr>
        <p:txBody>
          <a:bodyPr spcFirstLastPara="1" wrap="square" lIns="91425" tIns="45700" rIns="91425" bIns="45700" anchor="ctr" anchorCtr="0">
            <a:noAutofit/>
          </a:bodyPr>
          <a:lstStyle>
            <a:lvl1pPr marR="0" lvl="0" algn="r" rtl="0">
              <a:lnSpc>
                <a:spcPct val="100000"/>
              </a:lnSpc>
              <a:spcBef>
                <a:spcPts val="0"/>
              </a:spcBef>
              <a:spcAft>
                <a:spcPts val="0"/>
              </a:spcAft>
              <a:buClr>
                <a:srgbClr val="000000"/>
              </a:buClr>
              <a:buSzPts val="14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a:p>
        </p:txBody>
      </p:sp>
      <p:sp>
        <p:nvSpPr>
          <p:cNvPr id="14" name="Google Shape;14;p77"/>
          <p:cNvSpPr txBox="1">
            <a:spLocks noGrp="1"/>
          </p:cNvSpPr>
          <p:nvPr>
            <p:ph type="sldNum" idx="12"/>
          </p:nvPr>
        </p:nvSpPr>
        <p:spPr>
          <a:xfrm>
            <a:off x="10837333" y="6470704"/>
            <a:ext cx="973667" cy="274320"/>
          </a:xfrm>
          <a:prstGeom prst="rect">
            <a:avLst/>
          </a:prstGeom>
          <a:noFill/>
          <a:ln>
            <a:noFill/>
          </a:ln>
        </p:spPr>
        <p:txBody>
          <a:bodyPr spcFirstLastPara="1" wrap="square" lIns="91425" tIns="45700" rIns="91425" bIns="45700" anchor="ctr" anchorCtr="0">
            <a:noAutofit/>
          </a:bodyPr>
          <a:lstStyle>
            <a:lvl1pPr marL="0" marR="0" lvl="0"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Tree>
    <p:custDataLst>
      <p:tags r:id="rId10"/>
    </p:custDataLst>
  </p:cSld>
  <p:clrMap bg1="lt1" tx1="dk1" bg2="dk2" tx2="lt2" accent1="accent1" accent2="accent2" accent3="accent3" accent4="accent4" accent5="accent5" accent6="accent6" hlink="hlink" folHlink="folHlink"/>
  <p:sldLayoutIdLst>
    <p:sldLayoutId id="2147483650" r:id="rId1"/>
    <p:sldLayoutId id="2147483652" r:id="rId2"/>
    <p:sldLayoutId id="2147483653" r:id="rId3"/>
    <p:sldLayoutId id="2147483654" r:id="rId4"/>
    <p:sldLayoutId id="2147483655" r:id="rId5"/>
    <p:sldLayoutId id="2147483656" r:id="rId6"/>
    <p:sldLayoutId id="2147483657" r:id="rId7"/>
    <p:sldLayoutId id="2147483659" r:id="rId8"/>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0.xml"/><Relationship Id="rId5" Type="http://schemas.openxmlformats.org/officeDocument/2006/relationships/image" Target="../media/image4.pn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xml"/><Relationship Id="rId1" Type="http://schemas.openxmlformats.org/officeDocument/2006/relationships/tags" Target="../tags/tag19.xml"/></Relationships>
</file>

<file path=ppt/slides/_rels/slide11.xml.rels><?xml version="1.0" encoding="UTF-8" standalone="yes"?>
<Relationships xmlns="http://schemas.openxmlformats.org/package/2006/relationships"><Relationship Id="rId3" Type="http://schemas.openxmlformats.org/officeDocument/2006/relationships/video" Target="../media/media3.mp4"/><Relationship Id="rId7" Type="http://schemas.openxmlformats.org/officeDocument/2006/relationships/image" Target="../media/image12.png"/><Relationship Id="rId2" Type="http://schemas.microsoft.com/office/2007/relationships/media" Target="../media/media3.mp4"/><Relationship Id="rId1" Type="http://schemas.openxmlformats.org/officeDocument/2006/relationships/tags" Target="../tags/tag20.xml"/><Relationship Id="rId6" Type="http://schemas.openxmlformats.org/officeDocument/2006/relationships/image" Target="../media/image11.png"/><Relationship Id="rId5" Type="http://schemas.openxmlformats.org/officeDocument/2006/relationships/notesSlide" Target="../notesSlides/notesSlide11.xml"/><Relationship Id="rId4"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video" Target="../media/media3.mp4"/><Relationship Id="rId7" Type="http://schemas.openxmlformats.org/officeDocument/2006/relationships/image" Target="../media/image12.png"/><Relationship Id="rId2" Type="http://schemas.microsoft.com/office/2007/relationships/media" Target="../media/media3.mp4"/><Relationship Id="rId1" Type="http://schemas.openxmlformats.org/officeDocument/2006/relationships/tags" Target="../tags/tag21.xml"/><Relationship Id="rId6" Type="http://schemas.openxmlformats.org/officeDocument/2006/relationships/image" Target="../media/image13.png"/><Relationship Id="rId5" Type="http://schemas.openxmlformats.org/officeDocument/2006/relationships/notesSlide" Target="../notesSlides/notesSlide12.xml"/><Relationship Id="rId4"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tags" Target="../tags/tag22.xml"/><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xml"/><Relationship Id="rId1" Type="http://schemas.openxmlformats.org/officeDocument/2006/relationships/tags" Target="../tags/tag23.xml"/><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xml"/><Relationship Id="rId1" Type="http://schemas.openxmlformats.org/officeDocument/2006/relationships/tags" Target="../tags/tag24.xml"/><Relationship Id="rId4" Type="http://schemas.openxmlformats.org/officeDocument/2006/relationships/image" Target="../media/image15.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xml"/><Relationship Id="rId1" Type="http://schemas.openxmlformats.org/officeDocument/2006/relationships/tags" Target="../tags/tag25.xml"/><Relationship Id="rId4" Type="http://schemas.openxmlformats.org/officeDocument/2006/relationships/image" Target="../media/image16.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xml"/><Relationship Id="rId1" Type="http://schemas.openxmlformats.org/officeDocument/2006/relationships/tags" Target="../tags/tag26.xml"/><Relationship Id="rId4" Type="http://schemas.openxmlformats.org/officeDocument/2006/relationships/image" Target="../media/image15.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tags" Target="../tags/tag27.xml"/><Relationship Id="rId5" Type="http://schemas.openxmlformats.org/officeDocument/2006/relationships/image" Target="../media/image18.svg"/><Relationship Id="rId4" Type="http://schemas.openxmlformats.org/officeDocument/2006/relationships/image" Target="../media/image17.png"/></Relationships>
</file>

<file path=ppt/slides/_rels/slide19.xml.rels><?xml version="1.0" encoding="UTF-8" standalone="yes"?>
<Relationships xmlns="http://schemas.openxmlformats.org/package/2006/relationships"><Relationship Id="rId3" Type="http://schemas.openxmlformats.org/officeDocument/2006/relationships/video" Target="../media/media4.mp4"/><Relationship Id="rId2" Type="http://schemas.microsoft.com/office/2007/relationships/media" Target="../media/media4.mp4"/><Relationship Id="rId1" Type="http://schemas.openxmlformats.org/officeDocument/2006/relationships/tags" Target="../tags/tag28.xml"/><Relationship Id="rId6" Type="http://schemas.openxmlformats.org/officeDocument/2006/relationships/image" Target="../media/image19.png"/><Relationship Id="rId5" Type="http://schemas.openxmlformats.org/officeDocument/2006/relationships/notesSlide" Target="../notesSlides/notesSlide19.xml"/><Relationship Id="rId4"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slide" Target="slide7.xml"/><Relationship Id="rId13" Type="http://schemas.openxmlformats.org/officeDocument/2006/relationships/slide" Target="slide39.xml"/><Relationship Id="rId3" Type="http://schemas.openxmlformats.org/officeDocument/2006/relationships/notesSlide" Target="../notesSlides/notesSlide2.xml"/><Relationship Id="rId7" Type="http://schemas.openxmlformats.org/officeDocument/2006/relationships/slide" Target="slide4.xml"/><Relationship Id="rId12" Type="http://schemas.openxmlformats.org/officeDocument/2006/relationships/slide" Target="slide18.xml"/><Relationship Id="rId2" Type="http://schemas.openxmlformats.org/officeDocument/2006/relationships/slideLayout" Target="../slideLayouts/slideLayout1.xml"/><Relationship Id="rId1" Type="http://schemas.openxmlformats.org/officeDocument/2006/relationships/tags" Target="../tags/tag11.xml"/><Relationship Id="rId6" Type="http://schemas.openxmlformats.org/officeDocument/2006/relationships/slide" Target="slide5.xml"/><Relationship Id="rId11" Type="http://schemas.openxmlformats.org/officeDocument/2006/relationships/slide" Target="slide21.xml"/><Relationship Id="rId5" Type="http://schemas.openxmlformats.org/officeDocument/2006/relationships/slide" Target="slide3.xml"/><Relationship Id="rId10" Type="http://schemas.openxmlformats.org/officeDocument/2006/relationships/slide" Target="slide15.xml"/><Relationship Id="rId4" Type="http://schemas.openxmlformats.org/officeDocument/2006/relationships/image" Target="../media/image5.png"/><Relationship Id="rId9" Type="http://schemas.openxmlformats.org/officeDocument/2006/relationships/slide" Target="slide11.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xml"/><Relationship Id="rId1" Type="http://schemas.openxmlformats.org/officeDocument/2006/relationships/tags" Target="../tags/tag29.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xml"/><Relationship Id="rId1" Type="http://schemas.openxmlformats.org/officeDocument/2006/relationships/tags" Target="../tags/tag30.xml"/><Relationship Id="rId4" Type="http://schemas.openxmlformats.org/officeDocument/2006/relationships/image" Target="../media/image20.emf"/></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xml"/><Relationship Id="rId1" Type="http://schemas.openxmlformats.org/officeDocument/2006/relationships/tags" Target="../tags/tag31.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xml"/><Relationship Id="rId1" Type="http://schemas.openxmlformats.org/officeDocument/2006/relationships/tags" Target="../tags/tag32.xml"/><Relationship Id="rId4" Type="http://schemas.openxmlformats.org/officeDocument/2006/relationships/image" Target="../media/image9.png"/></Relationships>
</file>

<file path=ppt/slides/_rels/slide24.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video" Target="../media/media3.mp4"/><Relationship Id="rId7" Type="http://schemas.openxmlformats.org/officeDocument/2006/relationships/image" Target="../media/image22.svg"/><Relationship Id="rId2" Type="http://schemas.microsoft.com/office/2007/relationships/media" Target="../media/media3.mp4"/><Relationship Id="rId1" Type="http://schemas.openxmlformats.org/officeDocument/2006/relationships/tags" Target="../tags/tag33.xml"/><Relationship Id="rId6" Type="http://schemas.openxmlformats.org/officeDocument/2006/relationships/image" Target="../media/image21.png"/><Relationship Id="rId5" Type="http://schemas.openxmlformats.org/officeDocument/2006/relationships/notesSlide" Target="../notesSlides/notesSlide24.xml"/><Relationship Id="rId4"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video" Target="../media/media3.mp4"/><Relationship Id="rId7" Type="http://schemas.openxmlformats.org/officeDocument/2006/relationships/image" Target="../media/image12.png"/><Relationship Id="rId2" Type="http://schemas.microsoft.com/office/2007/relationships/media" Target="../media/media3.mp4"/><Relationship Id="rId1" Type="http://schemas.openxmlformats.org/officeDocument/2006/relationships/tags" Target="../tags/tag34.xml"/><Relationship Id="rId6" Type="http://schemas.openxmlformats.org/officeDocument/2006/relationships/image" Target="../media/image23.png"/><Relationship Id="rId5" Type="http://schemas.openxmlformats.org/officeDocument/2006/relationships/notesSlide" Target="../notesSlides/notesSlide25.xml"/><Relationship Id="rId4"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xml"/><Relationship Id="rId1" Type="http://schemas.openxmlformats.org/officeDocument/2006/relationships/tags" Target="../tags/tag35.xml"/><Relationship Id="rId5" Type="http://schemas.openxmlformats.org/officeDocument/2006/relationships/image" Target="../media/image18.svg"/><Relationship Id="rId4" Type="http://schemas.openxmlformats.org/officeDocument/2006/relationships/image" Target="../media/image17.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xml"/><Relationship Id="rId1" Type="http://schemas.openxmlformats.org/officeDocument/2006/relationships/tags" Target="../tags/tag36.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xml"/><Relationship Id="rId1" Type="http://schemas.openxmlformats.org/officeDocument/2006/relationships/tags" Target="../tags/tag37.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xml"/><Relationship Id="rId1" Type="http://schemas.openxmlformats.org/officeDocument/2006/relationships/tags" Target="../tags/tag38.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ags" Target="../tags/tag12.xml"/><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1.xml"/><Relationship Id="rId1" Type="http://schemas.openxmlformats.org/officeDocument/2006/relationships/tags" Target="../tags/tag39.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1.xml"/><Relationship Id="rId1" Type="http://schemas.openxmlformats.org/officeDocument/2006/relationships/tags" Target="../tags/tag40.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1.xml"/><Relationship Id="rId1" Type="http://schemas.openxmlformats.org/officeDocument/2006/relationships/tags" Target="../tags/tag41.xml"/><Relationship Id="rId4" Type="http://schemas.openxmlformats.org/officeDocument/2006/relationships/image" Target="../media/image20.emf"/></Relationships>
</file>

<file path=ppt/slides/_rels/slide33.xml.rels><?xml version="1.0" encoding="UTF-8" standalone="yes"?>
<Relationships xmlns="http://schemas.openxmlformats.org/package/2006/relationships"><Relationship Id="rId3" Type="http://schemas.openxmlformats.org/officeDocument/2006/relationships/video" Target="../media/media5.mp4"/><Relationship Id="rId2" Type="http://schemas.microsoft.com/office/2007/relationships/media" Target="../media/media5.mp4"/><Relationship Id="rId1" Type="http://schemas.openxmlformats.org/officeDocument/2006/relationships/tags" Target="../tags/tag42.xml"/><Relationship Id="rId6" Type="http://schemas.openxmlformats.org/officeDocument/2006/relationships/image" Target="../media/image24.png"/><Relationship Id="rId5" Type="http://schemas.openxmlformats.org/officeDocument/2006/relationships/notesSlide" Target="../notesSlides/notesSlide33.xml"/><Relationship Id="rId4"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video" Target="../media/media5.mp4"/><Relationship Id="rId7" Type="http://schemas.openxmlformats.org/officeDocument/2006/relationships/image" Target="../media/image24.png"/><Relationship Id="rId2" Type="http://schemas.microsoft.com/office/2007/relationships/media" Target="../media/media5.mp4"/><Relationship Id="rId1" Type="http://schemas.openxmlformats.org/officeDocument/2006/relationships/tags" Target="../tags/tag43.xml"/><Relationship Id="rId6" Type="http://schemas.openxmlformats.org/officeDocument/2006/relationships/image" Target="../media/image25.png"/><Relationship Id="rId5" Type="http://schemas.openxmlformats.org/officeDocument/2006/relationships/notesSlide" Target="../notesSlides/notesSlide34.xml"/><Relationship Id="rId4"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1.xml"/><Relationship Id="rId1" Type="http://schemas.openxmlformats.org/officeDocument/2006/relationships/tags" Target="../tags/tag44.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1.xml"/><Relationship Id="rId1" Type="http://schemas.openxmlformats.org/officeDocument/2006/relationships/tags" Target="../tags/tag45.xml"/><Relationship Id="rId5" Type="http://schemas.openxmlformats.org/officeDocument/2006/relationships/image" Target="../media/image27.svg"/><Relationship Id="rId4" Type="http://schemas.openxmlformats.org/officeDocument/2006/relationships/image" Target="../media/image26.png"/></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1.xml"/><Relationship Id="rId1" Type="http://schemas.openxmlformats.org/officeDocument/2006/relationships/tags" Target="../tags/tag46.xml"/><Relationship Id="rId4" Type="http://schemas.openxmlformats.org/officeDocument/2006/relationships/image" Target="../media/image25.png"/></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1.xml"/><Relationship Id="rId1" Type="http://schemas.openxmlformats.org/officeDocument/2006/relationships/tags" Target="../tags/tag47.xml"/><Relationship Id="rId4" Type="http://schemas.openxmlformats.org/officeDocument/2006/relationships/image" Target="../media/image28.jpeg"/></Relationships>
</file>

<file path=ppt/slides/_rels/slide39.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slideLayout" Target="../slideLayouts/slideLayout8.xml"/><Relationship Id="rId1" Type="http://schemas.openxmlformats.org/officeDocument/2006/relationships/tags" Target="../tags/tag48.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tags" Target="../tags/tag13.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tags" Target="../tags/tag14.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video" Target="../media/media1.mp4"/><Relationship Id="rId2" Type="http://schemas.microsoft.com/office/2007/relationships/media" Target="../media/media1.mp4"/><Relationship Id="rId1" Type="http://schemas.openxmlformats.org/officeDocument/2006/relationships/tags" Target="../tags/tag15.xml"/><Relationship Id="rId6" Type="http://schemas.openxmlformats.org/officeDocument/2006/relationships/image" Target="../media/image6.png"/><Relationship Id="rId5" Type="http://schemas.openxmlformats.org/officeDocument/2006/relationships/notesSlide" Target="../notesSlides/notesSlide6.xml"/><Relationship Id="rId4"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tags" Target="../tags/tag16.xml"/><Relationship Id="rId5" Type="http://schemas.openxmlformats.org/officeDocument/2006/relationships/image" Target="../media/image8.sv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video" Target="../media/media2.mp4"/><Relationship Id="rId7" Type="http://schemas.openxmlformats.org/officeDocument/2006/relationships/image" Target="../media/image10.png"/><Relationship Id="rId2" Type="http://schemas.microsoft.com/office/2007/relationships/media" Target="../media/media2.mp4"/><Relationship Id="rId1" Type="http://schemas.openxmlformats.org/officeDocument/2006/relationships/tags" Target="../tags/tag17.xml"/><Relationship Id="rId6" Type="http://schemas.openxmlformats.org/officeDocument/2006/relationships/image" Target="../media/image9.png"/><Relationship Id="rId5" Type="http://schemas.openxmlformats.org/officeDocument/2006/relationships/notesSlide" Target="../notesSlides/notesSlide8.xml"/><Relationship Id="rId4"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video" Target="../media/media2.mp4"/><Relationship Id="rId7" Type="http://schemas.openxmlformats.org/officeDocument/2006/relationships/image" Target="../media/image10.png"/><Relationship Id="rId2" Type="http://schemas.microsoft.com/office/2007/relationships/media" Target="../media/media2.mp4"/><Relationship Id="rId1" Type="http://schemas.openxmlformats.org/officeDocument/2006/relationships/tags" Target="../tags/tag18.xml"/><Relationship Id="rId6" Type="http://schemas.openxmlformats.org/officeDocument/2006/relationships/image" Target="../media/image9.png"/><Relationship Id="rId5" Type="http://schemas.openxmlformats.org/officeDocument/2006/relationships/notesSlide" Target="../notesSlides/notesSlide9.xml"/><Relationship Id="rId4"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pic>
        <p:nvPicPr>
          <p:cNvPr id="4" name="Picture 3">
            <a:extLst>
              <a:ext uri="{FF2B5EF4-FFF2-40B4-BE49-F238E27FC236}">
                <a16:creationId xmlns:a16="http://schemas.microsoft.com/office/drawing/2014/main" id="{12894DB3-5632-4915-91BD-9587A680889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30" y="0"/>
            <a:ext cx="12192000" cy="6854573"/>
          </a:xfrm>
          <a:prstGeom prst="rect">
            <a:avLst/>
          </a:prstGeom>
        </p:spPr>
      </p:pic>
      <p:sp>
        <p:nvSpPr>
          <p:cNvPr id="11" name="TextBox 10">
            <a:extLst>
              <a:ext uri="{FF2B5EF4-FFF2-40B4-BE49-F238E27FC236}">
                <a16:creationId xmlns:a16="http://schemas.microsoft.com/office/drawing/2014/main" id="{C983E7D6-7A8A-4B59-AB8D-F0583A4B1FA8}"/>
              </a:ext>
            </a:extLst>
          </p:cNvPr>
          <p:cNvSpPr txBox="1"/>
          <p:nvPr/>
        </p:nvSpPr>
        <p:spPr>
          <a:xfrm>
            <a:off x="8658" y="2896889"/>
            <a:ext cx="7000876" cy="830997"/>
          </a:xfrm>
          <a:prstGeom prst="rect">
            <a:avLst/>
          </a:prstGeom>
          <a:solidFill>
            <a:schemeClr val="accent5">
              <a:lumMod val="40000"/>
              <a:lumOff val="60000"/>
            </a:schemeClr>
          </a:solidFill>
        </p:spPr>
        <p:txBody>
          <a:bodyPr wrap="square" lIns="91440" tIns="45720" rIns="91440" bIns="45720" rtlCol="0" anchor="t">
            <a:spAutoFit/>
          </a:bodyPr>
          <a:lstStyle/>
          <a:p>
            <a:pPr marL="457200" lvl="3">
              <a:buSzPts val="2000"/>
            </a:pPr>
            <a:r>
              <a:rPr lang="en-US" sz="4800" b="1" dirty="0">
                <a:solidFill>
                  <a:schemeClr val="accent2">
                    <a:lumMod val="75000"/>
                  </a:schemeClr>
                </a:solidFill>
                <a:latin typeface="Comic Sans MS"/>
              </a:rPr>
              <a:t>Grade 5 – chapter 8</a:t>
            </a:r>
            <a:endParaRPr lang="en-US" sz="4800" b="1" dirty="0">
              <a:solidFill>
                <a:schemeClr val="accent2">
                  <a:lumMod val="75000"/>
                </a:schemeClr>
              </a:solidFill>
              <a:latin typeface="Comic Sans MS" panose="030F0702030302020204" pitchFamily="66" charset="0"/>
            </a:endParaRPr>
          </a:p>
        </p:txBody>
      </p:sp>
      <p:sp>
        <p:nvSpPr>
          <p:cNvPr id="9" name="TextBox 8">
            <a:extLst>
              <a:ext uri="{FF2B5EF4-FFF2-40B4-BE49-F238E27FC236}">
                <a16:creationId xmlns:a16="http://schemas.microsoft.com/office/drawing/2014/main" id="{C744E63C-E5D0-4F05-8384-50766E4A834B}"/>
              </a:ext>
            </a:extLst>
          </p:cNvPr>
          <p:cNvSpPr txBox="1"/>
          <p:nvPr/>
        </p:nvSpPr>
        <p:spPr>
          <a:xfrm>
            <a:off x="0" y="2225968"/>
            <a:ext cx="7009534" cy="707886"/>
          </a:xfrm>
          <a:prstGeom prst="rect">
            <a:avLst/>
          </a:prstGeom>
          <a:solidFill>
            <a:schemeClr val="accent2">
              <a:lumMod val="75000"/>
            </a:schemeClr>
          </a:solidFill>
        </p:spPr>
        <p:txBody>
          <a:bodyPr wrap="square" lIns="91440" tIns="45720" rIns="91440" bIns="45720" rtlCol="0" anchor="t">
            <a:spAutoFit/>
          </a:bodyPr>
          <a:lstStyle/>
          <a:p>
            <a:pPr marL="457200" lvl="1">
              <a:buSzPts val="2000"/>
            </a:pPr>
            <a:r>
              <a:rPr lang="en-US" sz="4000" b="1" dirty="0">
                <a:solidFill>
                  <a:schemeClr val="bg1"/>
                </a:solidFill>
                <a:latin typeface="Comic Sans MS"/>
              </a:rPr>
              <a:t>The perimeter</a:t>
            </a:r>
            <a:endParaRPr lang="en-US" sz="1050" b="1" dirty="0">
              <a:solidFill>
                <a:schemeClr val="bg1"/>
              </a:solidFill>
              <a:latin typeface="Comic Sans MS" panose="030F0702030302020204" pitchFamily="66" charset="0"/>
            </a:endParaRPr>
          </a:p>
        </p:txBody>
      </p:sp>
      <p:sp>
        <p:nvSpPr>
          <p:cNvPr id="6" name="Rectangle 5">
            <a:extLst>
              <a:ext uri="{FF2B5EF4-FFF2-40B4-BE49-F238E27FC236}">
                <a16:creationId xmlns:a16="http://schemas.microsoft.com/office/drawing/2014/main" id="{DD08EA65-DEF4-4537-B049-135AD618D250}"/>
              </a:ext>
            </a:extLst>
          </p:cNvPr>
          <p:cNvSpPr/>
          <p:nvPr/>
        </p:nvSpPr>
        <p:spPr>
          <a:xfrm>
            <a:off x="418009" y="6166705"/>
            <a:ext cx="11355977" cy="392095"/>
          </a:xfrm>
          <a:prstGeom prst="rect">
            <a:avLst/>
          </a:prstGeom>
        </p:spPr>
        <p:txBody>
          <a:bodyPr wrap="square">
            <a:spAutoFit/>
          </a:bodyPr>
          <a:lstStyle/>
          <a:p>
            <a:pPr algn="ctr">
              <a:lnSpc>
                <a:spcPts val="1200"/>
              </a:lnSpc>
            </a:pPr>
            <a:r>
              <a:rPr lang="en-US" sz="900" dirty="0">
                <a:solidFill>
                  <a:srgbClr val="3C3C3B"/>
                </a:solidFill>
                <a:latin typeface="Neo Sans" pitchFamily="2" charset="0"/>
                <a:cs typeface="Neo Sans Arabic Light" panose="020B0304030504040204" pitchFamily="34" charset="-78"/>
              </a:rPr>
              <a:t>This material is made possible with the support of the American people through the United States Agency for International Development (USAID). The content is the sole responsibility of QITABI 2 and does not necessarily reflect the views of USAID or the United States Government. This material was developed by the Centre of Educational Research and Development (CRDP)  experts with the support of USAID-funded QITABI 2 project.</a:t>
            </a:r>
          </a:p>
        </p:txBody>
      </p:sp>
      <p:pic>
        <p:nvPicPr>
          <p:cNvPr id="3" name="Picture 2" descr="A picture containing text, picture frame&#10;&#10;Description automatically generated">
            <a:extLst>
              <a:ext uri="{FF2B5EF4-FFF2-40B4-BE49-F238E27FC236}">
                <a16:creationId xmlns:a16="http://schemas.microsoft.com/office/drawing/2014/main" id="{D3713B14-EB44-4EC9-9C13-44980C55AA0E}"/>
              </a:ext>
            </a:extLst>
          </p:cNvPr>
          <p:cNvPicPr>
            <a:picLocks noChangeAspect="1"/>
          </p:cNvPicPr>
          <p:nvPr/>
        </p:nvPicPr>
        <p:blipFill>
          <a:blip r:embed="rId5"/>
          <a:stretch>
            <a:fillRect/>
          </a:stretch>
        </p:blipFill>
        <p:spPr>
          <a:xfrm>
            <a:off x="6618248" y="1173303"/>
            <a:ext cx="5988331" cy="4236897"/>
          </a:xfrm>
          <a:prstGeom prst="rect">
            <a:avLst/>
          </a:prstGeom>
        </p:spPr>
      </p:pic>
    </p:spTree>
    <p:custDataLst>
      <p:tags r:id="rId1"/>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EAFE406F-6A07-4199-B8EC-00309B311A8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Complete</a:t>
            </a:r>
          </a:p>
        </p:txBody>
      </p:sp>
      <p:sp>
        <p:nvSpPr>
          <p:cNvPr id="10" name="TextBox 9">
            <a:extLst>
              <a:ext uri="{FF2B5EF4-FFF2-40B4-BE49-F238E27FC236}">
                <a16:creationId xmlns:a16="http://schemas.microsoft.com/office/drawing/2014/main" id="{03B22956-8F92-4C7A-BB2F-97AB606F82C6}"/>
              </a:ext>
            </a:extLst>
          </p:cNvPr>
          <p:cNvSpPr txBox="1"/>
          <p:nvPr/>
        </p:nvSpPr>
        <p:spPr>
          <a:xfrm>
            <a:off x="141232" y="1515197"/>
            <a:ext cx="4506411" cy="590483"/>
          </a:xfrm>
          <a:prstGeom prst="rect">
            <a:avLst/>
          </a:prstGeom>
          <a:noFill/>
        </p:spPr>
        <p:txBody>
          <a:bodyPr wrap="square">
            <a:spAutoFit/>
          </a:bodyPr>
          <a:lstStyle/>
          <a:p>
            <a:pPr marL="457200" marR="0">
              <a:lnSpc>
                <a:spcPct val="107000"/>
              </a:lnSpc>
              <a:spcBef>
                <a:spcPts val="0"/>
              </a:spcBef>
              <a:spcAft>
                <a:spcPts val="800"/>
              </a:spcAft>
            </a:pPr>
            <a:r>
              <a:rPr lang="en-US" sz="3200" dirty="0">
                <a:solidFill>
                  <a:schemeClr val="tx1">
                    <a:lumMod val="65000"/>
                    <a:lumOff val="35000"/>
                  </a:schemeClr>
                </a:solidFill>
                <a:effectLst/>
                <a:latin typeface="+mn-lt"/>
                <a:ea typeface="Calibri" panose="020F0502020204030204" pitchFamily="34" charset="0"/>
                <a:cs typeface="Arial" panose="020B0604020202020204" pitchFamily="34" charset="0"/>
              </a:rPr>
              <a:t>760 dm </a:t>
            </a:r>
            <a:r>
              <a:rPr lang="en-US" sz="3200" b="1" dirty="0">
                <a:solidFill>
                  <a:schemeClr val="tx1">
                    <a:lumMod val="65000"/>
                    <a:lumOff val="35000"/>
                  </a:schemeClr>
                </a:solidFill>
                <a:effectLst/>
                <a:latin typeface="+mn-lt"/>
                <a:ea typeface="Calibri" panose="020F0502020204030204" pitchFamily="34" charset="0"/>
                <a:cs typeface="Arial" panose="020B0604020202020204" pitchFamily="34" charset="0"/>
              </a:rPr>
              <a:t>=</a:t>
            </a:r>
            <a:r>
              <a:rPr lang="en-US" sz="3200" dirty="0">
                <a:solidFill>
                  <a:schemeClr val="tx1">
                    <a:lumMod val="65000"/>
                    <a:lumOff val="35000"/>
                  </a:schemeClr>
                </a:solidFill>
                <a:effectLst/>
                <a:latin typeface="+mn-lt"/>
                <a:ea typeface="Calibri" panose="020F0502020204030204" pitchFamily="34" charset="0"/>
                <a:cs typeface="Arial" panose="020B0604020202020204" pitchFamily="34" charset="0"/>
              </a:rPr>
              <a:t>            m</a:t>
            </a:r>
            <a:endParaRPr lang="en-US" sz="2800"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p:sp>
        <p:nvSpPr>
          <p:cNvPr id="11" name="Rectangle: Rounded Corners 10">
            <a:extLst>
              <a:ext uri="{FF2B5EF4-FFF2-40B4-BE49-F238E27FC236}">
                <a16:creationId xmlns:a16="http://schemas.microsoft.com/office/drawing/2014/main" id="{5073875F-7877-4E35-8204-6C0E1A994AB5}"/>
              </a:ext>
            </a:extLst>
          </p:cNvPr>
          <p:cNvSpPr/>
          <p:nvPr/>
        </p:nvSpPr>
        <p:spPr>
          <a:xfrm>
            <a:off x="2645207" y="1441874"/>
            <a:ext cx="1109272" cy="723275"/>
          </a:xfrm>
          <a:prstGeom prst="roundRect">
            <a:avLst/>
          </a:prstGeom>
          <a:solidFill>
            <a:schemeClr val="bg1"/>
          </a:solid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rPr>
              <a:t>76</a:t>
            </a:r>
          </a:p>
        </p:txBody>
      </p:sp>
      <p:sp>
        <p:nvSpPr>
          <p:cNvPr id="5" name="TextBox 4">
            <a:extLst>
              <a:ext uri="{FF2B5EF4-FFF2-40B4-BE49-F238E27FC236}">
                <a16:creationId xmlns:a16="http://schemas.microsoft.com/office/drawing/2014/main" id="{23D2758F-F2F1-47F2-9049-12D4B90FC3F5}"/>
              </a:ext>
            </a:extLst>
          </p:cNvPr>
          <p:cNvSpPr txBox="1"/>
          <p:nvPr/>
        </p:nvSpPr>
        <p:spPr>
          <a:xfrm>
            <a:off x="141232" y="2828321"/>
            <a:ext cx="4608011" cy="590483"/>
          </a:xfrm>
          <a:prstGeom prst="rect">
            <a:avLst/>
          </a:prstGeom>
          <a:noFill/>
        </p:spPr>
        <p:txBody>
          <a:bodyPr wrap="square">
            <a:spAutoFit/>
          </a:bodyPr>
          <a:lstStyle/>
          <a:p>
            <a:pPr marL="457200" marR="0">
              <a:lnSpc>
                <a:spcPct val="107000"/>
              </a:lnSpc>
              <a:spcBef>
                <a:spcPts val="0"/>
              </a:spcBef>
              <a:spcAft>
                <a:spcPts val="800"/>
              </a:spcAft>
            </a:pPr>
            <a:r>
              <a:rPr lang="en-US" sz="3200" dirty="0">
                <a:solidFill>
                  <a:schemeClr val="tx1">
                    <a:lumMod val="65000"/>
                    <a:lumOff val="35000"/>
                  </a:schemeClr>
                </a:solidFill>
                <a:latin typeface="+mn-lt"/>
                <a:ea typeface="Calibri" panose="020F0502020204030204" pitchFamily="34" charset="0"/>
                <a:cs typeface="Arial" panose="020B0604020202020204" pitchFamily="34" charset="0"/>
              </a:rPr>
              <a:t>54</a:t>
            </a:r>
            <a:r>
              <a:rPr lang="en-US" sz="3200" dirty="0">
                <a:solidFill>
                  <a:schemeClr val="tx1">
                    <a:lumMod val="65000"/>
                    <a:lumOff val="35000"/>
                  </a:schemeClr>
                </a:solidFill>
                <a:effectLst/>
                <a:latin typeface="+mn-lt"/>
                <a:ea typeface="Calibri" panose="020F0502020204030204" pitchFamily="34" charset="0"/>
                <a:cs typeface="Arial" panose="020B0604020202020204" pitchFamily="34" charset="0"/>
              </a:rPr>
              <a:t> </a:t>
            </a:r>
            <a:r>
              <a:rPr lang="en-US" sz="3200" dirty="0">
                <a:solidFill>
                  <a:schemeClr val="tx1">
                    <a:lumMod val="65000"/>
                    <a:lumOff val="35000"/>
                  </a:schemeClr>
                </a:solidFill>
                <a:latin typeface="+mn-lt"/>
                <a:ea typeface="Calibri" panose="020F0502020204030204" pitchFamily="34" charset="0"/>
                <a:cs typeface="Arial" panose="020B0604020202020204" pitchFamily="34" charset="0"/>
              </a:rPr>
              <a:t>h</a:t>
            </a:r>
            <a:r>
              <a:rPr lang="en-US" sz="3200" dirty="0">
                <a:solidFill>
                  <a:schemeClr val="tx1">
                    <a:lumMod val="65000"/>
                    <a:lumOff val="35000"/>
                  </a:schemeClr>
                </a:solidFill>
                <a:effectLst/>
                <a:latin typeface="+mn-lt"/>
                <a:ea typeface="Calibri" panose="020F0502020204030204" pitchFamily="34" charset="0"/>
                <a:cs typeface="Arial" panose="020B0604020202020204" pitchFamily="34" charset="0"/>
              </a:rPr>
              <a:t>m =             m</a:t>
            </a:r>
            <a:endParaRPr lang="en-US" sz="2800"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p:sp>
        <p:nvSpPr>
          <p:cNvPr id="6" name="Rectangle: Rounded Corners 5">
            <a:extLst>
              <a:ext uri="{FF2B5EF4-FFF2-40B4-BE49-F238E27FC236}">
                <a16:creationId xmlns:a16="http://schemas.microsoft.com/office/drawing/2014/main" id="{BB9440B3-DE14-4618-B73A-1B99591F5F6E}"/>
              </a:ext>
            </a:extLst>
          </p:cNvPr>
          <p:cNvSpPr/>
          <p:nvPr/>
        </p:nvSpPr>
        <p:spPr>
          <a:xfrm>
            <a:off x="2260043" y="2764821"/>
            <a:ext cx="1371600" cy="723275"/>
          </a:xfrm>
          <a:prstGeom prst="roundRect">
            <a:avLst/>
          </a:prstGeom>
          <a:solidFill>
            <a:schemeClr val="bg1"/>
          </a:solid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rPr>
              <a:t>5 400</a:t>
            </a:r>
          </a:p>
        </p:txBody>
      </p:sp>
      <p:sp>
        <p:nvSpPr>
          <p:cNvPr id="7" name="TextBox 6">
            <a:extLst>
              <a:ext uri="{FF2B5EF4-FFF2-40B4-BE49-F238E27FC236}">
                <a16:creationId xmlns:a16="http://schemas.microsoft.com/office/drawing/2014/main" id="{3D838DD8-64F5-4C38-BA07-84D847949CD7}"/>
              </a:ext>
            </a:extLst>
          </p:cNvPr>
          <p:cNvSpPr txBox="1"/>
          <p:nvPr/>
        </p:nvSpPr>
        <p:spPr>
          <a:xfrm>
            <a:off x="192812" y="4151268"/>
            <a:ext cx="5014411" cy="590483"/>
          </a:xfrm>
          <a:prstGeom prst="rect">
            <a:avLst/>
          </a:prstGeom>
          <a:noFill/>
        </p:spPr>
        <p:txBody>
          <a:bodyPr wrap="square">
            <a:spAutoFit/>
          </a:bodyPr>
          <a:lstStyle/>
          <a:p>
            <a:pPr marL="457200" marR="0">
              <a:lnSpc>
                <a:spcPct val="107000"/>
              </a:lnSpc>
              <a:spcBef>
                <a:spcPts val="0"/>
              </a:spcBef>
              <a:spcAft>
                <a:spcPts val="800"/>
              </a:spcAft>
            </a:pPr>
            <a:r>
              <a:rPr lang="en-US" sz="3200" dirty="0">
                <a:solidFill>
                  <a:schemeClr val="tx1">
                    <a:lumMod val="65000"/>
                    <a:lumOff val="35000"/>
                  </a:schemeClr>
                </a:solidFill>
                <a:effectLst/>
                <a:latin typeface="+mn-lt"/>
                <a:ea typeface="Calibri" panose="020F0502020204030204" pitchFamily="34" charset="0"/>
                <a:cs typeface="Arial" panose="020B0604020202020204" pitchFamily="34" charset="0"/>
              </a:rPr>
              <a:t>98 000 m =            km</a:t>
            </a:r>
            <a:endParaRPr lang="en-US" sz="2800"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p:sp>
        <p:nvSpPr>
          <p:cNvPr id="8" name="Rectangle: Rounded Corners 7">
            <a:extLst>
              <a:ext uri="{FF2B5EF4-FFF2-40B4-BE49-F238E27FC236}">
                <a16:creationId xmlns:a16="http://schemas.microsoft.com/office/drawing/2014/main" id="{81DBF74F-01E2-4699-AA1E-5F5E603E5AB7}"/>
              </a:ext>
            </a:extLst>
          </p:cNvPr>
          <p:cNvSpPr/>
          <p:nvPr/>
        </p:nvSpPr>
        <p:spPr>
          <a:xfrm>
            <a:off x="3052387" y="4092377"/>
            <a:ext cx="1109272" cy="723275"/>
          </a:xfrm>
          <a:prstGeom prst="roundRect">
            <a:avLst/>
          </a:prstGeom>
          <a:solidFill>
            <a:schemeClr val="bg1"/>
          </a:solid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rPr>
              <a:t>98</a:t>
            </a:r>
          </a:p>
        </p:txBody>
      </p:sp>
      <p:sp>
        <p:nvSpPr>
          <p:cNvPr id="9" name="TextBox 8">
            <a:extLst>
              <a:ext uri="{FF2B5EF4-FFF2-40B4-BE49-F238E27FC236}">
                <a16:creationId xmlns:a16="http://schemas.microsoft.com/office/drawing/2014/main" id="{14F871AF-8060-45A4-8C7E-C485765CD9EF}"/>
              </a:ext>
            </a:extLst>
          </p:cNvPr>
          <p:cNvSpPr txBox="1"/>
          <p:nvPr/>
        </p:nvSpPr>
        <p:spPr>
          <a:xfrm>
            <a:off x="192812" y="5543507"/>
            <a:ext cx="4277811" cy="590483"/>
          </a:xfrm>
          <a:prstGeom prst="rect">
            <a:avLst/>
          </a:prstGeom>
          <a:noFill/>
        </p:spPr>
        <p:txBody>
          <a:bodyPr wrap="square">
            <a:spAutoFit/>
          </a:bodyPr>
          <a:lstStyle/>
          <a:p>
            <a:pPr marL="457200" marR="0">
              <a:lnSpc>
                <a:spcPct val="107000"/>
              </a:lnSpc>
              <a:spcBef>
                <a:spcPts val="0"/>
              </a:spcBef>
              <a:spcAft>
                <a:spcPts val="800"/>
              </a:spcAft>
            </a:pPr>
            <a:r>
              <a:rPr lang="en-US" sz="3200" dirty="0">
                <a:solidFill>
                  <a:schemeClr val="tx1">
                    <a:lumMod val="65000"/>
                    <a:lumOff val="35000"/>
                  </a:schemeClr>
                </a:solidFill>
                <a:latin typeface="+mn-lt"/>
                <a:ea typeface="Calibri" panose="020F0502020204030204" pitchFamily="34" charset="0"/>
                <a:cs typeface="Arial" panose="020B0604020202020204" pitchFamily="34" charset="0"/>
              </a:rPr>
              <a:t>13 c</a:t>
            </a:r>
            <a:r>
              <a:rPr lang="en-US" sz="3200" dirty="0">
                <a:solidFill>
                  <a:schemeClr val="tx1">
                    <a:lumMod val="65000"/>
                    <a:lumOff val="35000"/>
                  </a:schemeClr>
                </a:solidFill>
                <a:effectLst/>
                <a:latin typeface="+mn-lt"/>
                <a:ea typeface="Calibri" panose="020F0502020204030204" pitchFamily="34" charset="0"/>
                <a:cs typeface="Arial" panose="020B0604020202020204" pitchFamily="34" charset="0"/>
              </a:rPr>
              <a:t>m =            mm</a:t>
            </a:r>
            <a:endParaRPr lang="en-US" sz="2800"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p:sp>
        <p:nvSpPr>
          <p:cNvPr id="12" name="Rectangle: Rounded Corners 11">
            <a:extLst>
              <a:ext uri="{FF2B5EF4-FFF2-40B4-BE49-F238E27FC236}">
                <a16:creationId xmlns:a16="http://schemas.microsoft.com/office/drawing/2014/main" id="{9BEA057E-6E1B-44E5-9BD9-8C50BEAE43B5}"/>
              </a:ext>
            </a:extLst>
          </p:cNvPr>
          <p:cNvSpPr/>
          <p:nvPr/>
        </p:nvSpPr>
        <p:spPr>
          <a:xfrm>
            <a:off x="2222723" y="5474215"/>
            <a:ext cx="1280160" cy="723275"/>
          </a:xfrm>
          <a:prstGeom prst="roundRect">
            <a:avLst/>
          </a:prstGeom>
          <a:solidFill>
            <a:schemeClr val="bg1"/>
          </a:solid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rPr>
              <a:t>130</a:t>
            </a:r>
          </a:p>
        </p:txBody>
      </p:sp>
    </p:spTree>
    <p:custDataLst>
      <p:tags r:id="rId1"/>
    </p:custDataLst>
    <p:extLst>
      <p:ext uri="{BB962C8B-B14F-4D97-AF65-F5344CB8AC3E}">
        <p14:creationId xmlns:p14="http://schemas.microsoft.com/office/powerpoint/2010/main" val="13291013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2" fill="hold" nodeType="clickEffect">
                                  <p:stCondLst>
                                    <p:cond delay="0"/>
                                  </p:stCondLst>
                                  <p:childTnLst>
                                    <p:animClr clrSpc="rgb" dir="cw">
                                      <p:cBhvr>
                                        <p:cTn id="6" dur="500" fill="hold"/>
                                        <p:tgtEl>
                                          <p:spTgt spid="11"/>
                                        </p:tgtEl>
                                        <p:attrNameLst>
                                          <p:attrName>fillcolor</p:attrName>
                                        </p:attrNameLst>
                                      </p:cBhvr>
                                      <p:to>
                                        <a:srgbClr val="74C274"/>
                                      </p:to>
                                    </p:animClr>
                                    <p:set>
                                      <p:cBhvr>
                                        <p:cTn id="7" dur="500" fill="hold"/>
                                        <p:tgtEl>
                                          <p:spTgt spid="11"/>
                                        </p:tgtEl>
                                        <p:attrNameLst>
                                          <p:attrName>fill.type</p:attrName>
                                        </p:attrNameLst>
                                      </p:cBhvr>
                                      <p:to>
                                        <p:strVal val="solid"/>
                                      </p:to>
                                    </p:set>
                                    <p:set>
                                      <p:cBhvr>
                                        <p:cTn id="8" dur="500" fill="hold"/>
                                        <p:tgtEl>
                                          <p:spTgt spid="11"/>
                                        </p:tgtEl>
                                        <p:attrNameLst>
                                          <p:attrName>fill.on</p:attrName>
                                        </p:attrNameLst>
                                      </p:cBhvr>
                                      <p:to>
                                        <p:strVal val="true"/>
                                      </p:to>
                                    </p:set>
                                  </p:childTnLst>
                                </p:cTn>
                              </p:par>
                              <p:par>
                                <p:cTn id="9" presetID="7" presetClass="emph" presetSubtype="2" fill="hold" nodeType="withEffect">
                                  <p:stCondLst>
                                    <p:cond delay="0"/>
                                  </p:stCondLst>
                                  <p:childTnLst>
                                    <p:animClr clrSpc="rgb" dir="cw">
                                      <p:cBhvr>
                                        <p:cTn id="10" dur="500" fill="hold"/>
                                        <p:tgtEl>
                                          <p:spTgt spid="11"/>
                                        </p:tgtEl>
                                        <p:attrNameLst>
                                          <p:attrName>stroke.color</p:attrName>
                                        </p:attrNameLst>
                                      </p:cBhvr>
                                      <p:to>
                                        <a:srgbClr val="FFFFFF"/>
                                      </p:to>
                                    </p:animClr>
                                    <p:set>
                                      <p:cBhvr>
                                        <p:cTn id="11" dur="500" fill="hold"/>
                                        <p:tgtEl>
                                          <p:spTgt spid="11"/>
                                        </p:tgtEl>
                                        <p:attrNameLst>
                                          <p:attrName>stroke.on</p:attrName>
                                        </p:attrNameLst>
                                      </p:cBhvr>
                                      <p:to>
                                        <p:strVal val="true"/>
                                      </p:to>
                                    </p:set>
                                  </p:childTnLst>
                                </p:cTn>
                              </p:par>
                            </p:childTnLst>
                          </p:cTn>
                        </p:par>
                      </p:childTnLst>
                    </p:cTn>
                  </p:par>
                  <p:par>
                    <p:cTn id="12" fill="hold">
                      <p:stCondLst>
                        <p:cond delay="indefinite"/>
                      </p:stCondLst>
                      <p:childTnLst>
                        <p:par>
                          <p:cTn id="13" fill="hold">
                            <p:stCondLst>
                              <p:cond delay="0"/>
                            </p:stCondLst>
                            <p:childTnLst>
                              <p:par>
                                <p:cTn id="14" presetID="1" presetClass="emph" presetSubtype="2" fill="hold" nodeType="clickEffect">
                                  <p:stCondLst>
                                    <p:cond delay="0"/>
                                  </p:stCondLst>
                                  <p:childTnLst>
                                    <p:animClr clrSpc="rgb" dir="cw">
                                      <p:cBhvr>
                                        <p:cTn id="15" dur="500" fill="hold"/>
                                        <p:tgtEl>
                                          <p:spTgt spid="6"/>
                                        </p:tgtEl>
                                        <p:attrNameLst>
                                          <p:attrName>fillcolor</p:attrName>
                                        </p:attrNameLst>
                                      </p:cBhvr>
                                      <p:to>
                                        <a:srgbClr val="74C274"/>
                                      </p:to>
                                    </p:animClr>
                                    <p:set>
                                      <p:cBhvr>
                                        <p:cTn id="16" dur="500" fill="hold"/>
                                        <p:tgtEl>
                                          <p:spTgt spid="6"/>
                                        </p:tgtEl>
                                        <p:attrNameLst>
                                          <p:attrName>fill.type</p:attrName>
                                        </p:attrNameLst>
                                      </p:cBhvr>
                                      <p:to>
                                        <p:strVal val="solid"/>
                                      </p:to>
                                    </p:set>
                                    <p:set>
                                      <p:cBhvr>
                                        <p:cTn id="17" dur="500" fill="hold"/>
                                        <p:tgtEl>
                                          <p:spTgt spid="6"/>
                                        </p:tgtEl>
                                        <p:attrNameLst>
                                          <p:attrName>fill.on</p:attrName>
                                        </p:attrNameLst>
                                      </p:cBhvr>
                                      <p:to>
                                        <p:strVal val="true"/>
                                      </p:to>
                                    </p:set>
                                  </p:childTnLst>
                                </p:cTn>
                              </p:par>
                              <p:par>
                                <p:cTn id="18" presetID="7" presetClass="emph" presetSubtype="2" fill="hold" nodeType="withEffect">
                                  <p:stCondLst>
                                    <p:cond delay="0"/>
                                  </p:stCondLst>
                                  <p:childTnLst>
                                    <p:animClr clrSpc="rgb" dir="cw">
                                      <p:cBhvr>
                                        <p:cTn id="19" dur="500" fill="hold"/>
                                        <p:tgtEl>
                                          <p:spTgt spid="6"/>
                                        </p:tgtEl>
                                        <p:attrNameLst>
                                          <p:attrName>stroke.color</p:attrName>
                                        </p:attrNameLst>
                                      </p:cBhvr>
                                      <p:to>
                                        <a:srgbClr val="FFFFFF"/>
                                      </p:to>
                                    </p:animClr>
                                    <p:set>
                                      <p:cBhvr>
                                        <p:cTn id="20" dur="500" fill="hold"/>
                                        <p:tgtEl>
                                          <p:spTgt spid="6"/>
                                        </p:tgtEl>
                                        <p:attrNameLst>
                                          <p:attrName>stroke.on</p:attrName>
                                        </p:attrNameLst>
                                      </p:cBhvr>
                                      <p:to>
                                        <p:strVal val="true"/>
                                      </p:to>
                                    </p:set>
                                  </p:childTnLst>
                                </p:cTn>
                              </p:par>
                            </p:childTnLst>
                          </p:cTn>
                        </p:par>
                      </p:childTnLst>
                    </p:cTn>
                  </p:par>
                  <p:par>
                    <p:cTn id="21" fill="hold">
                      <p:stCondLst>
                        <p:cond delay="indefinite"/>
                      </p:stCondLst>
                      <p:childTnLst>
                        <p:par>
                          <p:cTn id="22" fill="hold">
                            <p:stCondLst>
                              <p:cond delay="0"/>
                            </p:stCondLst>
                            <p:childTnLst>
                              <p:par>
                                <p:cTn id="23" presetID="1" presetClass="emph" presetSubtype="2" fill="hold" nodeType="clickEffect">
                                  <p:stCondLst>
                                    <p:cond delay="0"/>
                                  </p:stCondLst>
                                  <p:childTnLst>
                                    <p:animClr clrSpc="rgb" dir="cw">
                                      <p:cBhvr>
                                        <p:cTn id="24" dur="500" fill="hold"/>
                                        <p:tgtEl>
                                          <p:spTgt spid="8"/>
                                        </p:tgtEl>
                                        <p:attrNameLst>
                                          <p:attrName>fillcolor</p:attrName>
                                        </p:attrNameLst>
                                      </p:cBhvr>
                                      <p:to>
                                        <a:srgbClr val="74C274"/>
                                      </p:to>
                                    </p:animClr>
                                    <p:set>
                                      <p:cBhvr>
                                        <p:cTn id="25" dur="500" fill="hold"/>
                                        <p:tgtEl>
                                          <p:spTgt spid="8"/>
                                        </p:tgtEl>
                                        <p:attrNameLst>
                                          <p:attrName>fill.type</p:attrName>
                                        </p:attrNameLst>
                                      </p:cBhvr>
                                      <p:to>
                                        <p:strVal val="solid"/>
                                      </p:to>
                                    </p:set>
                                    <p:set>
                                      <p:cBhvr>
                                        <p:cTn id="26" dur="500" fill="hold"/>
                                        <p:tgtEl>
                                          <p:spTgt spid="8"/>
                                        </p:tgtEl>
                                        <p:attrNameLst>
                                          <p:attrName>fill.on</p:attrName>
                                        </p:attrNameLst>
                                      </p:cBhvr>
                                      <p:to>
                                        <p:strVal val="true"/>
                                      </p:to>
                                    </p:set>
                                  </p:childTnLst>
                                </p:cTn>
                              </p:par>
                              <p:par>
                                <p:cTn id="27" presetID="7" presetClass="emph" presetSubtype="2" fill="hold" nodeType="withEffect">
                                  <p:stCondLst>
                                    <p:cond delay="0"/>
                                  </p:stCondLst>
                                  <p:childTnLst>
                                    <p:animClr clrSpc="rgb" dir="cw">
                                      <p:cBhvr>
                                        <p:cTn id="28" dur="500" fill="hold"/>
                                        <p:tgtEl>
                                          <p:spTgt spid="8"/>
                                        </p:tgtEl>
                                        <p:attrNameLst>
                                          <p:attrName>stroke.color</p:attrName>
                                        </p:attrNameLst>
                                      </p:cBhvr>
                                      <p:to>
                                        <a:srgbClr val="FFFFFF"/>
                                      </p:to>
                                    </p:animClr>
                                    <p:set>
                                      <p:cBhvr>
                                        <p:cTn id="29" dur="500" fill="hold"/>
                                        <p:tgtEl>
                                          <p:spTgt spid="8"/>
                                        </p:tgtEl>
                                        <p:attrNameLst>
                                          <p:attrName>stroke.on</p:attrName>
                                        </p:attrNameLst>
                                      </p:cBhvr>
                                      <p:to>
                                        <p:strVal val="true"/>
                                      </p:to>
                                    </p:set>
                                  </p:childTnLst>
                                </p:cTn>
                              </p:par>
                            </p:childTnLst>
                          </p:cTn>
                        </p:par>
                      </p:childTnLst>
                    </p:cTn>
                  </p:par>
                  <p:par>
                    <p:cTn id="30" fill="hold">
                      <p:stCondLst>
                        <p:cond delay="indefinite"/>
                      </p:stCondLst>
                      <p:childTnLst>
                        <p:par>
                          <p:cTn id="31" fill="hold">
                            <p:stCondLst>
                              <p:cond delay="0"/>
                            </p:stCondLst>
                            <p:childTnLst>
                              <p:par>
                                <p:cTn id="32" presetID="1" presetClass="emph" presetSubtype="2" fill="hold" nodeType="clickEffect">
                                  <p:stCondLst>
                                    <p:cond delay="0"/>
                                  </p:stCondLst>
                                  <p:childTnLst>
                                    <p:animClr clrSpc="rgb" dir="cw">
                                      <p:cBhvr>
                                        <p:cTn id="33" dur="500" fill="hold"/>
                                        <p:tgtEl>
                                          <p:spTgt spid="12"/>
                                        </p:tgtEl>
                                        <p:attrNameLst>
                                          <p:attrName>fillcolor</p:attrName>
                                        </p:attrNameLst>
                                      </p:cBhvr>
                                      <p:to>
                                        <a:srgbClr val="74C274"/>
                                      </p:to>
                                    </p:animClr>
                                    <p:set>
                                      <p:cBhvr>
                                        <p:cTn id="34" dur="500" fill="hold"/>
                                        <p:tgtEl>
                                          <p:spTgt spid="12"/>
                                        </p:tgtEl>
                                        <p:attrNameLst>
                                          <p:attrName>fill.type</p:attrName>
                                        </p:attrNameLst>
                                      </p:cBhvr>
                                      <p:to>
                                        <p:strVal val="solid"/>
                                      </p:to>
                                    </p:set>
                                    <p:set>
                                      <p:cBhvr>
                                        <p:cTn id="35" dur="500" fill="hold"/>
                                        <p:tgtEl>
                                          <p:spTgt spid="12"/>
                                        </p:tgtEl>
                                        <p:attrNameLst>
                                          <p:attrName>fill.on</p:attrName>
                                        </p:attrNameLst>
                                      </p:cBhvr>
                                      <p:to>
                                        <p:strVal val="true"/>
                                      </p:to>
                                    </p:set>
                                  </p:childTnLst>
                                </p:cTn>
                              </p:par>
                              <p:par>
                                <p:cTn id="36" presetID="7" presetClass="emph" presetSubtype="2" fill="hold" nodeType="withEffect">
                                  <p:stCondLst>
                                    <p:cond delay="0"/>
                                  </p:stCondLst>
                                  <p:childTnLst>
                                    <p:animClr clrSpc="rgb" dir="cw">
                                      <p:cBhvr>
                                        <p:cTn id="37" dur="500" fill="hold"/>
                                        <p:tgtEl>
                                          <p:spTgt spid="12"/>
                                        </p:tgtEl>
                                        <p:attrNameLst>
                                          <p:attrName>stroke.color</p:attrName>
                                        </p:attrNameLst>
                                      </p:cBhvr>
                                      <p:to>
                                        <a:srgbClr val="FFFFFF"/>
                                      </p:to>
                                    </p:animClr>
                                    <p:set>
                                      <p:cBhvr>
                                        <p:cTn id="38" dur="500" fill="hold"/>
                                        <p:tgtEl>
                                          <p:spTgt spid="12"/>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EAFE406F-6A07-4199-B8EC-00309B311A8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Find the perimeter of the figure</a:t>
            </a:r>
          </a:p>
        </p:txBody>
      </p:sp>
      <p:sp>
        <p:nvSpPr>
          <p:cNvPr id="8" name="TextBox 7">
            <a:extLst>
              <a:ext uri="{FF2B5EF4-FFF2-40B4-BE49-F238E27FC236}">
                <a16:creationId xmlns:a16="http://schemas.microsoft.com/office/drawing/2014/main" id="{9911818D-3D41-4E04-BCFA-88FF09438B3C}"/>
              </a:ext>
            </a:extLst>
          </p:cNvPr>
          <p:cNvSpPr txBox="1"/>
          <p:nvPr/>
        </p:nvSpPr>
        <p:spPr>
          <a:xfrm>
            <a:off x="2069809" y="5187260"/>
            <a:ext cx="8052382" cy="528222"/>
          </a:xfrm>
          <a:prstGeom prst="rect">
            <a:avLst/>
          </a:prstGeom>
          <a:noFill/>
        </p:spPr>
        <p:txBody>
          <a:bodyPr wrap="square">
            <a:spAutoFit/>
          </a:bodyPr>
          <a:lstStyle/>
          <a:p>
            <a:pPr marL="457200" marR="0">
              <a:lnSpc>
                <a:spcPct val="107000"/>
              </a:lnSpc>
              <a:spcBef>
                <a:spcPts val="0"/>
              </a:spcBef>
              <a:spcAft>
                <a:spcPts val="800"/>
              </a:spcAft>
            </a:pPr>
            <a:r>
              <a:rPr lang="en-US" sz="2800" dirty="0">
                <a:solidFill>
                  <a:schemeClr val="tx1">
                    <a:lumMod val="65000"/>
                    <a:lumOff val="35000"/>
                  </a:schemeClr>
                </a:solidFill>
                <a:effectLst/>
                <a:latin typeface="+mn-lt"/>
                <a:ea typeface="Calibri" panose="020F0502020204030204" pitchFamily="34" charset="0"/>
                <a:cs typeface="Arial" panose="020B0604020202020204" pitchFamily="34" charset="0"/>
              </a:rPr>
              <a:t>The perimeter of the figure is   </a:t>
            </a:r>
            <a:r>
              <a:rPr lang="en-US" sz="2800" dirty="0">
                <a:solidFill>
                  <a:schemeClr val="tx1">
                    <a:lumMod val="65000"/>
                    <a:lumOff val="35000"/>
                  </a:schemeClr>
                </a:solidFill>
                <a:latin typeface="+mn-lt"/>
                <a:ea typeface="Calibri" panose="020F0502020204030204" pitchFamily="34" charset="0"/>
                <a:cs typeface="Arial" panose="020B0604020202020204" pitchFamily="34" charset="0"/>
              </a:rPr>
              <a:t>        </a:t>
            </a:r>
            <a:r>
              <a:rPr lang="en-US" sz="2800" dirty="0">
                <a:solidFill>
                  <a:schemeClr val="tx1">
                    <a:lumMod val="65000"/>
                    <a:lumOff val="35000"/>
                  </a:schemeClr>
                </a:solidFill>
                <a:effectLst/>
                <a:latin typeface="+mn-lt"/>
                <a:ea typeface="Calibri" panose="020F0502020204030204" pitchFamily="34" charset="0"/>
                <a:cs typeface="Arial" panose="020B0604020202020204" pitchFamily="34" charset="0"/>
              </a:rPr>
              <a:t> cm.</a:t>
            </a:r>
            <a:endParaRPr lang="en-US" sz="2400"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p:sp>
        <p:nvSpPr>
          <p:cNvPr id="9" name="Rectangle: Rounded Corners 8">
            <a:extLst>
              <a:ext uri="{FF2B5EF4-FFF2-40B4-BE49-F238E27FC236}">
                <a16:creationId xmlns:a16="http://schemas.microsoft.com/office/drawing/2014/main" id="{19C0335E-A645-45BD-A0CE-45B011B52422}"/>
              </a:ext>
            </a:extLst>
          </p:cNvPr>
          <p:cNvSpPr/>
          <p:nvPr/>
        </p:nvSpPr>
        <p:spPr>
          <a:xfrm>
            <a:off x="7755784" y="5169969"/>
            <a:ext cx="1109272" cy="590483"/>
          </a:xfrm>
          <a:prstGeom prst="roundRect">
            <a:avLst/>
          </a:prstGeom>
          <a:solidFill>
            <a:schemeClr val="bg1"/>
          </a:solid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44</a:t>
            </a:r>
          </a:p>
        </p:txBody>
      </p:sp>
      <p:pic>
        <p:nvPicPr>
          <p:cNvPr id="10" name="Picture 9">
            <a:extLst>
              <a:ext uri="{FF2B5EF4-FFF2-40B4-BE49-F238E27FC236}">
                <a16:creationId xmlns:a16="http://schemas.microsoft.com/office/drawing/2014/main" id="{DE4E5FC2-F2BB-43D5-87A7-5D293F1D91BE}"/>
              </a:ext>
            </a:extLst>
          </p:cNvPr>
          <p:cNvPicPr/>
          <p:nvPr/>
        </p:nvPicPr>
        <p:blipFill>
          <a:blip r:embed="rId6"/>
          <a:stretch>
            <a:fillRect/>
          </a:stretch>
        </p:blipFill>
        <p:spPr>
          <a:xfrm>
            <a:off x="3542585" y="1615840"/>
            <a:ext cx="5106917" cy="2111779"/>
          </a:xfrm>
          <a:prstGeom prst="rect">
            <a:avLst/>
          </a:prstGeom>
        </p:spPr>
      </p:pic>
      <p:pic>
        <p:nvPicPr>
          <p:cNvPr id="6" name="Countdown timer_60_seconds">
            <a:hlinkClick r:id="" action="ppaction://media"/>
            <a:extLst>
              <a:ext uri="{FF2B5EF4-FFF2-40B4-BE49-F238E27FC236}">
                <a16:creationId xmlns:a16="http://schemas.microsoft.com/office/drawing/2014/main" id="{E9CB6523-DBA2-43B6-9D1E-6CDAFDB9867C}"/>
              </a:ext>
            </a:extLst>
          </p:cNvPr>
          <p:cNvPicPr>
            <a:picLocks noChangeAspect="1"/>
          </p:cNvPicPr>
          <p:nvPr>
            <a:videoFile r:link="rId3"/>
            <p:extLst>
              <p:ext uri="{DAA4B4D4-6D71-4841-9C94-3DE7FCFB9230}">
                <p14:media xmlns:p14="http://schemas.microsoft.com/office/powerpoint/2010/main" r:embed="rId2"/>
              </p:ext>
            </p:extLst>
          </p:nvPr>
        </p:nvPicPr>
        <p:blipFill>
          <a:blip r:embed="rId7"/>
          <a:stretch>
            <a:fillRect/>
          </a:stretch>
        </p:blipFill>
        <p:spPr>
          <a:xfrm>
            <a:off x="10828017" y="1157861"/>
            <a:ext cx="1363983" cy="1369439"/>
          </a:xfrm>
          <a:prstGeom prst="rect">
            <a:avLst/>
          </a:prstGeom>
        </p:spPr>
      </p:pic>
    </p:spTree>
    <p:custDataLst>
      <p:tags r:id="rId1"/>
    </p:custDataLst>
    <p:extLst>
      <p:ext uri="{BB962C8B-B14F-4D97-AF65-F5344CB8AC3E}">
        <p14:creationId xmlns:p14="http://schemas.microsoft.com/office/powerpoint/2010/main" val="37103392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60000" fill="hold"/>
                                        <p:tgtEl>
                                          <p:spTgt spid="6"/>
                                        </p:tgtEl>
                                      </p:cBhvr>
                                    </p:cmd>
                                  </p:childTnLst>
                                </p:cTn>
                              </p:par>
                            </p:childTnLst>
                          </p:cTn>
                        </p:par>
                      </p:childTnLst>
                    </p:cTn>
                  </p:par>
                  <p:par>
                    <p:cTn id="7" fill="hold">
                      <p:stCondLst>
                        <p:cond delay="indefinite"/>
                      </p:stCondLst>
                      <p:childTnLst>
                        <p:par>
                          <p:cTn id="8" fill="hold">
                            <p:stCondLst>
                              <p:cond delay="0"/>
                            </p:stCondLst>
                            <p:childTnLst>
                              <p:par>
                                <p:cTn id="9" presetID="2" presetClass="mediacall" presetSubtype="0" fill="hold" nodeType="clickEffect">
                                  <p:stCondLst>
                                    <p:cond delay="0"/>
                                  </p:stCondLst>
                                  <p:childTnLst>
                                    <p:cmd type="call" cmd="togglePause">
                                      <p:cBhvr>
                                        <p:cTn id="10" dur="1" fill="hold"/>
                                        <p:tgtEl>
                                          <p:spTgt spid="6"/>
                                        </p:tgtEl>
                                      </p:cBhvr>
                                    </p:cmd>
                                  </p:childTnLst>
                                </p:cTn>
                              </p:par>
                              <p:par>
                                <p:cTn id="11" presetID="1" presetClass="emph" presetSubtype="2" fill="hold" nodeType="withEffect">
                                  <p:stCondLst>
                                    <p:cond delay="0"/>
                                  </p:stCondLst>
                                  <p:childTnLst>
                                    <p:animClr clrSpc="rgb" dir="cw">
                                      <p:cBhvr>
                                        <p:cTn id="12" dur="2000" fill="hold"/>
                                        <p:tgtEl>
                                          <p:spTgt spid="9"/>
                                        </p:tgtEl>
                                        <p:attrNameLst>
                                          <p:attrName>fillcolor</p:attrName>
                                        </p:attrNameLst>
                                      </p:cBhvr>
                                      <p:to>
                                        <a:srgbClr val="74C274"/>
                                      </p:to>
                                    </p:animClr>
                                    <p:set>
                                      <p:cBhvr>
                                        <p:cTn id="13" dur="2000" fill="hold"/>
                                        <p:tgtEl>
                                          <p:spTgt spid="9"/>
                                        </p:tgtEl>
                                        <p:attrNameLst>
                                          <p:attrName>fill.type</p:attrName>
                                        </p:attrNameLst>
                                      </p:cBhvr>
                                      <p:to>
                                        <p:strVal val="solid"/>
                                      </p:to>
                                    </p:set>
                                    <p:set>
                                      <p:cBhvr>
                                        <p:cTn id="14" dur="2000" fill="hold"/>
                                        <p:tgtEl>
                                          <p:spTgt spid="9"/>
                                        </p:tgtEl>
                                        <p:attrNameLst>
                                          <p:attrName>fill.on</p:attrName>
                                        </p:attrNameLst>
                                      </p:cBhvr>
                                      <p:to>
                                        <p:strVal val="true"/>
                                      </p:to>
                                    </p:set>
                                  </p:childTnLst>
                                </p:cTn>
                              </p:par>
                              <p:par>
                                <p:cTn id="15" presetID="7" presetClass="emph" presetSubtype="2" fill="hold" nodeType="withEffect">
                                  <p:stCondLst>
                                    <p:cond delay="0"/>
                                  </p:stCondLst>
                                  <p:childTnLst>
                                    <p:animClr clrSpc="rgb" dir="cw">
                                      <p:cBhvr>
                                        <p:cTn id="16" dur="2000" fill="hold"/>
                                        <p:tgtEl>
                                          <p:spTgt spid="9"/>
                                        </p:tgtEl>
                                        <p:attrNameLst>
                                          <p:attrName>stroke.color</p:attrName>
                                        </p:attrNameLst>
                                      </p:cBhvr>
                                      <p:to>
                                        <a:srgbClr val="FFFFFF"/>
                                      </p:to>
                                    </p:animClr>
                                    <p:set>
                                      <p:cBhvr>
                                        <p:cTn id="17" dur="2000" fill="hold"/>
                                        <p:tgtEl>
                                          <p:spTgt spid="9"/>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video>
              <p:cMediaNode vol="80000">
                <p:cTn id="18" fill="hold" display="0">
                  <p:stCondLst>
                    <p:cond delay="indefinite"/>
                  </p:stCondLst>
                </p:cTn>
                <p:tgtEl>
                  <p:spTgt spid="6"/>
                </p:tgtEl>
              </p:cMediaNode>
            </p:vide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AFA3E813-31C7-4D99-A095-A51BFF20964C}"/>
              </a:ext>
            </a:extLst>
          </p:cNvPr>
          <p:cNvSpPr txBox="1"/>
          <p:nvPr/>
        </p:nvSpPr>
        <p:spPr>
          <a:xfrm>
            <a:off x="2207969" y="5185825"/>
            <a:ext cx="7776148" cy="528222"/>
          </a:xfrm>
          <a:prstGeom prst="rect">
            <a:avLst/>
          </a:prstGeom>
          <a:noFill/>
        </p:spPr>
        <p:txBody>
          <a:bodyPr wrap="square">
            <a:spAutoFit/>
          </a:bodyPr>
          <a:lstStyle/>
          <a:p>
            <a:pPr marL="457200" marR="0">
              <a:lnSpc>
                <a:spcPct val="107000"/>
              </a:lnSpc>
              <a:spcBef>
                <a:spcPts val="0"/>
              </a:spcBef>
              <a:spcAft>
                <a:spcPts val="800"/>
              </a:spcAft>
            </a:pPr>
            <a:r>
              <a:rPr lang="en-US" sz="2800" dirty="0">
                <a:solidFill>
                  <a:schemeClr val="tx1">
                    <a:lumMod val="65000"/>
                    <a:lumOff val="35000"/>
                  </a:schemeClr>
                </a:solidFill>
                <a:effectLst/>
                <a:latin typeface="+mn-lt"/>
                <a:ea typeface="Calibri" panose="020F0502020204030204" pitchFamily="34" charset="0"/>
                <a:cs typeface="Arial" panose="020B0604020202020204" pitchFamily="34" charset="0"/>
              </a:rPr>
              <a:t>The perimeter of the figure is   </a:t>
            </a:r>
            <a:r>
              <a:rPr lang="en-US" sz="2800" dirty="0">
                <a:solidFill>
                  <a:schemeClr val="tx1">
                    <a:lumMod val="65000"/>
                    <a:lumOff val="35000"/>
                  </a:schemeClr>
                </a:solidFill>
                <a:latin typeface="+mn-lt"/>
                <a:ea typeface="Calibri" panose="020F0502020204030204" pitchFamily="34" charset="0"/>
                <a:cs typeface="Arial" panose="020B0604020202020204" pitchFamily="34" charset="0"/>
              </a:rPr>
              <a:t>        </a:t>
            </a:r>
            <a:r>
              <a:rPr lang="en-US" sz="2800" dirty="0">
                <a:solidFill>
                  <a:schemeClr val="tx1">
                    <a:lumMod val="65000"/>
                    <a:lumOff val="35000"/>
                  </a:schemeClr>
                </a:solidFill>
                <a:effectLst/>
                <a:latin typeface="+mn-lt"/>
                <a:ea typeface="Calibri" panose="020F0502020204030204" pitchFamily="34" charset="0"/>
                <a:cs typeface="Arial" panose="020B0604020202020204" pitchFamily="34" charset="0"/>
              </a:rPr>
              <a:t> cm.</a:t>
            </a:r>
            <a:endParaRPr lang="en-US" sz="2400"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p:sp>
        <p:nvSpPr>
          <p:cNvPr id="11" name="Rectangle: Rounded Corners 10">
            <a:extLst>
              <a:ext uri="{FF2B5EF4-FFF2-40B4-BE49-F238E27FC236}">
                <a16:creationId xmlns:a16="http://schemas.microsoft.com/office/drawing/2014/main" id="{5073875F-7877-4E35-8204-6C0E1A994AB5}"/>
              </a:ext>
            </a:extLst>
          </p:cNvPr>
          <p:cNvSpPr/>
          <p:nvPr/>
        </p:nvSpPr>
        <p:spPr>
          <a:xfrm>
            <a:off x="7893944" y="5168534"/>
            <a:ext cx="1109272" cy="590483"/>
          </a:xfrm>
          <a:prstGeom prst="roundRect">
            <a:avLst/>
          </a:prstGeom>
          <a:solidFill>
            <a:schemeClr val="bg1"/>
          </a:solid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40</a:t>
            </a:r>
          </a:p>
        </p:txBody>
      </p:sp>
      <p:sp>
        <p:nvSpPr>
          <p:cNvPr id="2" name="Google Shape;222;p10">
            <a:extLst>
              <a:ext uri="{FF2B5EF4-FFF2-40B4-BE49-F238E27FC236}">
                <a16:creationId xmlns:a16="http://schemas.microsoft.com/office/drawing/2014/main" id="{EAFE406F-6A07-4199-B8EC-00309B311A8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Find the perimeter of the figure</a:t>
            </a:r>
          </a:p>
        </p:txBody>
      </p:sp>
      <p:pic>
        <p:nvPicPr>
          <p:cNvPr id="8" name="Picture 7">
            <a:extLst>
              <a:ext uri="{FF2B5EF4-FFF2-40B4-BE49-F238E27FC236}">
                <a16:creationId xmlns:a16="http://schemas.microsoft.com/office/drawing/2014/main" id="{F853C93A-B447-4C51-913E-B9F16414746D}"/>
              </a:ext>
            </a:extLst>
          </p:cNvPr>
          <p:cNvPicPr/>
          <p:nvPr/>
        </p:nvPicPr>
        <p:blipFill>
          <a:blip r:embed="rId6"/>
          <a:stretch>
            <a:fillRect/>
          </a:stretch>
        </p:blipFill>
        <p:spPr>
          <a:xfrm>
            <a:off x="4098544" y="1388650"/>
            <a:ext cx="4007136" cy="3302379"/>
          </a:xfrm>
          <a:prstGeom prst="rect">
            <a:avLst/>
          </a:prstGeom>
        </p:spPr>
      </p:pic>
      <p:pic>
        <p:nvPicPr>
          <p:cNvPr id="6" name="Countdown timer_60_seconds">
            <a:hlinkClick r:id="" action="ppaction://media"/>
            <a:extLst>
              <a:ext uri="{FF2B5EF4-FFF2-40B4-BE49-F238E27FC236}">
                <a16:creationId xmlns:a16="http://schemas.microsoft.com/office/drawing/2014/main" id="{BF2DEA07-A206-4432-BF2E-8F0F534DF666}"/>
              </a:ext>
            </a:extLst>
          </p:cNvPr>
          <p:cNvPicPr>
            <a:picLocks noChangeAspect="1"/>
          </p:cNvPicPr>
          <p:nvPr>
            <a:videoFile r:link="rId3"/>
            <p:extLst>
              <p:ext uri="{DAA4B4D4-6D71-4841-9C94-3DE7FCFB9230}">
                <p14:media xmlns:p14="http://schemas.microsoft.com/office/powerpoint/2010/main" r:embed="rId2"/>
              </p:ext>
            </p:extLst>
          </p:nvPr>
        </p:nvPicPr>
        <p:blipFill>
          <a:blip r:embed="rId7"/>
          <a:stretch>
            <a:fillRect/>
          </a:stretch>
        </p:blipFill>
        <p:spPr>
          <a:xfrm>
            <a:off x="10828118" y="1157860"/>
            <a:ext cx="1366135" cy="1371600"/>
          </a:xfrm>
          <a:prstGeom prst="rect">
            <a:avLst/>
          </a:prstGeom>
        </p:spPr>
      </p:pic>
    </p:spTree>
    <p:custDataLst>
      <p:tags r:id="rId1"/>
    </p:custDataLst>
    <p:extLst>
      <p:ext uri="{BB962C8B-B14F-4D97-AF65-F5344CB8AC3E}">
        <p14:creationId xmlns:p14="http://schemas.microsoft.com/office/powerpoint/2010/main" val="29558387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60000" fill="hold"/>
                                        <p:tgtEl>
                                          <p:spTgt spid="6"/>
                                        </p:tgtEl>
                                      </p:cBhvr>
                                    </p:cmd>
                                  </p:childTnLst>
                                </p:cTn>
                              </p:par>
                            </p:childTnLst>
                          </p:cTn>
                        </p:par>
                      </p:childTnLst>
                    </p:cTn>
                  </p:par>
                  <p:par>
                    <p:cTn id="7" fill="hold">
                      <p:stCondLst>
                        <p:cond delay="indefinite"/>
                      </p:stCondLst>
                      <p:childTnLst>
                        <p:par>
                          <p:cTn id="8" fill="hold">
                            <p:stCondLst>
                              <p:cond delay="0"/>
                            </p:stCondLst>
                            <p:childTnLst>
                              <p:par>
                                <p:cTn id="9" presetID="2" presetClass="mediacall" presetSubtype="0" fill="hold" nodeType="clickEffect">
                                  <p:stCondLst>
                                    <p:cond delay="0"/>
                                  </p:stCondLst>
                                  <p:childTnLst>
                                    <p:cmd type="call" cmd="togglePause">
                                      <p:cBhvr>
                                        <p:cTn id="10" dur="1" fill="hold"/>
                                        <p:tgtEl>
                                          <p:spTgt spid="6"/>
                                        </p:tgtEl>
                                      </p:cBhvr>
                                    </p:cmd>
                                  </p:childTnLst>
                                </p:cTn>
                              </p:par>
                              <p:par>
                                <p:cTn id="11" presetID="1" presetClass="emph" presetSubtype="2" fill="hold" nodeType="withEffect">
                                  <p:stCondLst>
                                    <p:cond delay="0"/>
                                  </p:stCondLst>
                                  <p:childTnLst>
                                    <p:animClr clrSpc="rgb" dir="cw">
                                      <p:cBhvr>
                                        <p:cTn id="12" dur="2000" fill="hold"/>
                                        <p:tgtEl>
                                          <p:spTgt spid="11"/>
                                        </p:tgtEl>
                                        <p:attrNameLst>
                                          <p:attrName>fillcolor</p:attrName>
                                        </p:attrNameLst>
                                      </p:cBhvr>
                                      <p:to>
                                        <a:srgbClr val="74C274"/>
                                      </p:to>
                                    </p:animClr>
                                    <p:set>
                                      <p:cBhvr>
                                        <p:cTn id="13" dur="2000" fill="hold"/>
                                        <p:tgtEl>
                                          <p:spTgt spid="11"/>
                                        </p:tgtEl>
                                        <p:attrNameLst>
                                          <p:attrName>fill.type</p:attrName>
                                        </p:attrNameLst>
                                      </p:cBhvr>
                                      <p:to>
                                        <p:strVal val="solid"/>
                                      </p:to>
                                    </p:set>
                                    <p:set>
                                      <p:cBhvr>
                                        <p:cTn id="14" dur="2000" fill="hold"/>
                                        <p:tgtEl>
                                          <p:spTgt spid="11"/>
                                        </p:tgtEl>
                                        <p:attrNameLst>
                                          <p:attrName>fill.on</p:attrName>
                                        </p:attrNameLst>
                                      </p:cBhvr>
                                      <p:to>
                                        <p:strVal val="true"/>
                                      </p:to>
                                    </p:set>
                                  </p:childTnLst>
                                </p:cTn>
                              </p:par>
                              <p:par>
                                <p:cTn id="15" presetID="7" presetClass="emph" presetSubtype="2" fill="hold" nodeType="withEffect">
                                  <p:stCondLst>
                                    <p:cond delay="0"/>
                                  </p:stCondLst>
                                  <p:childTnLst>
                                    <p:animClr clrSpc="rgb" dir="cw">
                                      <p:cBhvr>
                                        <p:cTn id="16" dur="2000" fill="hold"/>
                                        <p:tgtEl>
                                          <p:spTgt spid="11"/>
                                        </p:tgtEl>
                                        <p:attrNameLst>
                                          <p:attrName>stroke.color</p:attrName>
                                        </p:attrNameLst>
                                      </p:cBhvr>
                                      <p:to>
                                        <a:srgbClr val="FFFFFF"/>
                                      </p:to>
                                    </p:animClr>
                                    <p:set>
                                      <p:cBhvr>
                                        <p:cTn id="17" dur="2000" fill="hold"/>
                                        <p:tgtEl>
                                          <p:spTgt spid="11"/>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video>
              <p:cMediaNode vol="80000">
                <p:cTn id="18" fill="hold" display="0">
                  <p:stCondLst>
                    <p:cond delay="indefinite"/>
                  </p:stCondLst>
                </p:cTn>
                <p:tgtEl>
                  <p:spTgt spid="6"/>
                </p:tgtEl>
              </p:cMediaNode>
            </p:vide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Google Shape;222;p10">
            <a:extLst>
              <a:ext uri="{FF2B5EF4-FFF2-40B4-BE49-F238E27FC236}">
                <a16:creationId xmlns:a16="http://schemas.microsoft.com/office/drawing/2014/main" id="{31B4FE51-9FF9-46AE-93A1-AA486ECCB4B4}"/>
              </a:ext>
            </a:extLst>
          </p:cNvPr>
          <p:cNvSpPr txBox="1"/>
          <p:nvPr/>
        </p:nvSpPr>
        <p:spPr>
          <a:xfrm>
            <a:off x="0" y="572302"/>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marR="0" lvl="1" indent="0" algn="l" defTabSz="914400" rtl="0" eaLnBrk="1" fontAlgn="auto" latinLnBrk="0" hangingPunct="1">
              <a:lnSpc>
                <a:spcPct val="100000"/>
              </a:lnSpc>
              <a:spcBef>
                <a:spcPts val="0"/>
              </a:spcBef>
              <a:spcAft>
                <a:spcPts val="0"/>
              </a:spcAft>
              <a:buClr>
                <a:srgbClr val="000000"/>
              </a:buClr>
              <a:buSzPts val="6000"/>
              <a:buFont typeface="Comic Sans MS"/>
              <a:buNone/>
              <a:tabLst/>
              <a:defRPr/>
            </a:pPr>
            <a:r>
              <a:rPr kumimoji="0" lang="en-GB" sz="3200" b="1" i="0" u="none" strike="noStrike" kern="0" cap="none" spc="0" normalizeH="0" baseline="0" noProof="0" dirty="0">
                <a:ln>
                  <a:noFill/>
                </a:ln>
                <a:solidFill>
                  <a:prstClr val="white"/>
                </a:solidFill>
                <a:effectLst/>
                <a:uLnTx/>
                <a:uFillTx/>
                <a:latin typeface="Comic Sans MS"/>
                <a:cs typeface="Arial"/>
                <a:sym typeface="Comic Sans MS"/>
              </a:rPr>
              <a:t>Specific Learning Objective</a:t>
            </a:r>
            <a:endParaRPr kumimoji="0" lang="en-GB" sz="3200" b="0" i="0" u="none" strike="noStrike" kern="0" cap="none" spc="0" normalizeH="0" baseline="0" noProof="0" dirty="0">
              <a:ln>
                <a:noFill/>
              </a:ln>
              <a:solidFill>
                <a:prstClr val="white"/>
              </a:solidFill>
              <a:effectLst/>
              <a:uLnTx/>
              <a:uFillTx/>
              <a:latin typeface="Arial"/>
              <a:cs typeface="Arial"/>
              <a:sym typeface="Comic Sans MS"/>
            </a:endParaRPr>
          </a:p>
        </p:txBody>
      </p:sp>
      <p:pic>
        <p:nvPicPr>
          <p:cNvPr id="8" name="Picture 7">
            <a:extLst>
              <a:ext uri="{FF2B5EF4-FFF2-40B4-BE49-F238E27FC236}">
                <a16:creationId xmlns:a16="http://schemas.microsoft.com/office/drawing/2014/main" id="{AE021D70-6B1B-4F47-A9F9-8349B476C988}"/>
              </a:ext>
            </a:extLst>
          </p:cNvPr>
          <p:cNvPicPr>
            <a:picLocks noChangeAspect="1"/>
          </p:cNvPicPr>
          <p:nvPr/>
        </p:nvPicPr>
        <p:blipFill>
          <a:blip r:embed="rId4"/>
          <a:srcRect/>
          <a:stretch/>
        </p:blipFill>
        <p:spPr>
          <a:xfrm flipH="1">
            <a:off x="11195089" y="106908"/>
            <a:ext cx="606363" cy="1781002"/>
          </a:xfrm>
          <a:prstGeom prst="rect">
            <a:avLst/>
          </a:prstGeom>
        </p:spPr>
      </p:pic>
      <p:sp>
        <p:nvSpPr>
          <p:cNvPr id="9" name="Google Shape;86;ga338da080d_1_6">
            <a:extLst>
              <a:ext uri="{FF2B5EF4-FFF2-40B4-BE49-F238E27FC236}">
                <a16:creationId xmlns:a16="http://schemas.microsoft.com/office/drawing/2014/main" id="{D8CC48AA-D7CE-4BD6-A9BA-C6C4132AD253}"/>
              </a:ext>
            </a:extLst>
          </p:cNvPr>
          <p:cNvSpPr txBox="1">
            <a:spLocks/>
          </p:cNvSpPr>
          <p:nvPr/>
        </p:nvSpPr>
        <p:spPr>
          <a:xfrm>
            <a:off x="195494" y="1345111"/>
            <a:ext cx="9405706" cy="2515689"/>
          </a:xfrm>
          <a:prstGeom prst="rect">
            <a:avLst/>
          </a:prstGeom>
          <a:noFill/>
          <a:ln>
            <a:noFill/>
          </a:ln>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457200">
              <a:lnSpc>
                <a:spcPct val="150000"/>
              </a:lnSpc>
              <a:buClr>
                <a:srgbClr val="0076A3"/>
              </a:buClr>
              <a:buSzPts val="1100"/>
            </a:pPr>
            <a:r>
              <a:rPr lang="en-US" sz="3200" b="1" dirty="0">
                <a:solidFill>
                  <a:srgbClr val="3A729A"/>
                </a:solidFill>
                <a:latin typeface="Comic Sans MS"/>
              </a:rPr>
              <a:t>Length of a circle</a:t>
            </a:r>
          </a:p>
          <a:p>
            <a:pPr marL="457200">
              <a:lnSpc>
                <a:spcPct val="150000"/>
              </a:lnSpc>
              <a:buClr>
                <a:srgbClr val="0076A3"/>
              </a:buClr>
              <a:buSzPts val="1100"/>
            </a:pPr>
            <a:r>
              <a:rPr lang="en-US" sz="2800" dirty="0">
                <a:solidFill>
                  <a:schemeClr val="tx1">
                    <a:lumMod val="65000"/>
                    <a:lumOff val="35000"/>
                  </a:schemeClr>
                </a:solidFill>
                <a:latin typeface="Comic Sans MS"/>
              </a:rPr>
              <a:t>Find the perimeter of a rectangle and of a square</a:t>
            </a:r>
          </a:p>
          <a:p>
            <a:pPr marL="971550" lvl="8" indent="-457200">
              <a:lnSpc>
                <a:spcPct val="150000"/>
              </a:lnSpc>
              <a:buClr>
                <a:srgbClr val="0076A3"/>
              </a:buClr>
              <a:buSzPct val="100000"/>
              <a:buFont typeface="Arial" panose="020B0604020202020204" pitchFamily="34" charset="0"/>
              <a:buChar char="•"/>
            </a:pPr>
            <a:r>
              <a:rPr lang="en-US" sz="2400" dirty="0">
                <a:solidFill>
                  <a:schemeClr val="tx1">
                    <a:lumMod val="65000"/>
                    <a:lumOff val="35000"/>
                  </a:schemeClr>
                </a:solidFill>
                <a:latin typeface="Comic Sans MS"/>
              </a:rPr>
              <a:t>Calculate the side of a square, knowing its perimeter</a:t>
            </a:r>
          </a:p>
          <a:p>
            <a:pPr marL="514350" lvl="8">
              <a:buClr>
                <a:srgbClr val="0076A3"/>
              </a:buClr>
              <a:buSzPct val="100000"/>
            </a:pPr>
            <a:endParaRPr lang="fr-FR" sz="3200" b="1" dirty="0">
              <a:solidFill>
                <a:srgbClr val="3A729A"/>
              </a:solidFill>
              <a:latin typeface="Comic Sans MS" panose="030F0702030302020204" pitchFamily="66" charset="0"/>
            </a:endParaRPr>
          </a:p>
          <a:p>
            <a:pPr marL="91440" indent="-127000">
              <a:spcBef>
                <a:spcPts val="1400"/>
              </a:spcBef>
              <a:buSzPts val="2000"/>
              <a:buFont typeface="Arial"/>
              <a:buChar char=" "/>
            </a:pPr>
            <a:endParaRPr lang="fr-FR" sz="3200" dirty="0">
              <a:latin typeface="Comic Sans MS" panose="030F0702030302020204" pitchFamily="66" charset="0"/>
            </a:endParaRPr>
          </a:p>
          <a:p>
            <a:pPr>
              <a:spcBef>
                <a:spcPts val="1400"/>
              </a:spcBef>
              <a:buSzPts val="2200"/>
            </a:pPr>
            <a:endParaRPr lang="fr-FR" sz="3200" dirty="0">
              <a:latin typeface="Comic Sans MS" panose="030F0702030302020204" pitchFamily="66" charset="0"/>
            </a:endParaRPr>
          </a:p>
        </p:txBody>
      </p:sp>
    </p:spTree>
    <p:custDataLst>
      <p:tags r:id="rId1"/>
    </p:custDataLst>
    <p:extLst>
      <p:ext uri="{BB962C8B-B14F-4D97-AF65-F5344CB8AC3E}">
        <p14:creationId xmlns:p14="http://schemas.microsoft.com/office/powerpoint/2010/main" val="1887838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iterate type="wd">
                                    <p:tmPct val="15000"/>
                                  </p:iterate>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BC052E27-658B-4F49-BB77-10142F9F4D4B}"/>
              </a:ext>
            </a:extLst>
          </p:cNvPr>
          <p:cNvSpPr txBox="1"/>
          <p:nvPr/>
        </p:nvSpPr>
        <p:spPr>
          <a:xfrm>
            <a:off x="9529482" y="118884"/>
            <a:ext cx="2662518" cy="307777"/>
          </a:xfrm>
          <a:prstGeom prst="rect">
            <a:avLst/>
          </a:prstGeom>
          <a:solidFill>
            <a:srgbClr val="DAF3F6"/>
          </a:solidFill>
          <a:effectLst>
            <a:softEdge rad="12700"/>
          </a:effectLst>
        </p:spPr>
        <p:txBody>
          <a:bodyPr wrap="square">
            <a:spAutoFit/>
          </a:bodyPr>
          <a:lstStyle/>
          <a:p>
            <a:pPr algn="ctr"/>
            <a:r>
              <a:rPr lang="en-GB" b="0" i="0" dirty="0">
                <a:solidFill>
                  <a:schemeClr val="tx1">
                    <a:lumMod val="50000"/>
                    <a:lumOff val="50000"/>
                  </a:schemeClr>
                </a:solidFill>
                <a:effectLst/>
                <a:latin typeface="+mj-lt"/>
              </a:rPr>
              <a:t> Problem solving</a:t>
            </a:r>
            <a:endParaRPr lang="en-GB" dirty="0">
              <a:solidFill>
                <a:schemeClr val="tx1">
                  <a:lumMod val="50000"/>
                  <a:lumOff val="50000"/>
                </a:schemeClr>
              </a:solidFill>
              <a:latin typeface="+mj-lt"/>
            </a:endParaRPr>
          </a:p>
        </p:txBody>
      </p:sp>
      <p:sp>
        <p:nvSpPr>
          <p:cNvPr id="3" name="Google Shape;222;p10">
            <a:extLst>
              <a:ext uri="{FF2B5EF4-FFF2-40B4-BE49-F238E27FC236}">
                <a16:creationId xmlns:a16="http://schemas.microsoft.com/office/drawing/2014/main" id="{BF227ABD-E7BD-4886-B8D2-093F09D96376}"/>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Problem solving</a:t>
            </a:r>
          </a:p>
        </p:txBody>
      </p:sp>
      <p:sp>
        <p:nvSpPr>
          <p:cNvPr id="13" name="TextBox 12">
            <a:extLst>
              <a:ext uri="{FF2B5EF4-FFF2-40B4-BE49-F238E27FC236}">
                <a16:creationId xmlns:a16="http://schemas.microsoft.com/office/drawing/2014/main" id="{F1C9421F-1A7E-4925-9511-90D140FB7FC7}"/>
              </a:ext>
            </a:extLst>
          </p:cNvPr>
          <p:cNvSpPr txBox="1"/>
          <p:nvPr/>
        </p:nvSpPr>
        <p:spPr>
          <a:xfrm>
            <a:off x="515360" y="1563675"/>
            <a:ext cx="5580639" cy="3970318"/>
          </a:xfrm>
          <a:prstGeom prst="rect">
            <a:avLst/>
          </a:prstGeom>
          <a:noFill/>
        </p:spPr>
        <p:txBody>
          <a:bodyPr wrap="square">
            <a:spAutoFit/>
          </a:bodyPr>
          <a:lstStyle/>
          <a:p>
            <a:r>
              <a:rPr lang="en-US" sz="2800" dirty="0">
                <a:solidFill>
                  <a:schemeClr val="tx1">
                    <a:lumMod val="65000"/>
                    <a:lumOff val="35000"/>
                  </a:schemeClr>
                </a:solidFill>
                <a:effectLst/>
                <a:latin typeface="+mn-lt"/>
                <a:ea typeface="Calibri" panose="020F0502020204030204" pitchFamily="34" charset="0"/>
              </a:rPr>
              <a:t>Karim plans to paint frame borders on the wall of his room as shown in the figure. He needs 1 tube of black paint for every 100 cm of length of frame borders.</a:t>
            </a:r>
          </a:p>
          <a:p>
            <a:endParaRPr lang="en-US" sz="2800" dirty="0">
              <a:solidFill>
                <a:schemeClr val="tx1">
                  <a:lumMod val="65000"/>
                  <a:lumOff val="35000"/>
                </a:schemeClr>
              </a:solidFill>
              <a:latin typeface="+mn-lt"/>
              <a:ea typeface="Calibri" panose="020F0502020204030204" pitchFamily="34" charset="0"/>
            </a:endParaRPr>
          </a:p>
          <a:p>
            <a:r>
              <a:rPr lang="en-US" sz="2800" b="1" dirty="0">
                <a:solidFill>
                  <a:schemeClr val="tx1">
                    <a:lumMod val="65000"/>
                    <a:lumOff val="35000"/>
                  </a:schemeClr>
                </a:solidFill>
                <a:effectLst/>
                <a:latin typeface="+mn-lt"/>
                <a:ea typeface="Calibri" panose="020F0502020204030204" pitchFamily="34" charset="0"/>
              </a:rPr>
              <a:t>How many tubes of paint does he need to buy?</a:t>
            </a:r>
            <a:endParaRPr lang="fr-FR" sz="2800" b="1" dirty="0">
              <a:solidFill>
                <a:schemeClr val="tx1">
                  <a:lumMod val="65000"/>
                  <a:lumOff val="35000"/>
                </a:schemeClr>
              </a:solidFill>
              <a:latin typeface="+mn-lt"/>
            </a:endParaRPr>
          </a:p>
        </p:txBody>
      </p:sp>
      <p:pic>
        <p:nvPicPr>
          <p:cNvPr id="6" name="Graphic 5">
            <a:extLst>
              <a:ext uri="{FF2B5EF4-FFF2-40B4-BE49-F238E27FC236}">
                <a16:creationId xmlns:a16="http://schemas.microsoft.com/office/drawing/2014/main" id="{888C1014-662D-4A15-94FE-F4A5C36C126F}"/>
              </a:ext>
            </a:extLst>
          </p:cNvPr>
          <p:cNvPicPr>
            <a:picLocks noChangeAspect="1"/>
          </p:cNvPicPr>
          <p:nvPr/>
        </p:nvPicPr>
        <p:blipFill>
          <a:blip r:embed="rId4"/>
          <a:srcRect/>
          <a:stretch/>
        </p:blipFill>
        <p:spPr>
          <a:xfrm>
            <a:off x="6602939" y="1302676"/>
            <a:ext cx="4791835" cy="4810125"/>
          </a:xfrm>
          <a:prstGeom prst="rect">
            <a:avLst/>
          </a:prstGeom>
        </p:spPr>
      </p:pic>
    </p:spTree>
    <p:custDataLst>
      <p:tags r:id="rId1"/>
    </p:custDataLst>
    <p:extLst>
      <p:ext uri="{BB962C8B-B14F-4D97-AF65-F5344CB8AC3E}">
        <p14:creationId xmlns:p14="http://schemas.microsoft.com/office/powerpoint/2010/main" val="7775780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iterate type="wd">
                                    <p:tmPct val="15000"/>
                                  </p:iterate>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BC052E27-658B-4F49-BB77-10142F9F4D4B}"/>
              </a:ext>
            </a:extLst>
          </p:cNvPr>
          <p:cNvSpPr txBox="1"/>
          <p:nvPr/>
        </p:nvSpPr>
        <p:spPr>
          <a:xfrm>
            <a:off x="9529482" y="118884"/>
            <a:ext cx="2662518" cy="307777"/>
          </a:xfrm>
          <a:prstGeom prst="rect">
            <a:avLst/>
          </a:prstGeom>
          <a:solidFill>
            <a:srgbClr val="DAF3F6"/>
          </a:solidFill>
          <a:effectLst>
            <a:softEdge rad="12700"/>
          </a:effectLst>
        </p:spPr>
        <p:txBody>
          <a:bodyPr wrap="square">
            <a:spAutoFit/>
          </a:bodyPr>
          <a:lstStyle/>
          <a:p>
            <a:pPr algn="ctr"/>
            <a:r>
              <a:rPr lang="en-GB" b="0" i="0">
                <a:solidFill>
                  <a:schemeClr val="tx1">
                    <a:lumMod val="50000"/>
                    <a:lumOff val="50000"/>
                  </a:schemeClr>
                </a:solidFill>
                <a:effectLst/>
                <a:latin typeface="+mj-lt"/>
              </a:rPr>
              <a:t> Preparatory Activity</a:t>
            </a:r>
            <a:endParaRPr lang="en-GB">
              <a:solidFill>
                <a:schemeClr val="tx1">
                  <a:lumMod val="50000"/>
                  <a:lumOff val="50000"/>
                </a:schemeClr>
              </a:solidFill>
              <a:latin typeface="+mj-lt"/>
            </a:endParaRPr>
          </a:p>
        </p:txBody>
      </p:sp>
      <p:sp>
        <p:nvSpPr>
          <p:cNvPr id="3" name="Google Shape;222;p10">
            <a:extLst>
              <a:ext uri="{FF2B5EF4-FFF2-40B4-BE49-F238E27FC236}">
                <a16:creationId xmlns:a16="http://schemas.microsoft.com/office/drawing/2014/main" id="{BF227ABD-E7BD-4886-B8D2-093F09D96376}"/>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Complete </a:t>
            </a:r>
          </a:p>
        </p:txBody>
      </p:sp>
      <p:grpSp>
        <p:nvGrpSpPr>
          <p:cNvPr id="2" name="Group 1">
            <a:extLst>
              <a:ext uri="{FF2B5EF4-FFF2-40B4-BE49-F238E27FC236}">
                <a16:creationId xmlns:a16="http://schemas.microsoft.com/office/drawing/2014/main" id="{204CDF92-5C5D-4A7E-A764-035EC879656A}"/>
              </a:ext>
            </a:extLst>
          </p:cNvPr>
          <p:cNvGrpSpPr/>
          <p:nvPr/>
        </p:nvGrpSpPr>
        <p:grpSpPr>
          <a:xfrm>
            <a:off x="609600" y="1302676"/>
            <a:ext cx="3781263" cy="1750487"/>
            <a:chOff x="1427813" y="2960923"/>
            <a:chExt cx="3781263" cy="1750487"/>
          </a:xfrm>
        </p:grpSpPr>
        <p:sp>
          <p:nvSpPr>
            <p:cNvPr id="13" name="TextBox 12">
              <a:extLst>
                <a:ext uri="{FF2B5EF4-FFF2-40B4-BE49-F238E27FC236}">
                  <a16:creationId xmlns:a16="http://schemas.microsoft.com/office/drawing/2014/main" id="{89C71959-074D-45B7-A1E1-D0FEDAD028A9}"/>
                </a:ext>
              </a:extLst>
            </p:cNvPr>
            <p:cNvSpPr txBox="1"/>
            <p:nvPr/>
          </p:nvSpPr>
          <p:spPr>
            <a:xfrm>
              <a:off x="1427813" y="2960923"/>
              <a:ext cx="3781263" cy="1690527"/>
            </a:xfrm>
            <a:prstGeom prst="rect">
              <a:avLst/>
            </a:prstGeom>
            <a:noFill/>
          </p:spPr>
          <p:txBody>
            <a:bodyPr wrap="square">
              <a:spAutoFit/>
            </a:bodyPr>
            <a:lstStyle/>
            <a:p>
              <a:pPr marL="0" marR="0">
                <a:lnSpc>
                  <a:spcPct val="200000"/>
                </a:lnSpc>
                <a:spcBef>
                  <a:spcPts val="0"/>
                </a:spcBef>
                <a:spcAft>
                  <a:spcPts val="800"/>
                </a:spcAft>
              </a:pPr>
              <a:r>
                <a:rPr lang="en-US" sz="2800" dirty="0">
                  <a:solidFill>
                    <a:schemeClr val="tx1">
                      <a:lumMod val="65000"/>
                      <a:lumOff val="35000"/>
                    </a:schemeClr>
                  </a:solidFill>
                  <a:effectLst/>
                  <a:latin typeface="+mn-lt"/>
                  <a:ea typeface="Calibri" panose="020F0502020204030204" pitchFamily="34" charset="0"/>
                  <a:cs typeface="Arial" panose="020B0604020202020204" pitchFamily="34" charset="0"/>
                </a:rPr>
                <a:t>The perimeter of the figure is    </a:t>
              </a:r>
              <a:r>
                <a:rPr lang="en-US" sz="2800" dirty="0">
                  <a:solidFill>
                    <a:schemeClr val="tx1">
                      <a:lumMod val="65000"/>
                      <a:lumOff val="35000"/>
                    </a:schemeClr>
                  </a:solidFill>
                  <a:latin typeface="+mn-lt"/>
                  <a:ea typeface="Calibri" panose="020F0502020204030204" pitchFamily="34" charset="0"/>
                  <a:cs typeface="Arial" panose="020B0604020202020204" pitchFamily="34" charset="0"/>
                </a:rPr>
                <a:t>    </a:t>
              </a:r>
              <a:r>
                <a:rPr lang="en-US" sz="2800" dirty="0">
                  <a:solidFill>
                    <a:schemeClr val="tx1">
                      <a:lumMod val="65000"/>
                      <a:lumOff val="35000"/>
                    </a:schemeClr>
                  </a:solidFill>
                  <a:effectLst/>
                  <a:latin typeface="+mn-lt"/>
                  <a:ea typeface="Calibri" panose="020F0502020204030204" pitchFamily="34" charset="0"/>
                  <a:cs typeface="Arial" panose="020B0604020202020204" pitchFamily="34" charset="0"/>
                </a:rPr>
                <a:t>     mm.</a:t>
              </a:r>
              <a:endParaRPr lang="en-US" sz="2400"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p:sp>
          <p:nvSpPr>
            <p:cNvPr id="8" name="Rectangle: Rounded Corners 7">
              <a:extLst>
                <a:ext uri="{FF2B5EF4-FFF2-40B4-BE49-F238E27FC236}">
                  <a16:creationId xmlns:a16="http://schemas.microsoft.com/office/drawing/2014/main" id="{574FDC9C-51B5-4A35-A2C1-8C0C9A075479}"/>
                </a:ext>
              </a:extLst>
            </p:cNvPr>
            <p:cNvSpPr/>
            <p:nvPr/>
          </p:nvSpPr>
          <p:spPr>
            <a:xfrm>
              <a:off x="3086096" y="4121209"/>
              <a:ext cx="1034321" cy="590201"/>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tx1">
                    <a:lumMod val="65000"/>
                    <a:lumOff val="35000"/>
                  </a:schemeClr>
                </a:solidFill>
              </a:endParaRPr>
            </a:p>
          </p:txBody>
        </p:sp>
      </p:grpSp>
      <p:pic>
        <p:nvPicPr>
          <p:cNvPr id="12" name="Picture 11">
            <a:extLst>
              <a:ext uri="{FF2B5EF4-FFF2-40B4-BE49-F238E27FC236}">
                <a16:creationId xmlns:a16="http://schemas.microsoft.com/office/drawing/2014/main" id="{14DF44FD-DEC7-41F2-9065-42407C533FF1}"/>
              </a:ext>
            </a:extLst>
          </p:cNvPr>
          <p:cNvPicPr/>
          <p:nvPr/>
        </p:nvPicPr>
        <p:blipFill>
          <a:blip r:embed="rId4"/>
          <a:stretch>
            <a:fillRect/>
          </a:stretch>
        </p:blipFill>
        <p:spPr>
          <a:xfrm>
            <a:off x="6364990" y="1681189"/>
            <a:ext cx="4954617" cy="3898429"/>
          </a:xfrm>
          <a:prstGeom prst="rect">
            <a:avLst/>
          </a:prstGeom>
        </p:spPr>
      </p:pic>
    </p:spTree>
    <p:custDataLst>
      <p:tags r:id="rId1"/>
    </p:custDataLst>
    <p:extLst>
      <p:ext uri="{BB962C8B-B14F-4D97-AF65-F5344CB8AC3E}">
        <p14:creationId xmlns:p14="http://schemas.microsoft.com/office/powerpoint/2010/main" val="33744349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222;p10">
            <a:extLst>
              <a:ext uri="{FF2B5EF4-FFF2-40B4-BE49-F238E27FC236}">
                <a16:creationId xmlns:a16="http://schemas.microsoft.com/office/drawing/2014/main" id="{BF227ABD-E7BD-4886-B8D2-093F09D96376}"/>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Complete </a:t>
            </a:r>
          </a:p>
        </p:txBody>
      </p:sp>
      <p:pic>
        <p:nvPicPr>
          <p:cNvPr id="6" name="Picture 5">
            <a:extLst>
              <a:ext uri="{FF2B5EF4-FFF2-40B4-BE49-F238E27FC236}">
                <a16:creationId xmlns:a16="http://schemas.microsoft.com/office/drawing/2014/main" id="{D2780A16-D94C-4017-BF1E-A56886CECED3}"/>
              </a:ext>
            </a:extLst>
          </p:cNvPr>
          <p:cNvPicPr/>
          <p:nvPr/>
        </p:nvPicPr>
        <p:blipFill>
          <a:blip r:embed="rId4"/>
          <a:stretch>
            <a:fillRect/>
          </a:stretch>
        </p:blipFill>
        <p:spPr>
          <a:xfrm>
            <a:off x="1277967" y="1722144"/>
            <a:ext cx="9636066" cy="2021132"/>
          </a:xfrm>
          <a:prstGeom prst="rect">
            <a:avLst/>
          </a:prstGeom>
        </p:spPr>
      </p:pic>
      <p:sp>
        <p:nvSpPr>
          <p:cNvPr id="9" name="TextBox 8">
            <a:extLst>
              <a:ext uri="{FF2B5EF4-FFF2-40B4-BE49-F238E27FC236}">
                <a16:creationId xmlns:a16="http://schemas.microsoft.com/office/drawing/2014/main" id="{FF83429A-4B55-4F67-9A43-07A1FBC50455}"/>
              </a:ext>
            </a:extLst>
          </p:cNvPr>
          <p:cNvSpPr txBox="1"/>
          <p:nvPr/>
        </p:nvSpPr>
        <p:spPr>
          <a:xfrm>
            <a:off x="3298876" y="4589756"/>
            <a:ext cx="5616523" cy="1091837"/>
          </a:xfrm>
          <a:prstGeom prst="rect">
            <a:avLst/>
          </a:prstGeom>
          <a:noFill/>
        </p:spPr>
        <p:txBody>
          <a:bodyPr wrap="square">
            <a:spAutoFit/>
          </a:bodyPr>
          <a:lstStyle/>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2800" b="0" i="0"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4 centimeters = 40 millimeters</a:t>
            </a:r>
          </a:p>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kumimoji="0" lang="en-US" sz="2800" b="0" i="0" u="none" strike="noStrike" kern="0" cap="none" spc="0" normalizeH="0" baseline="0" noProof="0" dirty="0">
                <a:ln>
                  <a:noFill/>
                </a:ln>
                <a:solidFill>
                  <a:schemeClr val="tx1">
                    <a:lumMod val="65000"/>
                    <a:lumOff val="35000"/>
                  </a:schemeClr>
                </a:solidFill>
                <a:effectLst/>
                <a:uLnTx/>
                <a:uFillTx/>
                <a:latin typeface="+mn-lt"/>
                <a:ea typeface="Calibri" panose="020F0502020204030204" pitchFamily="34" charset="0"/>
                <a:cs typeface="Arial" panose="020B0604020202020204" pitchFamily="34" charset="0"/>
                <a:sym typeface="Calibri"/>
              </a:rPr>
              <a:t>5 centimeters = 50 millimeters</a:t>
            </a:r>
          </a:p>
        </p:txBody>
      </p:sp>
    </p:spTree>
    <p:custDataLst>
      <p:tags r:id="rId1"/>
    </p:custDataLst>
    <p:extLst>
      <p:ext uri="{BB962C8B-B14F-4D97-AF65-F5344CB8AC3E}">
        <p14:creationId xmlns:p14="http://schemas.microsoft.com/office/powerpoint/2010/main" val="13205827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1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iterate type="wd">
                                    <p:tmPct val="15000"/>
                                  </p:iterate>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222;p10">
            <a:extLst>
              <a:ext uri="{FF2B5EF4-FFF2-40B4-BE49-F238E27FC236}">
                <a16:creationId xmlns:a16="http://schemas.microsoft.com/office/drawing/2014/main" id="{BF227ABD-E7BD-4886-B8D2-093F09D96376}"/>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Complete </a:t>
            </a:r>
          </a:p>
        </p:txBody>
      </p:sp>
      <p:sp>
        <p:nvSpPr>
          <p:cNvPr id="13" name="TextBox 12">
            <a:extLst>
              <a:ext uri="{FF2B5EF4-FFF2-40B4-BE49-F238E27FC236}">
                <a16:creationId xmlns:a16="http://schemas.microsoft.com/office/drawing/2014/main" id="{89C71959-074D-45B7-A1E1-D0FEDAD028A9}"/>
              </a:ext>
            </a:extLst>
          </p:cNvPr>
          <p:cNvSpPr txBox="1"/>
          <p:nvPr/>
        </p:nvSpPr>
        <p:spPr>
          <a:xfrm>
            <a:off x="1335094" y="2698036"/>
            <a:ext cx="3781263" cy="1690527"/>
          </a:xfrm>
          <a:prstGeom prst="rect">
            <a:avLst/>
          </a:prstGeom>
          <a:noFill/>
        </p:spPr>
        <p:txBody>
          <a:bodyPr wrap="square">
            <a:spAutoFit/>
          </a:bodyPr>
          <a:lstStyle/>
          <a:p>
            <a:pPr marL="0" marR="0">
              <a:lnSpc>
                <a:spcPct val="200000"/>
              </a:lnSpc>
              <a:spcBef>
                <a:spcPts val="0"/>
              </a:spcBef>
              <a:spcAft>
                <a:spcPts val="800"/>
              </a:spcAft>
            </a:pPr>
            <a:r>
              <a:rPr lang="en-US" sz="2800" dirty="0">
                <a:solidFill>
                  <a:schemeClr val="tx1">
                    <a:lumMod val="65000"/>
                    <a:lumOff val="35000"/>
                  </a:schemeClr>
                </a:solidFill>
                <a:effectLst/>
                <a:latin typeface="+mn-lt"/>
                <a:ea typeface="Calibri" panose="020F0502020204030204" pitchFamily="34" charset="0"/>
                <a:cs typeface="Arial" panose="020B0604020202020204" pitchFamily="34" charset="0"/>
              </a:rPr>
              <a:t>The perimeter of the figure is    </a:t>
            </a:r>
            <a:r>
              <a:rPr lang="en-US" sz="2800" dirty="0">
                <a:solidFill>
                  <a:schemeClr val="tx1">
                    <a:lumMod val="65000"/>
                    <a:lumOff val="35000"/>
                  </a:schemeClr>
                </a:solidFill>
                <a:latin typeface="+mn-lt"/>
                <a:ea typeface="Calibri" panose="020F0502020204030204" pitchFamily="34" charset="0"/>
                <a:cs typeface="Arial" panose="020B0604020202020204" pitchFamily="34" charset="0"/>
              </a:rPr>
              <a:t>    </a:t>
            </a:r>
            <a:r>
              <a:rPr lang="en-US" sz="2800" dirty="0">
                <a:solidFill>
                  <a:schemeClr val="tx1">
                    <a:lumMod val="65000"/>
                    <a:lumOff val="35000"/>
                  </a:schemeClr>
                </a:solidFill>
                <a:effectLst/>
                <a:latin typeface="+mn-lt"/>
                <a:ea typeface="Calibri" panose="020F0502020204030204" pitchFamily="34" charset="0"/>
                <a:cs typeface="Arial" panose="020B0604020202020204" pitchFamily="34" charset="0"/>
              </a:rPr>
              <a:t>     mm.</a:t>
            </a:r>
            <a:endParaRPr lang="en-US" sz="2400"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p:sp>
        <p:nvSpPr>
          <p:cNvPr id="8" name="Rectangle: Rounded Corners 7">
            <a:extLst>
              <a:ext uri="{FF2B5EF4-FFF2-40B4-BE49-F238E27FC236}">
                <a16:creationId xmlns:a16="http://schemas.microsoft.com/office/drawing/2014/main" id="{574FDC9C-51B5-4A35-A2C1-8C0C9A075479}"/>
              </a:ext>
            </a:extLst>
          </p:cNvPr>
          <p:cNvSpPr/>
          <p:nvPr/>
        </p:nvSpPr>
        <p:spPr>
          <a:xfrm>
            <a:off x="2991732" y="3831050"/>
            <a:ext cx="1034321" cy="590201"/>
          </a:xfrm>
          <a:prstGeom prst="roundRect">
            <a:avLst/>
          </a:prstGeom>
          <a:solidFill>
            <a:schemeClr val="bg1"/>
          </a:solid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170</a:t>
            </a:r>
          </a:p>
        </p:txBody>
      </p:sp>
      <p:pic>
        <p:nvPicPr>
          <p:cNvPr id="12" name="Picture 11">
            <a:extLst>
              <a:ext uri="{FF2B5EF4-FFF2-40B4-BE49-F238E27FC236}">
                <a16:creationId xmlns:a16="http://schemas.microsoft.com/office/drawing/2014/main" id="{14DF44FD-DEC7-41F2-9065-42407C533FF1}"/>
              </a:ext>
            </a:extLst>
          </p:cNvPr>
          <p:cNvPicPr/>
          <p:nvPr/>
        </p:nvPicPr>
        <p:blipFill>
          <a:blip r:embed="rId4"/>
          <a:stretch>
            <a:fillRect/>
          </a:stretch>
        </p:blipFill>
        <p:spPr>
          <a:xfrm>
            <a:off x="6574330" y="2220559"/>
            <a:ext cx="4954617" cy="3898429"/>
          </a:xfrm>
          <a:prstGeom prst="rect">
            <a:avLst/>
          </a:prstGeom>
        </p:spPr>
      </p:pic>
      <p:sp>
        <p:nvSpPr>
          <p:cNvPr id="4" name="TextBox 3">
            <a:extLst>
              <a:ext uri="{FF2B5EF4-FFF2-40B4-BE49-F238E27FC236}">
                <a16:creationId xmlns:a16="http://schemas.microsoft.com/office/drawing/2014/main" id="{E0734A5D-3885-4CF4-B90F-FB3A5737CF1C}"/>
              </a:ext>
            </a:extLst>
          </p:cNvPr>
          <p:cNvSpPr txBox="1"/>
          <p:nvPr/>
        </p:nvSpPr>
        <p:spPr>
          <a:xfrm>
            <a:off x="2349168" y="1631002"/>
            <a:ext cx="1926302" cy="548640"/>
          </a:xfrm>
          <a:prstGeom prst="rect">
            <a:avLst/>
          </a:prstGeom>
          <a:noFill/>
        </p:spPr>
        <p:txBody>
          <a:bodyPr wrap="square" rtlCol="0">
            <a:spAutoFit/>
          </a:bodyPr>
          <a:lstStyle/>
          <a:p>
            <a:r>
              <a:rPr kumimoji="0" lang="en-US" sz="3000" b="1" i="0" u="none" strike="noStrike" kern="0" cap="none" spc="0" normalizeH="0" baseline="0" noProof="0" dirty="0">
                <a:ln>
                  <a:noFill/>
                </a:ln>
                <a:solidFill>
                  <a:srgbClr val="74C274"/>
                </a:solidFill>
                <a:effectLst/>
                <a:uLnTx/>
                <a:uFillTx/>
                <a:latin typeface="Comic Sans MS"/>
                <a:ea typeface="Times New Roman" panose="02020603050405020304" pitchFamily="18" charset="0"/>
                <a:cs typeface="Arial" panose="020B0604020202020204" pitchFamily="34" charset="0"/>
                <a:sym typeface="Arial"/>
              </a:rPr>
              <a:t>50 mm +</a:t>
            </a:r>
            <a:endParaRPr lang="en-US" sz="3000" dirty="0"/>
          </a:p>
        </p:txBody>
      </p:sp>
      <p:sp>
        <p:nvSpPr>
          <p:cNvPr id="9" name="TextBox 8">
            <a:extLst>
              <a:ext uri="{FF2B5EF4-FFF2-40B4-BE49-F238E27FC236}">
                <a16:creationId xmlns:a16="http://schemas.microsoft.com/office/drawing/2014/main" id="{6613E13B-3DC3-4FD0-A78D-5876F791D9E1}"/>
              </a:ext>
            </a:extLst>
          </p:cNvPr>
          <p:cNvSpPr txBox="1"/>
          <p:nvPr/>
        </p:nvSpPr>
        <p:spPr>
          <a:xfrm>
            <a:off x="4114953" y="1631002"/>
            <a:ext cx="1926302" cy="548640"/>
          </a:xfrm>
          <a:prstGeom prst="rect">
            <a:avLst/>
          </a:prstGeom>
          <a:noFill/>
        </p:spPr>
        <p:txBody>
          <a:bodyPr wrap="square" rtlCol="0">
            <a:spAutoFit/>
          </a:bodyPr>
          <a:lstStyle/>
          <a:p>
            <a:r>
              <a:rPr lang="en-US" sz="3000" b="1" dirty="0">
                <a:solidFill>
                  <a:srgbClr val="74C274"/>
                </a:solidFill>
                <a:latin typeface="Comic Sans MS"/>
                <a:ea typeface="Times New Roman" panose="02020603050405020304" pitchFamily="18" charset="0"/>
                <a:cs typeface="Arial" panose="020B0604020202020204" pitchFamily="34" charset="0"/>
              </a:rPr>
              <a:t>3</a:t>
            </a:r>
            <a:r>
              <a:rPr kumimoji="0" lang="en-US" sz="3000" b="1" i="0" u="none" strike="noStrike" kern="0" cap="none" spc="0" normalizeH="0" baseline="0" noProof="0" dirty="0">
                <a:ln>
                  <a:noFill/>
                </a:ln>
                <a:solidFill>
                  <a:srgbClr val="74C274"/>
                </a:solidFill>
                <a:effectLst/>
                <a:uLnTx/>
                <a:uFillTx/>
                <a:latin typeface="Comic Sans MS"/>
                <a:ea typeface="Times New Roman" panose="02020603050405020304" pitchFamily="18" charset="0"/>
                <a:cs typeface="Arial" panose="020B0604020202020204" pitchFamily="34" charset="0"/>
                <a:sym typeface="Arial"/>
              </a:rPr>
              <a:t>0 mm +</a:t>
            </a:r>
            <a:endParaRPr lang="en-US" sz="3000" dirty="0"/>
          </a:p>
        </p:txBody>
      </p:sp>
      <p:sp>
        <p:nvSpPr>
          <p:cNvPr id="10" name="TextBox 9">
            <a:extLst>
              <a:ext uri="{FF2B5EF4-FFF2-40B4-BE49-F238E27FC236}">
                <a16:creationId xmlns:a16="http://schemas.microsoft.com/office/drawing/2014/main" id="{C6BC7B1C-0C16-4EB8-8419-2ACB7BC82C5E}"/>
              </a:ext>
            </a:extLst>
          </p:cNvPr>
          <p:cNvSpPr txBox="1"/>
          <p:nvPr/>
        </p:nvSpPr>
        <p:spPr>
          <a:xfrm>
            <a:off x="7617145" y="1631002"/>
            <a:ext cx="1917700" cy="548640"/>
          </a:xfrm>
          <a:prstGeom prst="rect">
            <a:avLst/>
          </a:prstGeom>
          <a:noFill/>
        </p:spPr>
        <p:txBody>
          <a:bodyPr wrap="square" rtlCol="0">
            <a:spAutoFit/>
          </a:bodyPr>
          <a:lstStyle/>
          <a:p>
            <a:r>
              <a:rPr lang="en-US" sz="3000" b="1" dirty="0">
                <a:solidFill>
                  <a:srgbClr val="74C274"/>
                </a:solidFill>
                <a:latin typeface="Comic Sans MS"/>
                <a:ea typeface="Times New Roman" panose="02020603050405020304" pitchFamily="18" charset="0"/>
                <a:cs typeface="Arial" panose="020B0604020202020204" pitchFamily="34" charset="0"/>
              </a:rPr>
              <a:t>5</a:t>
            </a:r>
            <a:r>
              <a:rPr kumimoji="0" lang="en-US" sz="3000" b="1" i="0" u="none" strike="noStrike" kern="0" cap="none" spc="0" normalizeH="0" baseline="0" noProof="0" dirty="0">
                <a:ln>
                  <a:noFill/>
                </a:ln>
                <a:solidFill>
                  <a:srgbClr val="74C274"/>
                </a:solidFill>
                <a:effectLst/>
                <a:uLnTx/>
                <a:uFillTx/>
                <a:latin typeface="Comic Sans MS"/>
                <a:ea typeface="Times New Roman" panose="02020603050405020304" pitchFamily="18" charset="0"/>
                <a:cs typeface="Arial" panose="020B0604020202020204" pitchFamily="34" charset="0"/>
                <a:sym typeface="Arial"/>
              </a:rPr>
              <a:t>0 mm =</a:t>
            </a:r>
            <a:endParaRPr lang="en-US" sz="3000" dirty="0"/>
          </a:p>
        </p:txBody>
      </p:sp>
      <p:sp>
        <p:nvSpPr>
          <p:cNvPr id="11" name="TextBox 10">
            <a:extLst>
              <a:ext uri="{FF2B5EF4-FFF2-40B4-BE49-F238E27FC236}">
                <a16:creationId xmlns:a16="http://schemas.microsoft.com/office/drawing/2014/main" id="{08C22DA3-8988-495C-8A29-AA200804A342}"/>
              </a:ext>
            </a:extLst>
          </p:cNvPr>
          <p:cNvSpPr txBox="1"/>
          <p:nvPr/>
        </p:nvSpPr>
        <p:spPr>
          <a:xfrm>
            <a:off x="9311660" y="1631002"/>
            <a:ext cx="2077057" cy="548640"/>
          </a:xfrm>
          <a:prstGeom prst="rect">
            <a:avLst/>
          </a:prstGeom>
          <a:noFill/>
        </p:spPr>
        <p:txBody>
          <a:bodyPr wrap="square" rtlCol="0">
            <a:spAutoFit/>
          </a:bodyPr>
          <a:lstStyle/>
          <a:p>
            <a:r>
              <a:rPr kumimoji="0" lang="en-US" sz="3000" b="1" i="0" u="none" strike="noStrike" kern="0" cap="none" spc="0" normalizeH="0" baseline="0" noProof="0" dirty="0">
                <a:ln>
                  <a:noFill/>
                </a:ln>
                <a:solidFill>
                  <a:srgbClr val="74C274"/>
                </a:solidFill>
                <a:effectLst/>
                <a:uLnTx/>
                <a:uFillTx/>
                <a:latin typeface="Comic Sans MS"/>
                <a:ea typeface="Times New Roman" panose="02020603050405020304" pitchFamily="18" charset="0"/>
                <a:cs typeface="Arial" panose="020B0604020202020204" pitchFamily="34" charset="0"/>
                <a:sym typeface="Arial"/>
              </a:rPr>
              <a:t>170 mm</a:t>
            </a:r>
            <a:endParaRPr lang="en-US" sz="3000" dirty="0"/>
          </a:p>
        </p:txBody>
      </p:sp>
      <p:sp>
        <p:nvSpPr>
          <p:cNvPr id="14" name="TextBox 13">
            <a:extLst>
              <a:ext uri="{FF2B5EF4-FFF2-40B4-BE49-F238E27FC236}">
                <a16:creationId xmlns:a16="http://schemas.microsoft.com/office/drawing/2014/main" id="{F59F5BCC-99B9-48FC-84AE-EF9085224453}"/>
              </a:ext>
            </a:extLst>
          </p:cNvPr>
          <p:cNvSpPr txBox="1"/>
          <p:nvPr/>
        </p:nvSpPr>
        <p:spPr>
          <a:xfrm>
            <a:off x="5914028" y="1631002"/>
            <a:ext cx="1821742" cy="548640"/>
          </a:xfrm>
          <a:prstGeom prst="rect">
            <a:avLst/>
          </a:prstGeom>
          <a:noFill/>
        </p:spPr>
        <p:txBody>
          <a:bodyPr wrap="square" rtlCol="0">
            <a:spAutoFit/>
          </a:bodyPr>
          <a:lstStyle/>
          <a:p>
            <a:r>
              <a:rPr kumimoji="0" lang="en-US" sz="3000" b="1" i="0" u="none" strike="noStrike" kern="0" cap="none" spc="0" normalizeH="0" baseline="0" noProof="0" dirty="0">
                <a:ln>
                  <a:noFill/>
                </a:ln>
                <a:solidFill>
                  <a:srgbClr val="74C274"/>
                </a:solidFill>
                <a:effectLst/>
                <a:uLnTx/>
                <a:uFillTx/>
                <a:latin typeface="Comic Sans MS"/>
                <a:ea typeface="Times New Roman" panose="02020603050405020304" pitchFamily="18" charset="0"/>
                <a:cs typeface="Arial" panose="020B0604020202020204" pitchFamily="34" charset="0"/>
                <a:sym typeface="Arial"/>
              </a:rPr>
              <a:t>40 mm +</a:t>
            </a:r>
            <a:endParaRPr lang="en-US" sz="3000" dirty="0"/>
          </a:p>
        </p:txBody>
      </p:sp>
      <p:sp>
        <p:nvSpPr>
          <p:cNvPr id="15" name="TextBox 14">
            <a:extLst>
              <a:ext uri="{FF2B5EF4-FFF2-40B4-BE49-F238E27FC236}">
                <a16:creationId xmlns:a16="http://schemas.microsoft.com/office/drawing/2014/main" id="{3373FCD7-EC7F-49F9-95AC-C478D242B668}"/>
              </a:ext>
            </a:extLst>
          </p:cNvPr>
          <p:cNvSpPr txBox="1"/>
          <p:nvPr/>
        </p:nvSpPr>
        <p:spPr>
          <a:xfrm>
            <a:off x="1436253" y="1631002"/>
            <a:ext cx="952679" cy="548640"/>
          </a:xfrm>
          <a:prstGeom prst="rect">
            <a:avLst/>
          </a:prstGeom>
          <a:noFill/>
        </p:spPr>
        <p:txBody>
          <a:bodyPr wrap="square" rtlCol="0">
            <a:spAutoFit/>
          </a:bodyPr>
          <a:lstStyle/>
          <a:p>
            <a:r>
              <a:rPr kumimoji="0" lang="en-US" sz="3000" b="1" i="0" u="none" strike="noStrike" kern="0" cap="none" spc="0" normalizeH="0" baseline="0" noProof="0" dirty="0">
                <a:ln>
                  <a:noFill/>
                </a:ln>
                <a:solidFill>
                  <a:srgbClr val="74C274"/>
                </a:solidFill>
                <a:effectLst/>
                <a:uLnTx/>
                <a:uFillTx/>
                <a:latin typeface="Comic Sans MS"/>
                <a:ea typeface="Times New Roman" panose="02020603050405020304" pitchFamily="18" charset="0"/>
                <a:cs typeface="Arial" panose="020B0604020202020204" pitchFamily="34" charset="0"/>
                <a:sym typeface="Arial"/>
              </a:rPr>
              <a:t>P =</a:t>
            </a:r>
            <a:endParaRPr lang="en-US" sz="3000" dirty="0"/>
          </a:p>
        </p:txBody>
      </p:sp>
    </p:spTree>
    <p:custDataLst>
      <p:tags r:id="rId1"/>
    </p:custDataLst>
    <p:extLst>
      <p:ext uri="{BB962C8B-B14F-4D97-AF65-F5344CB8AC3E}">
        <p14:creationId xmlns:p14="http://schemas.microsoft.com/office/powerpoint/2010/main" val="1844918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iterate type="wd">
                                    <p:tmPct val="15000"/>
                                  </p:iterate>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par>
                          <p:cTn id="8" fill="hold">
                            <p:stCondLst>
                              <p:cond delay="575"/>
                            </p:stCondLst>
                            <p:childTnLst>
                              <p:par>
                                <p:cTn id="9" presetID="10" presetClass="entr" presetSubtype="0" fill="hold" grpId="0" nodeType="afterEffect">
                                  <p:stCondLst>
                                    <p:cond delay="0"/>
                                  </p:stCondLst>
                                  <p:iterate type="wd">
                                    <p:tmPct val="15000"/>
                                  </p:iterate>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par>
                          <p:cTn id="12" fill="hold">
                            <p:stCondLst>
                              <p:cond delay="1225"/>
                            </p:stCondLst>
                            <p:childTnLst>
                              <p:par>
                                <p:cTn id="13" presetID="10" presetClass="entr" presetSubtype="0" fill="hold" grpId="0" nodeType="afterEffect">
                                  <p:stCondLst>
                                    <p:cond delay="0"/>
                                  </p:stCondLst>
                                  <p:iterate type="wd">
                                    <p:tmPct val="15000"/>
                                  </p:iterate>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childTnLst>
                          </p:cTn>
                        </p:par>
                        <p:par>
                          <p:cTn id="16" fill="hold">
                            <p:stCondLst>
                              <p:cond delay="1875"/>
                            </p:stCondLst>
                            <p:childTnLst>
                              <p:par>
                                <p:cTn id="17" presetID="10" presetClass="entr" presetSubtype="0" fill="hold" grpId="0" nodeType="afterEffect">
                                  <p:stCondLst>
                                    <p:cond delay="0"/>
                                  </p:stCondLst>
                                  <p:iterate type="wd">
                                    <p:tmPct val="15000"/>
                                  </p:iterate>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childTnLst>
                          </p:cTn>
                        </p:par>
                        <p:par>
                          <p:cTn id="20" fill="hold">
                            <p:stCondLst>
                              <p:cond delay="2525"/>
                            </p:stCondLst>
                            <p:childTnLst>
                              <p:par>
                                <p:cTn id="21" presetID="10" presetClass="entr" presetSubtype="0" fill="hold" grpId="0" nodeType="afterEffect">
                                  <p:stCondLst>
                                    <p:cond delay="0"/>
                                  </p:stCondLst>
                                  <p:iterate type="wd">
                                    <p:tmPct val="15000"/>
                                  </p:iterate>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childTnLst>
                          </p:cTn>
                        </p:par>
                        <p:par>
                          <p:cTn id="24" fill="hold">
                            <p:stCondLst>
                              <p:cond delay="3175"/>
                            </p:stCondLst>
                            <p:childTnLst>
                              <p:par>
                                <p:cTn id="25" presetID="10" presetClass="entr" presetSubtype="0" fill="hold" grpId="0" nodeType="afterEffect">
                                  <p:stCondLst>
                                    <p:cond delay="0"/>
                                  </p:stCondLst>
                                  <p:iterate type="wd">
                                    <p:tmPct val="15000"/>
                                  </p:iterate>
                                  <p:childTnLst>
                                    <p:set>
                                      <p:cBhvr>
                                        <p:cTn id="26" dur="1" fill="hold">
                                          <p:stCondLst>
                                            <p:cond delay="0"/>
                                          </p:stCondLst>
                                        </p:cTn>
                                        <p:tgtEl>
                                          <p:spTgt spid="11"/>
                                        </p:tgtEl>
                                        <p:attrNameLst>
                                          <p:attrName>style.visibility</p:attrName>
                                        </p:attrNameLst>
                                      </p:cBhvr>
                                      <p:to>
                                        <p:strVal val="visible"/>
                                      </p:to>
                                    </p:set>
                                    <p:animEffect transition="in" filter="fade">
                                      <p:cBhvr>
                                        <p:cTn id="27" dur="500"/>
                                        <p:tgtEl>
                                          <p:spTgt spid="11"/>
                                        </p:tgtEl>
                                      </p:cBhvr>
                                    </p:animEffect>
                                  </p:childTnLst>
                                </p:cTn>
                              </p:par>
                            </p:childTnLst>
                          </p:cTn>
                        </p:par>
                      </p:childTnLst>
                    </p:cTn>
                  </p:par>
                  <p:par>
                    <p:cTn id="28" fill="hold">
                      <p:stCondLst>
                        <p:cond delay="indefinite"/>
                      </p:stCondLst>
                      <p:childTnLst>
                        <p:par>
                          <p:cTn id="29" fill="hold">
                            <p:stCondLst>
                              <p:cond delay="0"/>
                            </p:stCondLst>
                            <p:childTnLst>
                              <p:par>
                                <p:cTn id="30" presetID="1" presetClass="emph" presetSubtype="2" fill="hold" nodeType="clickEffect">
                                  <p:stCondLst>
                                    <p:cond delay="0"/>
                                  </p:stCondLst>
                                  <p:childTnLst>
                                    <p:animClr clrSpc="rgb" dir="cw">
                                      <p:cBhvr>
                                        <p:cTn id="31" dur="500" fill="hold"/>
                                        <p:tgtEl>
                                          <p:spTgt spid="8"/>
                                        </p:tgtEl>
                                        <p:attrNameLst>
                                          <p:attrName>fillcolor</p:attrName>
                                        </p:attrNameLst>
                                      </p:cBhvr>
                                      <p:to>
                                        <a:srgbClr val="74C274"/>
                                      </p:to>
                                    </p:animClr>
                                    <p:set>
                                      <p:cBhvr>
                                        <p:cTn id="32" dur="500" fill="hold"/>
                                        <p:tgtEl>
                                          <p:spTgt spid="8"/>
                                        </p:tgtEl>
                                        <p:attrNameLst>
                                          <p:attrName>fill.type</p:attrName>
                                        </p:attrNameLst>
                                      </p:cBhvr>
                                      <p:to>
                                        <p:strVal val="solid"/>
                                      </p:to>
                                    </p:set>
                                    <p:set>
                                      <p:cBhvr>
                                        <p:cTn id="33" dur="500" fill="hold"/>
                                        <p:tgtEl>
                                          <p:spTgt spid="8"/>
                                        </p:tgtEl>
                                        <p:attrNameLst>
                                          <p:attrName>fill.on</p:attrName>
                                        </p:attrNameLst>
                                      </p:cBhvr>
                                      <p:to>
                                        <p:strVal val="true"/>
                                      </p:to>
                                    </p:set>
                                  </p:childTnLst>
                                </p:cTn>
                              </p:par>
                              <p:par>
                                <p:cTn id="34" presetID="7" presetClass="emph" presetSubtype="2" fill="hold" nodeType="withEffect">
                                  <p:stCondLst>
                                    <p:cond delay="0"/>
                                  </p:stCondLst>
                                  <p:childTnLst>
                                    <p:animClr clrSpc="rgb" dir="cw">
                                      <p:cBhvr>
                                        <p:cTn id="35" dur="500" fill="hold"/>
                                        <p:tgtEl>
                                          <p:spTgt spid="8"/>
                                        </p:tgtEl>
                                        <p:attrNameLst>
                                          <p:attrName>stroke.color</p:attrName>
                                        </p:attrNameLst>
                                      </p:cBhvr>
                                      <p:to>
                                        <a:srgbClr val="FFFFFF"/>
                                      </p:to>
                                    </p:animClr>
                                    <p:set>
                                      <p:cBhvr>
                                        <p:cTn id="36" dur="500" fill="hold"/>
                                        <p:tgtEl>
                                          <p:spTgt spid="8"/>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P spid="10" grpId="0"/>
      <p:bldP spid="11" grpId="0"/>
      <p:bldP spid="14" grpId="0"/>
      <p:bldP spid="1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073F907-0C8A-4463-AE41-67386BC458B2}"/>
              </a:ext>
            </a:extLst>
          </p:cNvPr>
          <p:cNvPicPr>
            <a:picLocks noChangeAspect="1"/>
          </p:cNvPicPr>
          <p:nvPr/>
        </p:nvPicPr>
        <p:blipFill rotWithShape="1">
          <a:blip r:embed="rId4">
            <a:extLst>
              <a:ext uri="{96DAC541-7B7A-43D3-8B79-37D633B846F1}">
                <asvg:svgBlip xmlns:asvg="http://schemas.microsoft.com/office/drawing/2016/SVG/main" r:embed="rId5"/>
              </a:ext>
            </a:extLst>
          </a:blip>
          <a:srcRect b="30379"/>
          <a:stretch/>
        </p:blipFill>
        <p:spPr>
          <a:xfrm>
            <a:off x="1780584" y="423970"/>
            <a:ext cx="8655487" cy="4400688"/>
          </a:xfrm>
          <a:prstGeom prst="rect">
            <a:avLst/>
          </a:prstGeom>
        </p:spPr>
      </p:pic>
      <p:sp>
        <p:nvSpPr>
          <p:cNvPr id="4" name="Google Shape;97;gb06ce43697_0_0">
            <a:extLst>
              <a:ext uri="{FF2B5EF4-FFF2-40B4-BE49-F238E27FC236}">
                <a16:creationId xmlns:a16="http://schemas.microsoft.com/office/drawing/2014/main" id="{7399C30D-B707-4407-AC13-01C97F4616CD}"/>
              </a:ext>
            </a:extLst>
          </p:cNvPr>
          <p:cNvSpPr txBox="1">
            <a:spLocks/>
          </p:cNvSpPr>
          <p:nvPr/>
        </p:nvSpPr>
        <p:spPr>
          <a:xfrm>
            <a:off x="1024500" y="4900858"/>
            <a:ext cx="10143000" cy="1267670"/>
          </a:xfrm>
          <a:prstGeom prst="rect">
            <a:avLst/>
          </a:prstGeom>
          <a:solidFill>
            <a:srgbClr val="DAF3F6"/>
          </a:solidFill>
          <a:ln>
            <a:solidFill>
              <a:srgbClr val="C7E6F5"/>
            </a:solidFill>
          </a:ln>
          <a:effectLst/>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spcBef>
                <a:spcPts val="1200"/>
              </a:spcBef>
              <a:spcAft>
                <a:spcPts val="1200"/>
              </a:spcAft>
            </a:pPr>
            <a:r>
              <a:rPr lang="en-US" sz="5400" dirty="0">
                <a:solidFill>
                  <a:schemeClr val="accent1">
                    <a:lumMod val="50000"/>
                  </a:schemeClr>
                </a:solidFill>
                <a:latin typeface="Comic Sans MS" panose="030F0702030302020204" pitchFamily="66" charset="0"/>
              </a:rPr>
              <a:t>Conceptual Understanding</a:t>
            </a:r>
          </a:p>
        </p:txBody>
      </p:sp>
      <p:sp>
        <p:nvSpPr>
          <p:cNvPr id="7" name="TextBox 6">
            <a:extLst>
              <a:ext uri="{FF2B5EF4-FFF2-40B4-BE49-F238E27FC236}">
                <a16:creationId xmlns:a16="http://schemas.microsoft.com/office/drawing/2014/main" id="{2B5175AC-B993-43E4-BF30-E7F87F9F6E82}"/>
              </a:ext>
            </a:extLst>
          </p:cNvPr>
          <p:cNvSpPr txBox="1"/>
          <p:nvPr/>
        </p:nvSpPr>
        <p:spPr>
          <a:xfrm>
            <a:off x="4255194" y="1524000"/>
            <a:ext cx="4368504" cy="830997"/>
          </a:xfrm>
          <a:prstGeom prst="rect">
            <a:avLst/>
          </a:prstGeom>
          <a:noFill/>
        </p:spPr>
        <p:txBody>
          <a:bodyPr wrap="none" rtlCol="0">
            <a:spAutoFit/>
          </a:bodyPr>
          <a:lstStyle/>
          <a:p>
            <a:r>
              <a:rPr lang="en-US" sz="4800" b="1" dirty="0">
                <a:solidFill>
                  <a:schemeClr val="bg1"/>
                </a:solidFill>
                <a:latin typeface="+mj-lt"/>
              </a:rPr>
              <a:t>Understanding</a:t>
            </a:r>
          </a:p>
        </p:txBody>
      </p:sp>
    </p:spTree>
    <p:custDataLst>
      <p:tags r:id="rId1"/>
    </p:custDataLst>
    <p:extLst>
      <p:ext uri="{BB962C8B-B14F-4D97-AF65-F5344CB8AC3E}">
        <p14:creationId xmlns:p14="http://schemas.microsoft.com/office/powerpoint/2010/main" val="34813224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E.G5.CH08.SLO1_SLIDE19">
            <a:hlinkClick r:id="" action="ppaction://media"/>
            <a:extLst>
              <a:ext uri="{FF2B5EF4-FFF2-40B4-BE49-F238E27FC236}">
                <a16:creationId xmlns:a16="http://schemas.microsoft.com/office/drawing/2014/main" id="{3E703815-8A20-402A-B437-6177EE4E9D07}"/>
              </a:ext>
            </a:extLst>
          </p:cNvPr>
          <p:cNvPicPr>
            <a:picLocks noChangeAspect="1"/>
          </p:cNvPicPr>
          <p:nvPr>
            <a:videoFile r:link="rId3"/>
            <p:extLst>
              <p:ext uri="{DAA4B4D4-6D71-4841-9C94-3DE7FCFB9230}">
                <p14:media xmlns:p14="http://schemas.microsoft.com/office/powerpoint/2010/main" r:embed="rId2">
                  <p14:bmkLst>
                    <p14:bmk name="Bookmark 1" time="3753.3281"/>
                  </p14:bmkLst>
                </p14:media>
              </p:ext>
            </p:extLst>
          </p:nvPr>
        </p:nvPicPr>
        <p:blipFill>
          <a:blip r:embed="rId6"/>
          <a:stretch>
            <a:fillRect/>
          </a:stretch>
        </p:blipFill>
        <p:spPr>
          <a:xfrm>
            <a:off x="0" y="15645"/>
            <a:ext cx="12192000" cy="6858000"/>
          </a:xfrm>
          <a:prstGeom prst="rect">
            <a:avLst/>
          </a:prstGeom>
        </p:spPr>
      </p:pic>
      <p:sp>
        <p:nvSpPr>
          <p:cNvPr id="3" name="Google Shape;222;p10">
            <a:extLst>
              <a:ext uri="{FF2B5EF4-FFF2-40B4-BE49-F238E27FC236}">
                <a16:creationId xmlns:a16="http://schemas.microsoft.com/office/drawing/2014/main" id="{BF227ABD-E7BD-4886-B8D2-093F09D96376}"/>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Learning activity</a:t>
            </a:r>
          </a:p>
        </p:txBody>
      </p:sp>
      <p:sp>
        <p:nvSpPr>
          <p:cNvPr id="6" name="TextBox 5">
            <a:extLst>
              <a:ext uri="{FF2B5EF4-FFF2-40B4-BE49-F238E27FC236}">
                <a16:creationId xmlns:a16="http://schemas.microsoft.com/office/drawing/2014/main" id="{B38E2EBE-E411-454C-9306-D57F0F04482A}"/>
              </a:ext>
            </a:extLst>
          </p:cNvPr>
          <p:cNvSpPr txBox="1"/>
          <p:nvPr/>
        </p:nvSpPr>
        <p:spPr>
          <a:xfrm>
            <a:off x="9529482" y="118884"/>
            <a:ext cx="2662518" cy="307777"/>
          </a:xfrm>
          <a:prstGeom prst="rect">
            <a:avLst/>
          </a:prstGeom>
          <a:solidFill>
            <a:srgbClr val="DAF3F6"/>
          </a:solidFill>
          <a:effectLst>
            <a:softEdge rad="12700"/>
          </a:effectLst>
        </p:spPr>
        <p:txBody>
          <a:bodyPr wrap="square">
            <a:spAutoFit/>
          </a:bodyPr>
          <a:lstStyle/>
          <a:p>
            <a:pPr algn="ctr"/>
            <a:r>
              <a:rPr lang="en-GB" b="0" i="0" dirty="0">
                <a:solidFill>
                  <a:schemeClr val="tx1">
                    <a:lumMod val="50000"/>
                    <a:lumOff val="50000"/>
                  </a:schemeClr>
                </a:solidFill>
                <a:effectLst/>
                <a:latin typeface="+mj-lt"/>
              </a:rPr>
              <a:t> </a:t>
            </a:r>
            <a:r>
              <a:rPr lang="en-GB" dirty="0">
                <a:solidFill>
                  <a:schemeClr val="tx1">
                    <a:lumMod val="50000"/>
                    <a:lumOff val="50000"/>
                  </a:schemeClr>
                </a:solidFill>
                <a:latin typeface="+mj-lt"/>
              </a:rPr>
              <a:t>Learning </a:t>
            </a:r>
            <a:r>
              <a:rPr lang="en-GB" b="0" i="0" dirty="0">
                <a:solidFill>
                  <a:schemeClr val="tx1">
                    <a:lumMod val="50000"/>
                    <a:lumOff val="50000"/>
                  </a:schemeClr>
                </a:solidFill>
                <a:effectLst/>
                <a:latin typeface="+mj-lt"/>
              </a:rPr>
              <a:t>Activity</a:t>
            </a:r>
            <a:endParaRPr lang="en-GB" dirty="0">
              <a:solidFill>
                <a:schemeClr val="tx1">
                  <a:lumMod val="50000"/>
                  <a:lumOff val="50000"/>
                </a:schemeClr>
              </a:solidFill>
              <a:latin typeface="+mj-lt"/>
            </a:endParaRPr>
          </a:p>
        </p:txBody>
      </p:sp>
    </p:spTree>
    <p:custDataLst>
      <p:tags r:id="rId1"/>
    </p:custDataLst>
    <p:extLst>
      <p:ext uri="{BB962C8B-B14F-4D97-AF65-F5344CB8AC3E}">
        <p14:creationId xmlns:p14="http://schemas.microsoft.com/office/powerpoint/2010/main" val="1019287299"/>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88917"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seq concurrent="1" nextAc="seek">
                  <p:cTn id="13" restart="whenNotActive" fill="hold" evtFilter="cancelBubble" nodeType="interactiveSeq">
                    <p:stCondLst>
                      <p:cond evt="onMediaBookmark" delay="0">
                        <p:tgtEl>
                          <p14:bmkTgt spid="4" bmkName="Bookmark 1"/>
                        </p:tgtEl>
                      </p:cond>
                    </p:stCondLst>
                    <p:endSync evt="end" delay="0">
                      <p:rtn val="all"/>
                    </p:endSync>
                    <p:childTnLst>
                      <p:par>
                        <p:cTn id="14" fill="hold">
                          <p:stCondLst>
                            <p:cond delay="0"/>
                          </p:stCondLst>
                          <p:childTnLst>
                            <p:par>
                              <p:cTn id="15" fill="hold">
                                <p:stCondLst>
                                  <p:cond delay="0"/>
                                </p:stCondLst>
                                <p:childTnLst>
                                  <p:par>
                                    <p:cTn id="16" presetID="10" presetClass="exit" presetSubtype="0" fill="hold" grpId="0" nodeType="clickEffect">
                                      <p:stCondLst>
                                        <p:cond delay="0"/>
                                      </p:stCondLst>
                                      <p:childTnLst>
                                        <p:animEffect transition="out" filter="fade">
                                          <p:cBhvr>
                                            <p:cTn id="17" dur="500"/>
                                            <p:tgtEl>
                                              <p:spTgt spid="3"/>
                                            </p:tgtEl>
                                          </p:cBhvr>
                                        </p:animEffect>
                                        <p:set>
                                          <p:cBhvr>
                                            <p:cTn id="18" dur="1" fill="hold">
                                              <p:stCondLst>
                                                <p:cond delay="499"/>
                                              </p:stCondLst>
                                            </p:cTn>
                                            <p:tgtEl>
                                              <p:spTgt spid="3"/>
                                            </p:tgtEl>
                                            <p:attrNameLst>
                                              <p:attrName>style.visibility</p:attrName>
                                            </p:attrNameLst>
                                          </p:cBhvr>
                                          <p:to>
                                            <p:strVal val="hidden"/>
                                          </p:to>
                                        </p:set>
                                      </p:childTnLst>
                                    </p:cTn>
                                  </p:par>
                                </p:childTnLst>
                              </p:cTn>
                            </p:par>
                          </p:childTnLst>
                        </p:cTn>
                      </p:par>
                    </p:childTnLst>
                  </p:cTn>
                  <p:nextCondLst>
                    <p:cond evt="onMediaBookmark" delay="0">
                      <p:tgtEl>
                        <p14:bmkTgt spid="4" bmkName="Bookmark 1"/>
                      </p:tgtEl>
                    </p:cond>
                  </p:nextCondLst>
                </p:seq>
              </p:childTnLst>
            </p:cTn>
          </p:par>
        </p:tnLst>
        <p:bldLst>
          <p:bldP spid="3"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88917"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Google Shape;222;p10">
            <a:extLst>
              <a:ext uri="{FF2B5EF4-FFF2-40B4-BE49-F238E27FC236}">
                <a16:creationId xmlns:a16="http://schemas.microsoft.com/office/drawing/2014/main" id="{593DEED2-E790-472E-9247-33671930F094}"/>
              </a:ext>
            </a:extLst>
          </p:cNvPr>
          <p:cNvSpPr txBox="1"/>
          <p:nvPr/>
        </p:nvSpPr>
        <p:spPr>
          <a:xfrm>
            <a:off x="0" y="572302"/>
            <a:ext cx="12192000" cy="584735"/>
          </a:xfrm>
          <a:prstGeom prst="rect">
            <a:avLst/>
          </a:prstGeom>
          <a:solidFill>
            <a:srgbClr val="0076A3"/>
          </a:solidFill>
          <a:ln>
            <a:noFill/>
          </a:ln>
        </p:spPr>
        <p:txBody>
          <a:bodyPr spcFirstLastPara="1" wrap="square" lIns="91425" tIns="45700" rIns="91425" bIns="45700" anchor="t" anchorCtr="0">
            <a:spAutoFit/>
          </a:bodyPr>
          <a:lstStyle/>
          <a:p>
            <a:pPr marL="393700" marR="0" lvl="1" indent="0" algn="l" defTabSz="914400" rtl="0" eaLnBrk="1" fontAlgn="auto" latinLnBrk="0" hangingPunct="1">
              <a:lnSpc>
                <a:spcPct val="100000"/>
              </a:lnSpc>
              <a:spcBef>
                <a:spcPts val="0"/>
              </a:spcBef>
              <a:spcAft>
                <a:spcPts val="0"/>
              </a:spcAft>
              <a:buClr>
                <a:srgbClr val="000000"/>
              </a:buClr>
              <a:buSzPts val="6000"/>
              <a:buFont typeface="Comic Sans MS"/>
              <a:buNone/>
              <a:tabLst/>
              <a:defRPr/>
            </a:pPr>
            <a:r>
              <a:rPr kumimoji="0" lang="en-GB" sz="3200" b="1" i="0" u="none" strike="noStrike" kern="0" cap="none" spc="0" normalizeH="0" baseline="0" noProof="0" dirty="0">
                <a:ln>
                  <a:noFill/>
                </a:ln>
                <a:solidFill>
                  <a:prstClr val="white"/>
                </a:solidFill>
                <a:effectLst/>
                <a:uLnTx/>
                <a:uFillTx/>
                <a:latin typeface="Comic Sans MS"/>
                <a:cs typeface="Arial"/>
                <a:sym typeface="Comic Sans MS"/>
              </a:rPr>
              <a:t>Table of Content</a:t>
            </a:r>
            <a:r>
              <a:rPr kumimoji="0" lang="en-US" sz="3200" b="1" i="0" u="none" strike="noStrike" kern="0" cap="none" spc="0" normalizeH="0" baseline="0" noProof="0" dirty="0">
                <a:ln>
                  <a:noFill/>
                </a:ln>
                <a:solidFill>
                  <a:prstClr val="white"/>
                </a:solidFill>
                <a:effectLst/>
                <a:uLnTx/>
                <a:uFillTx/>
                <a:latin typeface="Comic Sans MS"/>
                <a:cs typeface="Arial"/>
                <a:sym typeface="Comic Sans MS"/>
              </a:rPr>
              <a:t> </a:t>
            </a:r>
            <a:endParaRPr kumimoji="0" lang="en-GB" sz="3200" b="0" i="0" u="none" strike="noStrike" kern="0" cap="none" spc="0" normalizeH="0" baseline="0" noProof="0" dirty="0">
              <a:ln>
                <a:noFill/>
              </a:ln>
              <a:solidFill>
                <a:prstClr val="white"/>
              </a:solidFill>
              <a:effectLst/>
              <a:uLnTx/>
              <a:uFillTx/>
              <a:latin typeface="Arial"/>
              <a:cs typeface="Arial"/>
              <a:sym typeface="Comic Sans MS"/>
            </a:endParaRPr>
          </a:p>
        </p:txBody>
      </p:sp>
      <p:pic>
        <p:nvPicPr>
          <p:cNvPr id="4" name="Picture 3">
            <a:extLst>
              <a:ext uri="{FF2B5EF4-FFF2-40B4-BE49-F238E27FC236}">
                <a16:creationId xmlns:a16="http://schemas.microsoft.com/office/drawing/2014/main" id="{DD2AD70C-59CF-4F4A-80EC-4689AFC23683}"/>
              </a:ext>
            </a:extLst>
          </p:cNvPr>
          <p:cNvPicPr>
            <a:picLocks noChangeAspect="1"/>
          </p:cNvPicPr>
          <p:nvPr/>
        </p:nvPicPr>
        <p:blipFill>
          <a:blip r:embed="rId4"/>
          <a:srcRect/>
          <a:stretch/>
        </p:blipFill>
        <p:spPr>
          <a:xfrm flipH="1">
            <a:off x="11195089" y="106908"/>
            <a:ext cx="606363" cy="1781002"/>
          </a:xfrm>
          <a:prstGeom prst="rect">
            <a:avLst/>
          </a:prstGeom>
        </p:spPr>
      </p:pic>
      <p:sp>
        <p:nvSpPr>
          <p:cNvPr id="7" name="Google Shape;91;gaef4dc6550_0_0">
            <a:extLst>
              <a:ext uri="{FF2B5EF4-FFF2-40B4-BE49-F238E27FC236}">
                <a16:creationId xmlns:a16="http://schemas.microsoft.com/office/drawing/2014/main" id="{D7FCEBD2-8029-4880-AFA7-50717936FBB3}"/>
              </a:ext>
            </a:extLst>
          </p:cNvPr>
          <p:cNvSpPr txBox="1"/>
          <p:nvPr/>
        </p:nvSpPr>
        <p:spPr>
          <a:xfrm>
            <a:off x="812061" y="1413301"/>
            <a:ext cx="10582725" cy="5027865"/>
          </a:xfrm>
          <a:prstGeom prst="rect">
            <a:avLst/>
          </a:prstGeom>
          <a:noFill/>
          <a:ln>
            <a:noFill/>
          </a:ln>
        </p:spPr>
        <p:txBody>
          <a:bodyPr spcFirstLastPara="1" wrap="square" lIns="45700" tIns="45700" rIns="45700" bIns="45700" anchor="t" anchorCtr="0">
            <a:noAutofit/>
          </a:bodyPr>
          <a:lstStyle/>
          <a:p>
            <a:pPr marL="171450"/>
            <a:r>
              <a:rPr lang="en-US" sz="2000" b="1" dirty="0">
                <a:solidFill>
                  <a:schemeClr val="accent1">
                    <a:lumMod val="75000"/>
                  </a:schemeClr>
                </a:solidFill>
                <a:latin typeface="Comic Sans MS"/>
                <a:hlinkClick r:id="rId5" action="ppaction://hlinksldjump">
                  <a:extLst>
                    <a:ext uri="{A12FA001-AC4F-418D-AE19-62706E023703}">
                      <ahyp:hlinkClr xmlns:ahyp="http://schemas.microsoft.com/office/drawing/2018/hyperlinkcolor" val="tx"/>
                    </a:ext>
                  </a:extLst>
                </a:hlinkClick>
              </a:rPr>
              <a:t>1. </a:t>
            </a:r>
            <a:r>
              <a:rPr lang="en-US" sz="1800" b="1" dirty="0">
                <a:solidFill>
                  <a:schemeClr val="accent1">
                    <a:lumMod val="75000"/>
                  </a:schemeClr>
                </a:solidFill>
                <a:latin typeface="Comic Sans MS"/>
                <a:hlinkClick r:id="rId5" action="ppaction://hlinksldjump">
                  <a:extLst>
                    <a:ext uri="{A12FA001-AC4F-418D-AE19-62706E023703}">
                      <ahyp:hlinkClr xmlns:ahyp="http://schemas.microsoft.com/office/drawing/2018/hyperlinkcolor" val="tx"/>
                    </a:ext>
                  </a:extLst>
                </a:hlinkClick>
              </a:rPr>
              <a:t>Learning Objectives</a:t>
            </a:r>
            <a:endParaRPr lang="en-US" sz="1800" b="1" dirty="0">
              <a:solidFill>
                <a:schemeClr val="accent1">
                  <a:lumMod val="75000"/>
                </a:schemeClr>
              </a:solidFill>
              <a:latin typeface="Comic Sans MS"/>
            </a:endParaRPr>
          </a:p>
          <a:p>
            <a:pPr marL="171450"/>
            <a:r>
              <a:rPr lang="en-US" sz="1800" b="1" dirty="0">
                <a:solidFill>
                  <a:schemeClr val="accent1">
                    <a:lumMod val="75000"/>
                  </a:schemeClr>
                </a:solidFill>
                <a:latin typeface="Comic Sans MS"/>
                <a:hlinkClick r:id="rId6" action="ppaction://hlinksldjump">
                  <a:extLst>
                    <a:ext uri="{A12FA001-AC4F-418D-AE19-62706E023703}">
                      <ahyp:hlinkClr xmlns:ahyp="http://schemas.microsoft.com/office/drawing/2018/hyperlinkcolor" val="tx"/>
                    </a:ext>
                  </a:extLst>
                </a:hlinkClick>
              </a:rPr>
              <a:t>2. Prerequisites</a:t>
            </a:r>
            <a:endParaRPr lang="en-US" sz="1800" b="1" dirty="0">
              <a:solidFill>
                <a:schemeClr val="accent1">
                  <a:lumMod val="75000"/>
                </a:schemeClr>
              </a:solidFill>
              <a:latin typeface="Comic Sans MS"/>
            </a:endParaRPr>
          </a:p>
          <a:p>
            <a:pPr marL="171450"/>
            <a:r>
              <a:rPr lang="en-US" sz="1800" b="1" dirty="0">
                <a:solidFill>
                  <a:schemeClr val="accent1">
                    <a:lumMod val="75000"/>
                  </a:schemeClr>
                </a:solidFill>
                <a:latin typeface="Comic Sans MS"/>
                <a:hlinkClick r:id="rId7" action="ppaction://hlinksldjump">
                  <a:extLst>
                    <a:ext uri="{A12FA001-AC4F-418D-AE19-62706E023703}">
                      <ahyp:hlinkClr xmlns:ahyp="http://schemas.microsoft.com/office/drawing/2018/hyperlinkcolor" val="tx"/>
                    </a:ext>
                  </a:extLst>
                </a:hlinkClick>
              </a:rPr>
              <a:t>3. Elements of the Pedagogical Approach </a:t>
            </a:r>
            <a:endParaRPr lang="en-US" sz="1800" b="1" dirty="0">
              <a:solidFill>
                <a:schemeClr val="accent1">
                  <a:lumMod val="75000"/>
                </a:schemeClr>
              </a:solidFill>
              <a:latin typeface="Comic Sans MS"/>
            </a:endParaRPr>
          </a:p>
          <a:p>
            <a:pPr marL="171450">
              <a:buClr>
                <a:schemeClr val="accent1"/>
              </a:buClr>
            </a:pPr>
            <a:r>
              <a:rPr lang="en-US" sz="1800" b="1" dirty="0">
                <a:solidFill>
                  <a:schemeClr val="accent1">
                    <a:lumMod val="75000"/>
                  </a:schemeClr>
                </a:solidFill>
                <a:latin typeface="Comic Sans MS"/>
                <a:hlinkClick r:id="rId8" action="ppaction://hlinksldjump">
                  <a:extLst>
                    <a:ext uri="{A12FA001-AC4F-418D-AE19-62706E023703}">
                      <ahyp:hlinkClr xmlns:ahyp="http://schemas.microsoft.com/office/drawing/2018/hyperlinkcolor" val="tx"/>
                    </a:ext>
                  </a:extLst>
                </a:hlinkClick>
              </a:rPr>
              <a:t>4. Math Review </a:t>
            </a:r>
            <a:endParaRPr lang="en-US" sz="1800" b="1" dirty="0">
              <a:solidFill>
                <a:schemeClr val="accent1">
                  <a:lumMod val="75000"/>
                </a:schemeClr>
              </a:solidFill>
              <a:latin typeface="Comic Sans MS"/>
            </a:endParaRPr>
          </a:p>
          <a:p>
            <a:pPr marL="685800" indent="-168275">
              <a:buClr>
                <a:schemeClr val="accent1"/>
              </a:buClr>
              <a:buChar char="•"/>
            </a:pPr>
            <a:r>
              <a:rPr lang="en-US" sz="1800" dirty="0">
                <a:solidFill>
                  <a:schemeClr val="accent1">
                    <a:lumMod val="75000"/>
                  </a:schemeClr>
                </a:solidFill>
                <a:latin typeface="Comic Sans MS"/>
                <a:cs typeface="Calibri"/>
                <a:hlinkClick r:id="rId9" action="ppaction://hlinksldjump">
                  <a:extLst>
                    <a:ext uri="{A12FA001-AC4F-418D-AE19-62706E023703}">
                      <ahyp:hlinkClr xmlns:ahyp="http://schemas.microsoft.com/office/drawing/2018/hyperlinkcolor" val="tx"/>
                    </a:ext>
                  </a:extLst>
                </a:hlinkClick>
              </a:rPr>
              <a:t>Check your knowledge (Diagnostic assessment) </a:t>
            </a:r>
            <a:endParaRPr lang="en-US" sz="1800" dirty="0">
              <a:solidFill>
                <a:schemeClr val="accent1">
                  <a:lumMod val="75000"/>
                </a:schemeClr>
              </a:solidFill>
              <a:latin typeface="Comic Sans MS"/>
              <a:cs typeface="Calibri"/>
            </a:endParaRPr>
          </a:p>
          <a:p>
            <a:pPr marL="685800" indent="-168275">
              <a:lnSpc>
                <a:spcPct val="100000"/>
              </a:lnSpc>
              <a:spcBef>
                <a:spcPts val="0"/>
              </a:spcBef>
              <a:buClr>
                <a:schemeClr val="accent1"/>
              </a:buClr>
              <a:buFont typeface="Arial" panose="020B0604020202020204" pitchFamily="34" charset="0"/>
              <a:buChar char="•"/>
            </a:pPr>
            <a:r>
              <a:rPr lang="en-US" sz="1800" dirty="0">
                <a:solidFill>
                  <a:schemeClr val="accent1">
                    <a:lumMod val="75000"/>
                  </a:schemeClr>
                </a:solidFill>
                <a:latin typeface="Comic Sans MS"/>
                <a:cs typeface="Calibri"/>
                <a:hlinkClick r:id="rId10" action="ppaction://hlinksldjump">
                  <a:extLst>
                    <a:ext uri="{A12FA001-AC4F-418D-AE19-62706E023703}">
                      <ahyp:hlinkClr xmlns:ahyp="http://schemas.microsoft.com/office/drawing/2018/hyperlinkcolor" val="tx"/>
                    </a:ext>
                  </a:extLst>
                </a:hlinkClick>
              </a:rPr>
              <a:t>SEL</a:t>
            </a:r>
            <a:endParaRPr lang="en-US" sz="1800" dirty="0">
              <a:solidFill>
                <a:schemeClr val="accent1">
                  <a:lumMod val="75000"/>
                </a:schemeClr>
              </a:solidFill>
              <a:latin typeface="Comic Sans MS"/>
              <a:cs typeface="Calibri"/>
            </a:endParaRPr>
          </a:p>
          <a:p>
            <a:pPr marL="685800" indent="-168275">
              <a:lnSpc>
                <a:spcPct val="100000"/>
              </a:lnSpc>
              <a:spcBef>
                <a:spcPts val="0"/>
              </a:spcBef>
              <a:buClr>
                <a:schemeClr val="accent1"/>
              </a:buClr>
              <a:buFont typeface="Arial" panose="020B0604020202020204" pitchFamily="34" charset="0"/>
              <a:buChar char="•"/>
            </a:pPr>
            <a:r>
              <a:rPr lang="en-US" sz="1800" dirty="0">
                <a:solidFill>
                  <a:schemeClr val="accent1">
                    <a:lumMod val="75000"/>
                  </a:schemeClr>
                </a:solidFill>
                <a:latin typeface="Comic Sans MS"/>
                <a:cs typeface="Calibri"/>
                <a:hlinkClick r:id="rId11" action="ppaction://hlinksldjump">
                  <a:extLst>
                    <a:ext uri="{A12FA001-AC4F-418D-AE19-62706E023703}">
                      <ahyp:hlinkClr xmlns:ahyp="http://schemas.microsoft.com/office/drawing/2018/hyperlinkcolor" val="tx"/>
                    </a:ext>
                  </a:extLst>
                </a:hlinkClick>
              </a:rPr>
              <a:t>Preparatory Activity </a:t>
            </a:r>
            <a:endParaRPr lang="en-US" sz="1800" dirty="0">
              <a:solidFill>
                <a:schemeClr val="accent1">
                  <a:lumMod val="75000"/>
                </a:schemeClr>
              </a:solidFill>
              <a:latin typeface="Comic Sans MS"/>
              <a:cs typeface="Calibri"/>
            </a:endParaRPr>
          </a:p>
          <a:p>
            <a:pPr marL="171450">
              <a:buClr>
                <a:schemeClr val="accent1"/>
              </a:buClr>
            </a:pPr>
            <a:r>
              <a:rPr lang="en-US" sz="1800" b="1" dirty="0">
                <a:solidFill>
                  <a:schemeClr val="accent1">
                    <a:lumMod val="75000"/>
                  </a:schemeClr>
                </a:solidFill>
                <a:latin typeface="Comic Sans MS"/>
                <a:hlinkClick r:id="rId12" action="ppaction://hlinksldjump">
                  <a:extLst>
                    <a:ext uri="{A12FA001-AC4F-418D-AE19-62706E023703}">
                      <ahyp:hlinkClr xmlns:ahyp="http://schemas.microsoft.com/office/drawing/2018/hyperlinkcolor" val="tx"/>
                    </a:ext>
                  </a:extLst>
                </a:hlinkClick>
              </a:rPr>
              <a:t>5. Problem Solving </a:t>
            </a:r>
            <a:endParaRPr lang="en-US" sz="1800" b="1" dirty="0">
              <a:solidFill>
                <a:schemeClr val="accent1">
                  <a:lumMod val="75000"/>
                </a:schemeClr>
              </a:solidFill>
              <a:latin typeface="Comic Sans MS"/>
            </a:endParaRPr>
          </a:p>
          <a:p>
            <a:pPr marL="171450">
              <a:buClr>
                <a:schemeClr val="accent1"/>
              </a:buClr>
            </a:pPr>
            <a:r>
              <a:rPr lang="en-US" sz="1800" b="1" dirty="0">
                <a:solidFill>
                  <a:schemeClr val="accent1">
                    <a:lumMod val="75000"/>
                  </a:schemeClr>
                </a:solidFill>
                <a:latin typeface="Comic Sans MS"/>
                <a:cs typeface="Calibri"/>
                <a:hlinkClick r:id="rId12" action="ppaction://hlinksldjump">
                  <a:extLst>
                    <a:ext uri="{A12FA001-AC4F-418D-AE19-62706E023703}">
                      <ahyp:hlinkClr xmlns:ahyp="http://schemas.microsoft.com/office/drawing/2018/hyperlinkcolor" val="tx"/>
                    </a:ext>
                  </a:extLst>
                </a:hlinkClick>
              </a:rPr>
              <a:t>6. Conceptual Understanding</a:t>
            </a:r>
            <a:endParaRPr lang="en-US" sz="1800" b="1" dirty="0">
              <a:solidFill>
                <a:schemeClr val="accent1">
                  <a:lumMod val="75000"/>
                </a:schemeClr>
              </a:solidFill>
              <a:latin typeface="Comic Sans MS"/>
              <a:cs typeface="Calibri"/>
            </a:endParaRPr>
          </a:p>
          <a:p>
            <a:pPr marL="685800" indent="-168275">
              <a:lnSpc>
                <a:spcPct val="100000"/>
              </a:lnSpc>
              <a:spcBef>
                <a:spcPts val="0"/>
              </a:spcBef>
              <a:buClr>
                <a:schemeClr val="accent1"/>
              </a:buClr>
              <a:buFont typeface="Arial" panose="020B0604020202020204" pitchFamily="34" charset="0"/>
              <a:buChar char="•"/>
            </a:pPr>
            <a:r>
              <a:rPr lang="en-US" sz="1800" dirty="0">
                <a:solidFill>
                  <a:schemeClr val="accent1">
                    <a:lumMod val="75000"/>
                  </a:schemeClr>
                </a:solidFill>
                <a:latin typeface="Comic Sans MS"/>
                <a:cs typeface="Calibri"/>
              </a:rPr>
              <a:t>Learning Activity</a:t>
            </a:r>
          </a:p>
          <a:p>
            <a:pPr marL="171450">
              <a:buClr>
                <a:schemeClr val="accent1"/>
              </a:buClr>
            </a:pPr>
            <a:r>
              <a:rPr lang="en-US" sz="1800" b="1" u="sng" dirty="0">
                <a:solidFill>
                  <a:schemeClr val="accent1">
                    <a:lumMod val="75000"/>
                  </a:schemeClr>
                </a:solidFill>
                <a:latin typeface="Comic Sans MS"/>
              </a:rPr>
              <a:t>7. Mastery of math facts and fluency</a:t>
            </a:r>
            <a:endParaRPr lang="en-US" sz="1800" b="1" u="sng" dirty="0">
              <a:solidFill>
                <a:schemeClr val="accent1">
                  <a:lumMod val="75000"/>
                </a:schemeClr>
              </a:solidFill>
              <a:latin typeface="Comic Sans MS" panose="030F0702030302020204" pitchFamily="66" charset="0"/>
            </a:endParaRPr>
          </a:p>
          <a:p>
            <a:pPr marL="685800" indent="-168275">
              <a:lnSpc>
                <a:spcPct val="100000"/>
              </a:lnSpc>
              <a:spcBef>
                <a:spcPts val="0"/>
              </a:spcBef>
              <a:buClr>
                <a:schemeClr val="accent1"/>
              </a:buClr>
              <a:buFont typeface="Arial" panose="020B0604020202020204" pitchFamily="34" charset="0"/>
              <a:buChar char="•"/>
            </a:pPr>
            <a:r>
              <a:rPr lang="en-US" sz="1800" dirty="0">
                <a:solidFill>
                  <a:schemeClr val="accent1">
                    <a:lumMod val="75000"/>
                  </a:schemeClr>
                </a:solidFill>
                <a:latin typeface="Comic Sans MS"/>
                <a:cs typeface="Calibri"/>
                <a:hlinkClick r:id="rId13" action="ppaction://hlinksldjump">
                  <a:extLst>
                    <a:ext uri="{A12FA001-AC4F-418D-AE19-62706E023703}">
                      <ahyp:hlinkClr xmlns:ahyp="http://schemas.microsoft.com/office/drawing/2018/hyperlinkcolor" val="tx"/>
                    </a:ext>
                  </a:extLst>
                </a:hlinkClick>
              </a:rPr>
              <a:t>Application(s) </a:t>
            </a:r>
            <a:endParaRPr lang="en-US" sz="1800" u="sng" dirty="0">
              <a:solidFill>
                <a:schemeClr val="accent1">
                  <a:lumMod val="75000"/>
                </a:schemeClr>
              </a:solidFill>
              <a:latin typeface="Comic Sans MS"/>
              <a:cs typeface="Calibri"/>
            </a:endParaRPr>
          </a:p>
          <a:p>
            <a:pPr marL="171450">
              <a:buClr>
                <a:schemeClr val="accent1"/>
              </a:buClr>
            </a:pPr>
            <a:r>
              <a:rPr lang="en-US" sz="1800" b="1" dirty="0">
                <a:solidFill>
                  <a:schemeClr val="accent1">
                    <a:lumMod val="75000"/>
                  </a:schemeClr>
                </a:solidFill>
                <a:latin typeface="Comic Sans MS"/>
                <a:cs typeface="Calibri"/>
                <a:hlinkClick r:id="" action="ppaction://noaction">
                  <a:extLst>
                    <a:ext uri="{A12FA001-AC4F-418D-AE19-62706E023703}">
                      <ahyp:hlinkClr xmlns:ahyp="http://schemas.microsoft.com/office/drawing/2018/hyperlinkcolor" val="tx"/>
                    </a:ext>
                  </a:extLst>
                </a:hlinkClick>
              </a:rPr>
              <a:t>8. Common formative assessment</a:t>
            </a:r>
          </a:p>
          <a:p>
            <a:pPr marL="685800" indent="-168275">
              <a:buClr>
                <a:schemeClr val="accent1"/>
              </a:buClr>
              <a:buFont typeface="Arial" panose="020B0604020202020204" pitchFamily="34" charset="0"/>
              <a:buChar char="•"/>
            </a:pPr>
            <a:r>
              <a:rPr lang="en-US" sz="1800" dirty="0">
                <a:solidFill>
                  <a:schemeClr val="accent1">
                    <a:lumMod val="75000"/>
                  </a:schemeClr>
                </a:solidFill>
                <a:latin typeface="Comic Sans MS"/>
                <a:cs typeface="Calibri"/>
                <a:hlinkClick r:id="" action="ppaction://noaction">
                  <a:extLst>
                    <a:ext uri="{A12FA001-AC4F-418D-AE19-62706E023703}">
                      <ahyp:hlinkClr xmlns:ahyp="http://schemas.microsoft.com/office/drawing/2018/hyperlinkcolor" val="tx"/>
                    </a:ext>
                  </a:extLst>
                </a:hlinkClick>
              </a:rPr>
              <a:t>Check your understanding</a:t>
            </a:r>
          </a:p>
          <a:p>
            <a:pPr marL="171450">
              <a:buClr>
                <a:schemeClr val="accent1"/>
              </a:buClr>
            </a:pPr>
            <a:r>
              <a:rPr lang="en-US" sz="1800" b="1" dirty="0">
                <a:solidFill>
                  <a:schemeClr val="accent1">
                    <a:lumMod val="75000"/>
                  </a:schemeClr>
                </a:solidFill>
                <a:latin typeface="Comic Sans MS"/>
                <a:cs typeface="Calibri"/>
                <a:hlinkClick r:id="" action="ppaction://noaction">
                  <a:extLst>
                    <a:ext uri="{A12FA001-AC4F-418D-AE19-62706E023703}">
                      <ahyp:hlinkClr xmlns:ahyp="http://schemas.microsoft.com/office/drawing/2018/hyperlinkcolor" val="tx"/>
                    </a:ext>
                  </a:extLst>
                </a:hlinkClick>
              </a:rPr>
              <a:t>9. Wrap-up</a:t>
            </a:r>
          </a:p>
          <a:p>
            <a:pPr marL="171450">
              <a:buClr>
                <a:schemeClr val="accent1"/>
              </a:buClr>
            </a:pPr>
            <a:r>
              <a:rPr lang="en-US" sz="1800" b="1" dirty="0">
                <a:solidFill>
                  <a:schemeClr val="accent1">
                    <a:lumMod val="75000"/>
                  </a:schemeClr>
                </a:solidFill>
                <a:latin typeface="Comic Sans MS"/>
                <a:cs typeface="Calibri"/>
                <a:hlinkClick r:id="" action="ppaction://noaction">
                  <a:extLst>
                    <a:ext uri="{A12FA001-AC4F-418D-AE19-62706E023703}">
                      <ahyp:hlinkClr xmlns:ahyp="http://schemas.microsoft.com/office/drawing/2018/hyperlinkcolor" val="tx"/>
                    </a:ext>
                  </a:extLst>
                </a:hlinkClick>
              </a:rPr>
              <a:t>10. Summative assessment</a:t>
            </a:r>
            <a:endParaRPr lang="en-US" sz="1800" b="1" dirty="0">
              <a:solidFill>
                <a:schemeClr val="accent1">
                  <a:lumMod val="75000"/>
                </a:schemeClr>
              </a:solidFill>
              <a:latin typeface="Comic Sans MS"/>
              <a:cs typeface="Calibri"/>
            </a:endParaRPr>
          </a:p>
          <a:p>
            <a:pPr marL="685800" indent="-168275">
              <a:buClr>
                <a:schemeClr val="accent1"/>
              </a:buClr>
              <a:buFont typeface="Arial" panose="020B0604020202020204" pitchFamily="34" charset="0"/>
              <a:buChar char="•"/>
            </a:pPr>
            <a:r>
              <a:rPr lang="en-US" sz="1800" u="sng" dirty="0">
                <a:solidFill>
                  <a:schemeClr val="accent1">
                    <a:lumMod val="75000"/>
                  </a:schemeClr>
                </a:solidFill>
                <a:latin typeface="Comic Sans MS"/>
                <a:cs typeface="Calibri"/>
              </a:rPr>
              <a:t>Test your Knowledge</a:t>
            </a:r>
          </a:p>
          <a:p>
            <a:pPr marL="171450">
              <a:buClr>
                <a:schemeClr val="accent1"/>
              </a:buClr>
            </a:pPr>
            <a:endParaRPr lang="en-US" sz="1800" b="1" dirty="0">
              <a:solidFill>
                <a:schemeClr val="accent1">
                  <a:lumMod val="75000"/>
                </a:schemeClr>
              </a:solidFill>
              <a:latin typeface="Comic Sans MS"/>
              <a:cs typeface="Calibri"/>
            </a:endParaRPr>
          </a:p>
          <a:p>
            <a:pPr marL="171450">
              <a:buClr>
                <a:schemeClr val="accent1"/>
              </a:buClr>
            </a:pPr>
            <a:endParaRPr lang="en-US" sz="1800" b="1" dirty="0">
              <a:solidFill>
                <a:schemeClr val="accent1">
                  <a:lumMod val="75000"/>
                </a:schemeClr>
              </a:solidFill>
              <a:latin typeface="Comic Sans MS"/>
              <a:cs typeface="Calibri"/>
            </a:endParaRPr>
          </a:p>
        </p:txBody>
      </p:sp>
    </p:spTree>
    <p:custDataLst>
      <p:tags r:id="rId1"/>
    </p:custDataLst>
    <p:extLst>
      <p:ext uri="{BB962C8B-B14F-4D97-AF65-F5344CB8AC3E}">
        <p14:creationId xmlns:p14="http://schemas.microsoft.com/office/powerpoint/2010/main" val="754651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iterate type="wd">
                                    <p:tmPct val="15000"/>
                                  </p:iterate>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EAFE406F-6A07-4199-B8EC-00309B311A8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Result</a:t>
            </a:r>
          </a:p>
        </p:txBody>
      </p:sp>
      <p:sp>
        <p:nvSpPr>
          <p:cNvPr id="4" name="TextBox 3">
            <a:extLst>
              <a:ext uri="{FF2B5EF4-FFF2-40B4-BE49-F238E27FC236}">
                <a16:creationId xmlns:a16="http://schemas.microsoft.com/office/drawing/2014/main" id="{3D86BD15-3789-4621-8C42-19545C0C3568}"/>
              </a:ext>
            </a:extLst>
          </p:cNvPr>
          <p:cNvSpPr txBox="1"/>
          <p:nvPr/>
        </p:nvSpPr>
        <p:spPr>
          <a:xfrm>
            <a:off x="609600" y="1553467"/>
            <a:ext cx="5859671" cy="2222724"/>
          </a:xfrm>
          <a:prstGeom prst="rect">
            <a:avLst/>
          </a:prstGeom>
          <a:noFill/>
        </p:spPr>
        <p:txBody>
          <a:bodyPr wrap="square">
            <a:spAutoFit/>
          </a:bodyPr>
          <a:lstStyle/>
          <a:p>
            <a:pPr marL="0" marR="0">
              <a:lnSpc>
                <a:spcPct val="107000"/>
              </a:lnSpc>
              <a:spcBef>
                <a:spcPts val="0"/>
              </a:spcBef>
              <a:spcAft>
                <a:spcPts val="800"/>
              </a:spcAft>
            </a:pPr>
            <a:r>
              <a:rPr lang="en-US" sz="2800" dirty="0">
                <a:solidFill>
                  <a:schemeClr val="tx1">
                    <a:lumMod val="65000"/>
                    <a:lumOff val="35000"/>
                  </a:schemeClr>
                </a:solidFill>
                <a:effectLst/>
                <a:latin typeface="+mn-lt"/>
                <a:ea typeface="Calibri" panose="020F0502020204030204" pitchFamily="34" charset="0"/>
                <a:cs typeface="Arial" panose="020B0604020202020204" pitchFamily="34" charset="0"/>
              </a:rPr>
              <a:t>Perimeter of the rectangle </a:t>
            </a:r>
          </a:p>
          <a:p>
            <a:pPr marL="0" marR="0">
              <a:lnSpc>
                <a:spcPct val="107000"/>
              </a:lnSpc>
              <a:spcBef>
                <a:spcPts val="0"/>
              </a:spcBef>
              <a:spcAft>
                <a:spcPts val="800"/>
              </a:spcAft>
            </a:pPr>
            <a:r>
              <a:rPr lang="en-US" sz="2800" dirty="0">
                <a:solidFill>
                  <a:schemeClr val="tx1">
                    <a:lumMod val="65000"/>
                    <a:lumOff val="35000"/>
                  </a:schemeClr>
                </a:solidFill>
                <a:effectLst/>
                <a:latin typeface="+mn-lt"/>
                <a:ea typeface="Calibri" panose="020F0502020204030204" pitchFamily="34" charset="0"/>
                <a:cs typeface="Arial" panose="020B0604020202020204" pitchFamily="34" charset="0"/>
              </a:rPr>
              <a:t>P= length + width + length + width</a:t>
            </a:r>
          </a:p>
          <a:p>
            <a:pPr marL="0" marR="0">
              <a:lnSpc>
                <a:spcPct val="107000"/>
              </a:lnSpc>
              <a:spcBef>
                <a:spcPts val="0"/>
              </a:spcBef>
              <a:spcAft>
                <a:spcPts val="800"/>
              </a:spcAft>
            </a:pPr>
            <a:r>
              <a:rPr lang="en-US" sz="2800" dirty="0">
                <a:solidFill>
                  <a:schemeClr val="tx1">
                    <a:lumMod val="65000"/>
                    <a:lumOff val="35000"/>
                  </a:schemeClr>
                </a:solidFill>
                <a:effectLst/>
                <a:latin typeface="+mn-lt"/>
                <a:ea typeface="Calibri" panose="020F0502020204030204" pitchFamily="34" charset="0"/>
                <a:cs typeface="Arial" panose="020B0604020202020204" pitchFamily="34" charset="0"/>
              </a:rPr>
              <a:t>P= 2 × (Length + Width) </a:t>
            </a:r>
          </a:p>
          <a:p>
            <a:pPr marL="0" marR="0">
              <a:lnSpc>
                <a:spcPct val="107000"/>
              </a:lnSpc>
              <a:spcBef>
                <a:spcPts val="0"/>
              </a:spcBef>
              <a:spcAft>
                <a:spcPts val="800"/>
              </a:spcAft>
            </a:pPr>
            <a:r>
              <a:rPr lang="en-US" sz="2800" dirty="0">
                <a:solidFill>
                  <a:schemeClr val="tx1">
                    <a:lumMod val="65000"/>
                    <a:lumOff val="35000"/>
                  </a:schemeClr>
                </a:solidFill>
                <a:effectLst/>
                <a:latin typeface="+mn-lt"/>
                <a:ea typeface="Calibri" panose="020F0502020204030204" pitchFamily="34" charset="0"/>
                <a:cs typeface="Arial" panose="020B0604020202020204" pitchFamily="34" charset="0"/>
              </a:rPr>
              <a:t>P= 2 × length + 2 × width</a:t>
            </a:r>
          </a:p>
        </p:txBody>
      </p:sp>
      <p:sp>
        <p:nvSpPr>
          <p:cNvPr id="8" name="Rectangle 7">
            <a:extLst>
              <a:ext uri="{FF2B5EF4-FFF2-40B4-BE49-F238E27FC236}">
                <a16:creationId xmlns:a16="http://schemas.microsoft.com/office/drawing/2014/main" id="{647F788F-2DA3-43CB-A811-8CBE49641EEC}"/>
              </a:ext>
            </a:extLst>
          </p:cNvPr>
          <p:cNvSpPr/>
          <p:nvPr/>
        </p:nvSpPr>
        <p:spPr>
          <a:xfrm>
            <a:off x="7474857" y="2328835"/>
            <a:ext cx="3280229" cy="1822251"/>
          </a:xfrm>
          <a:prstGeom prst="rect">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a:extLst>
              <a:ext uri="{FF2B5EF4-FFF2-40B4-BE49-F238E27FC236}">
                <a16:creationId xmlns:a16="http://schemas.microsoft.com/office/drawing/2014/main" id="{C6588FDF-DC1C-4419-89BC-74A923CFEAF6}"/>
              </a:ext>
            </a:extLst>
          </p:cNvPr>
          <p:cNvSpPr txBox="1"/>
          <p:nvPr/>
        </p:nvSpPr>
        <p:spPr>
          <a:xfrm>
            <a:off x="8447314" y="1872343"/>
            <a:ext cx="1567543" cy="523220"/>
          </a:xfrm>
          <a:prstGeom prst="rect">
            <a:avLst/>
          </a:prstGeom>
          <a:noFill/>
        </p:spPr>
        <p:txBody>
          <a:bodyPr wrap="square" rtlCol="0">
            <a:spAutoFit/>
          </a:bodyPr>
          <a:lstStyle/>
          <a:p>
            <a:r>
              <a:rPr lang="en-US" sz="2800" dirty="0">
                <a:solidFill>
                  <a:schemeClr val="tx1">
                    <a:lumMod val="65000"/>
                    <a:lumOff val="35000"/>
                  </a:schemeClr>
                </a:solidFill>
                <a:latin typeface="+mn-lt"/>
                <a:cs typeface="Arial" panose="020B0604020202020204" pitchFamily="34" charset="0"/>
              </a:rPr>
              <a:t>Width</a:t>
            </a:r>
          </a:p>
        </p:txBody>
      </p:sp>
      <p:sp>
        <p:nvSpPr>
          <p:cNvPr id="10" name="TextBox 9">
            <a:extLst>
              <a:ext uri="{FF2B5EF4-FFF2-40B4-BE49-F238E27FC236}">
                <a16:creationId xmlns:a16="http://schemas.microsoft.com/office/drawing/2014/main" id="{4723B9A2-924F-48BF-AE7E-600CAFF910E7}"/>
              </a:ext>
            </a:extLst>
          </p:cNvPr>
          <p:cNvSpPr txBox="1"/>
          <p:nvPr/>
        </p:nvSpPr>
        <p:spPr>
          <a:xfrm rot="5400000">
            <a:off x="10232924" y="3071525"/>
            <a:ext cx="1567543" cy="523220"/>
          </a:xfrm>
          <a:prstGeom prst="rect">
            <a:avLst/>
          </a:prstGeom>
          <a:noFill/>
        </p:spPr>
        <p:txBody>
          <a:bodyPr wrap="square" rtlCol="0">
            <a:spAutoFit/>
          </a:bodyPr>
          <a:lstStyle/>
          <a:p>
            <a:r>
              <a:rPr lang="en-US" sz="2800" dirty="0">
                <a:solidFill>
                  <a:schemeClr val="tx1">
                    <a:lumMod val="65000"/>
                    <a:lumOff val="35000"/>
                  </a:schemeClr>
                </a:solidFill>
                <a:latin typeface="+mn-lt"/>
                <a:cs typeface="Arial" panose="020B0604020202020204" pitchFamily="34" charset="0"/>
              </a:rPr>
              <a:t>Length</a:t>
            </a:r>
          </a:p>
        </p:txBody>
      </p:sp>
      <p:sp>
        <p:nvSpPr>
          <p:cNvPr id="3" name="Rectangle 2">
            <a:extLst>
              <a:ext uri="{FF2B5EF4-FFF2-40B4-BE49-F238E27FC236}">
                <a16:creationId xmlns:a16="http://schemas.microsoft.com/office/drawing/2014/main" id="{77665128-ED8A-412F-BD0F-FDD91E61C2AF}"/>
              </a:ext>
            </a:extLst>
          </p:cNvPr>
          <p:cNvSpPr/>
          <p:nvPr/>
        </p:nvSpPr>
        <p:spPr>
          <a:xfrm>
            <a:off x="2006600" y="4909890"/>
            <a:ext cx="8420100" cy="1320800"/>
          </a:xfrm>
          <a:custGeom>
            <a:avLst/>
            <a:gdLst>
              <a:gd name="connsiteX0" fmla="*/ 0 w 8420100"/>
              <a:gd name="connsiteY0" fmla="*/ 0 h 1320800"/>
              <a:gd name="connsiteX1" fmla="*/ 816102 w 8420100"/>
              <a:gd name="connsiteY1" fmla="*/ 0 h 1320800"/>
              <a:gd name="connsiteX2" fmla="*/ 1211199 w 8420100"/>
              <a:gd name="connsiteY2" fmla="*/ 0 h 1320800"/>
              <a:gd name="connsiteX3" fmla="*/ 1690497 w 8420100"/>
              <a:gd name="connsiteY3" fmla="*/ 0 h 1320800"/>
              <a:gd name="connsiteX4" fmla="*/ 2338197 w 8420100"/>
              <a:gd name="connsiteY4" fmla="*/ 0 h 1320800"/>
              <a:gd name="connsiteX5" fmla="*/ 2733294 w 8420100"/>
              <a:gd name="connsiteY5" fmla="*/ 0 h 1320800"/>
              <a:gd name="connsiteX6" fmla="*/ 3465195 w 8420100"/>
              <a:gd name="connsiteY6" fmla="*/ 0 h 1320800"/>
              <a:gd name="connsiteX7" fmla="*/ 4028694 w 8420100"/>
              <a:gd name="connsiteY7" fmla="*/ 0 h 1320800"/>
              <a:gd name="connsiteX8" fmla="*/ 4423791 w 8420100"/>
              <a:gd name="connsiteY8" fmla="*/ 0 h 1320800"/>
              <a:gd name="connsiteX9" fmla="*/ 5071491 w 8420100"/>
              <a:gd name="connsiteY9" fmla="*/ 0 h 1320800"/>
              <a:gd name="connsiteX10" fmla="*/ 5550789 w 8420100"/>
              <a:gd name="connsiteY10" fmla="*/ 0 h 1320800"/>
              <a:gd name="connsiteX11" fmla="*/ 6366891 w 8420100"/>
              <a:gd name="connsiteY11" fmla="*/ 0 h 1320800"/>
              <a:gd name="connsiteX12" fmla="*/ 6846189 w 8420100"/>
              <a:gd name="connsiteY12" fmla="*/ 0 h 1320800"/>
              <a:gd name="connsiteX13" fmla="*/ 7325487 w 8420100"/>
              <a:gd name="connsiteY13" fmla="*/ 0 h 1320800"/>
              <a:gd name="connsiteX14" fmla="*/ 8420100 w 8420100"/>
              <a:gd name="connsiteY14" fmla="*/ 0 h 1320800"/>
              <a:gd name="connsiteX15" fmla="*/ 8420100 w 8420100"/>
              <a:gd name="connsiteY15" fmla="*/ 660400 h 1320800"/>
              <a:gd name="connsiteX16" fmla="*/ 8420100 w 8420100"/>
              <a:gd name="connsiteY16" fmla="*/ 1320800 h 1320800"/>
              <a:gd name="connsiteX17" fmla="*/ 7772400 w 8420100"/>
              <a:gd name="connsiteY17" fmla="*/ 1320800 h 1320800"/>
              <a:gd name="connsiteX18" fmla="*/ 7208901 w 8420100"/>
              <a:gd name="connsiteY18" fmla="*/ 1320800 h 1320800"/>
              <a:gd name="connsiteX19" fmla="*/ 6645402 w 8420100"/>
              <a:gd name="connsiteY19" fmla="*/ 1320800 h 1320800"/>
              <a:gd name="connsiteX20" fmla="*/ 6166104 w 8420100"/>
              <a:gd name="connsiteY20" fmla="*/ 1320800 h 1320800"/>
              <a:gd name="connsiteX21" fmla="*/ 5771007 w 8420100"/>
              <a:gd name="connsiteY21" fmla="*/ 1320800 h 1320800"/>
              <a:gd name="connsiteX22" fmla="*/ 4954905 w 8420100"/>
              <a:gd name="connsiteY22" fmla="*/ 1320800 h 1320800"/>
              <a:gd name="connsiteX23" fmla="*/ 4223004 w 8420100"/>
              <a:gd name="connsiteY23" fmla="*/ 1320800 h 1320800"/>
              <a:gd name="connsiteX24" fmla="*/ 3575304 w 8420100"/>
              <a:gd name="connsiteY24" fmla="*/ 1320800 h 1320800"/>
              <a:gd name="connsiteX25" fmla="*/ 3180207 w 8420100"/>
              <a:gd name="connsiteY25" fmla="*/ 1320800 h 1320800"/>
              <a:gd name="connsiteX26" fmla="*/ 2700909 w 8420100"/>
              <a:gd name="connsiteY26" fmla="*/ 1320800 h 1320800"/>
              <a:gd name="connsiteX27" fmla="*/ 1969008 w 8420100"/>
              <a:gd name="connsiteY27" fmla="*/ 1320800 h 1320800"/>
              <a:gd name="connsiteX28" fmla="*/ 1321308 w 8420100"/>
              <a:gd name="connsiteY28" fmla="*/ 1320800 h 1320800"/>
              <a:gd name="connsiteX29" fmla="*/ 673608 w 8420100"/>
              <a:gd name="connsiteY29" fmla="*/ 1320800 h 1320800"/>
              <a:gd name="connsiteX30" fmla="*/ 0 w 8420100"/>
              <a:gd name="connsiteY30" fmla="*/ 1320800 h 1320800"/>
              <a:gd name="connsiteX31" fmla="*/ 0 w 8420100"/>
              <a:gd name="connsiteY31" fmla="*/ 686816 h 1320800"/>
              <a:gd name="connsiteX32" fmla="*/ 0 w 8420100"/>
              <a:gd name="connsiteY32" fmla="*/ 0 h 1320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8420100" h="1320800" fill="none" extrusionOk="0">
                <a:moveTo>
                  <a:pt x="0" y="0"/>
                </a:moveTo>
                <a:cubicBezTo>
                  <a:pt x="213631" y="31179"/>
                  <a:pt x="639170" y="31377"/>
                  <a:pt x="816102" y="0"/>
                </a:cubicBezTo>
                <a:cubicBezTo>
                  <a:pt x="993034" y="-31377"/>
                  <a:pt x="1041655" y="-7953"/>
                  <a:pt x="1211199" y="0"/>
                </a:cubicBezTo>
                <a:cubicBezTo>
                  <a:pt x="1380743" y="7953"/>
                  <a:pt x="1536053" y="-14274"/>
                  <a:pt x="1690497" y="0"/>
                </a:cubicBezTo>
                <a:cubicBezTo>
                  <a:pt x="1844941" y="14274"/>
                  <a:pt x="2062765" y="30974"/>
                  <a:pt x="2338197" y="0"/>
                </a:cubicBezTo>
                <a:cubicBezTo>
                  <a:pt x="2613629" y="-30974"/>
                  <a:pt x="2644946" y="-1538"/>
                  <a:pt x="2733294" y="0"/>
                </a:cubicBezTo>
                <a:cubicBezTo>
                  <a:pt x="2821642" y="1538"/>
                  <a:pt x="3155137" y="-25694"/>
                  <a:pt x="3465195" y="0"/>
                </a:cubicBezTo>
                <a:cubicBezTo>
                  <a:pt x="3775253" y="25694"/>
                  <a:pt x="3836034" y="3332"/>
                  <a:pt x="4028694" y="0"/>
                </a:cubicBezTo>
                <a:cubicBezTo>
                  <a:pt x="4221354" y="-3332"/>
                  <a:pt x="4332272" y="-13591"/>
                  <a:pt x="4423791" y="0"/>
                </a:cubicBezTo>
                <a:cubicBezTo>
                  <a:pt x="4515310" y="13591"/>
                  <a:pt x="4785196" y="18207"/>
                  <a:pt x="5071491" y="0"/>
                </a:cubicBezTo>
                <a:cubicBezTo>
                  <a:pt x="5357786" y="-18207"/>
                  <a:pt x="5317607" y="433"/>
                  <a:pt x="5550789" y="0"/>
                </a:cubicBezTo>
                <a:cubicBezTo>
                  <a:pt x="5783971" y="-433"/>
                  <a:pt x="5968130" y="-12021"/>
                  <a:pt x="6366891" y="0"/>
                </a:cubicBezTo>
                <a:cubicBezTo>
                  <a:pt x="6765652" y="12021"/>
                  <a:pt x="6653066" y="-22717"/>
                  <a:pt x="6846189" y="0"/>
                </a:cubicBezTo>
                <a:cubicBezTo>
                  <a:pt x="7039312" y="22717"/>
                  <a:pt x="7145597" y="6926"/>
                  <a:pt x="7325487" y="0"/>
                </a:cubicBezTo>
                <a:cubicBezTo>
                  <a:pt x="7505377" y="-6926"/>
                  <a:pt x="8122843" y="35699"/>
                  <a:pt x="8420100" y="0"/>
                </a:cubicBezTo>
                <a:cubicBezTo>
                  <a:pt x="8392447" y="162989"/>
                  <a:pt x="8438745" y="358519"/>
                  <a:pt x="8420100" y="660400"/>
                </a:cubicBezTo>
                <a:cubicBezTo>
                  <a:pt x="8401455" y="962281"/>
                  <a:pt x="8450844" y="1062255"/>
                  <a:pt x="8420100" y="1320800"/>
                </a:cubicBezTo>
                <a:cubicBezTo>
                  <a:pt x="8101728" y="1351034"/>
                  <a:pt x="7912687" y="1347736"/>
                  <a:pt x="7772400" y="1320800"/>
                </a:cubicBezTo>
                <a:cubicBezTo>
                  <a:pt x="7632113" y="1293864"/>
                  <a:pt x="7479807" y="1334589"/>
                  <a:pt x="7208901" y="1320800"/>
                </a:cubicBezTo>
                <a:cubicBezTo>
                  <a:pt x="6937995" y="1307011"/>
                  <a:pt x="6858691" y="1333867"/>
                  <a:pt x="6645402" y="1320800"/>
                </a:cubicBezTo>
                <a:cubicBezTo>
                  <a:pt x="6432113" y="1307733"/>
                  <a:pt x="6395684" y="1318807"/>
                  <a:pt x="6166104" y="1320800"/>
                </a:cubicBezTo>
                <a:cubicBezTo>
                  <a:pt x="5936524" y="1322793"/>
                  <a:pt x="5902059" y="1339296"/>
                  <a:pt x="5771007" y="1320800"/>
                </a:cubicBezTo>
                <a:cubicBezTo>
                  <a:pt x="5639955" y="1302304"/>
                  <a:pt x="5353069" y="1336332"/>
                  <a:pt x="4954905" y="1320800"/>
                </a:cubicBezTo>
                <a:cubicBezTo>
                  <a:pt x="4556741" y="1305268"/>
                  <a:pt x="4383597" y="1304988"/>
                  <a:pt x="4223004" y="1320800"/>
                </a:cubicBezTo>
                <a:cubicBezTo>
                  <a:pt x="4062411" y="1336612"/>
                  <a:pt x="3881665" y="1311276"/>
                  <a:pt x="3575304" y="1320800"/>
                </a:cubicBezTo>
                <a:cubicBezTo>
                  <a:pt x="3268943" y="1330324"/>
                  <a:pt x="3261118" y="1332281"/>
                  <a:pt x="3180207" y="1320800"/>
                </a:cubicBezTo>
                <a:cubicBezTo>
                  <a:pt x="3099296" y="1309319"/>
                  <a:pt x="2917305" y="1309382"/>
                  <a:pt x="2700909" y="1320800"/>
                </a:cubicBezTo>
                <a:cubicBezTo>
                  <a:pt x="2484513" y="1332218"/>
                  <a:pt x="2258989" y="1313034"/>
                  <a:pt x="1969008" y="1320800"/>
                </a:cubicBezTo>
                <a:cubicBezTo>
                  <a:pt x="1679027" y="1328566"/>
                  <a:pt x="1489807" y="1342230"/>
                  <a:pt x="1321308" y="1320800"/>
                </a:cubicBezTo>
                <a:cubicBezTo>
                  <a:pt x="1152809" y="1299370"/>
                  <a:pt x="915893" y="1348299"/>
                  <a:pt x="673608" y="1320800"/>
                </a:cubicBezTo>
                <a:cubicBezTo>
                  <a:pt x="431323" y="1293301"/>
                  <a:pt x="213170" y="1300713"/>
                  <a:pt x="0" y="1320800"/>
                </a:cubicBezTo>
                <a:cubicBezTo>
                  <a:pt x="-21938" y="1157293"/>
                  <a:pt x="-31066" y="829911"/>
                  <a:pt x="0" y="686816"/>
                </a:cubicBezTo>
                <a:cubicBezTo>
                  <a:pt x="31066" y="543721"/>
                  <a:pt x="-5328" y="167150"/>
                  <a:pt x="0" y="0"/>
                </a:cubicBezTo>
                <a:close/>
              </a:path>
              <a:path w="8420100" h="1320800" stroke="0" extrusionOk="0">
                <a:moveTo>
                  <a:pt x="0" y="0"/>
                </a:moveTo>
                <a:cubicBezTo>
                  <a:pt x="113539" y="-787"/>
                  <a:pt x="272143" y="17963"/>
                  <a:pt x="395097" y="0"/>
                </a:cubicBezTo>
                <a:cubicBezTo>
                  <a:pt x="518051" y="-17963"/>
                  <a:pt x="819864" y="7451"/>
                  <a:pt x="1126998" y="0"/>
                </a:cubicBezTo>
                <a:cubicBezTo>
                  <a:pt x="1434132" y="-7451"/>
                  <a:pt x="1403437" y="-6366"/>
                  <a:pt x="1606296" y="0"/>
                </a:cubicBezTo>
                <a:cubicBezTo>
                  <a:pt x="1809155" y="6366"/>
                  <a:pt x="1939711" y="19661"/>
                  <a:pt x="2169795" y="0"/>
                </a:cubicBezTo>
                <a:cubicBezTo>
                  <a:pt x="2399879" y="-19661"/>
                  <a:pt x="2551104" y="-15854"/>
                  <a:pt x="2649093" y="0"/>
                </a:cubicBezTo>
                <a:cubicBezTo>
                  <a:pt x="2747082" y="15854"/>
                  <a:pt x="2894978" y="-16719"/>
                  <a:pt x="3128391" y="0"/>
                </a:cubicBezTo>
                <a:cubicBezTo>
                  <a:pt x="3361804" y="16719"/>
                  <a:pt x="3536656" y="-4018"/>
                  <a:pt x="3691890" y="0"/>
                </a:cubicBezTo>
                <a:cubicBezTo>
                  <a:pt x="3847124" y="4018"/>
                  <a:pt x="4229937" y="34412"/>
                  <a:pt x="4507992" y="0"/>
                </a:cubicBezTo>
                <a:cubicBezTo>
                  <a:pt x="4786047" y="-34412"/>
                  <a:pt x="5017833" y="-18178"/>
                  <a:pt x="5239893" y="0"/>
                </a:cubicBezTo>
                <a:cubicBezTo>
                  <a:pt x="5461953" y="18178"/>
                  <a:pt x="5718294" y="23596"/>
                  <a:pt x="5887593" y="0"/>
                </a:cubicBezTo>
                <a:cubicBezTo>
                  <a:pt x="6056892" y="-23596"/>
                  <a:pt x="6242795" y="12949"/>
                  <a:pt x="6366891" y="0"/>
                </a:cubicBezTo>
                <a:cubicBezTo>
                  <a:pt x="6490987" y="-12949"/>
                  <a:pt x="6649904" y="7763"/>
                  <a:pt x="6761988" y="0"/>
                </a:cubicBezTo>
                <a:cubicBezTo>
                  <a:pt x="6874072" y="-7763"/>
                  <a:pt x="7083073" y="-23132"/>
                  <a:pt x="7241286" y="0"/>
                </a:cubicBezTo>
                <a:cubicBezTo>
                  <a:pt x="7399499" y="23132"/>
                  <a:pt x="7859781" y="31205"/>
                  <a:pt x="8420100" y="0"/>
                </a:cubicBezTo>
                <a:cubicBezTo>
                  <a:pt x="8403003" y="134772"/>
                  <a:pt x="8402597" y="406315"/>
                  <a:pt x="8420100" y="647192"/>
                </a:cubicBezTo>
                <a:cubicBezTo>
                  <a:pt x="8437603" y="888069"/>
                  <a:pt x="8414790" y="1180291"/>
                  <a:pt x="8420100" y="1320800"/>
                </a:cubicBezTo>
                <a:cubicBezTo>
                  <a:pt x="8289904" y="1305714"/>
                  <a:pt x="8164279" y="1336687"/>
                  <a:pt x="7940802" y="1320800"/>
                </a:cubicBezTo>
                <a:cubicBezTo>
                  <a:pt x="7717325" y="1304913"/>
                  <a:pt x="7518599" y="1351690"/>
                  <a:pt x="7208901" y="1320800"/>
                </a:cubicBezTo>
                <a:cubicBezTo>
                  <a:pt x="6899203" y="1289910"/>
                  <a:pt x="6842711" y="1334451"/>
                  <a:pt x="6477000" y="1320800"/>
                </a:cubicBezTo>
                <a:cubicBezTo>
                  <a:pt x="6111289" y="1307149"/>
                  <a:pt x="5966488" y="1305874"/>
                  <a:pt x="5829300" y="1320800"/>
                </a:cubicBezTo>
                <a:cubicBezTo>
                  <a:pt x="5692112" y="1335726"/>
                  <a:pt x="5549203" y="1318275"/>
                  <a:pt x="5434203" y="1320800"/>
                </a:cubicBezTo>
                <a:cubicBezTo>
                  <a:pt x="5319203" y="1323325"/>
                  <a:pt x="5026083" y="1318249"/>
                  <a:pt x="4618101" y="1320800"/>
                </a:cubicBezTo>
                <a:cubicBezTo>
                  <a:pt x="4210119" y="1323351"/>
                  <a:pt x="4111597" y="1336006"/>
                  <a:pt x="3970401" y="1320800"/>
                </a:cubicBezTo>
                <a:cubicBezTo>
                  <a:pt x="3829205" y="1305594"/>
                  <a:pt x="3563417" y="1314181"/>
                  <a:pt x="3322701" y="1320800"/>
                </a:cubicBezTo>
                <a:cubicBezTo>
                  <a:pt x="3081985" y="1327419"/>
                  <a:pt x="2833116" y="1329423"/>
                  <a:pt x="2675001" y="1320800"/>
                </a:cubicBezTo>
                <a:cubicBezTo>
                  <a:pt x="2516886" y="1312177"/>
                  <a:pt x="2200827" y="1336312"/>
                  <a:pt x="1943100" y="1320800"/>
                </a:cubicBezTo>
                <a:cubicBezTo>
                  <a:pt x="1685373" y="1305288"/>
                  <a:pt x="1656944" y="1304499"/>
                  <a:pt x="1379601" y="1320800"/>
                </a:cubicBezTo>
                <a:cubicBezTo>
                  <a:pt x="1102258" y="1337101"/>
                  <a:pt x="943421" y="1341686"/>
                  <a:pt x="816102" y="1320800"/>
                </a:cubicBezTo>
                <a:cubicBezTo>
                  <a:pt x="688783" y="1299914"/>
                  <a:pt x="402967" y="1348403"/>
                  <a:pt x="0" y="1320800"/>
                </a:cubicBezTo>
                <a:cubicBezTo>
                  <a:pt x="-16034" y="1111515"/>
                  <a:pt x="7174" y="848351"/>
                  <a:pt x="0" y="700024"/>
                </a:cubicBezTo>
                <a:cubicBezTo>
                  <a:pt x="-7174" y="551697"/>
                  <a:pt x="29997" y="295493"/>
                  <a:pt x="0" y="0"/>
                </a:cubicBezTo>
                <a:close/>
              </a:path>
            </a:pathLst>
          </a:custGeom>
          <a:ln>
            <a:extLst>
              <a:ext uri="{C807C97D-BFC1-408E-A445-0C87EB9F89A2}">
                <ask:lineSketchStyleProps xmlns:ask="http://schemas.microsoft.com/office/drawing/2018/sketchyshapes" sd="2137207300">
                  <a:prstGeom prst="rect">
                    <a:avLst/>
                  </a:prstGeom>
                  <ask:type>
                    <ask:lineSketchFreehand/>
                  </ask:type>
                </ask:lineSketchStyleProps>
              </a:ext>
            </a:extLst>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marL="0" marR="0" lvl="0" indent="0" algn="ctr" defTabSz="914400" rtl="0" eaLnBrk="1" fontAlgn="auto" latinLnBrk="0" hangingPunct="1">
              <a:lnSpc>
                <a:spcPct val="107000"/>
              </a:lnSpc>
              <a:spcBef>
                <a:spcPts val="0"/>
              </a:spcBef>
              <a:spcAft>
                <a:spcPts val="800"/>
              </a:spcAft>
              <a:buClr>
                <a:srgbClr val="000000"/>
              </a:buClr>
              <a:buSzTx/>
              <a:buFont typeface="Arial"/>
              <a:buNone/>
              <a:tabLst/>
              <a:defRPr/>
            </a:pPr>
            <a:r>
              <a:rPr kumimoji="0" lang="en-US" sz="2800" b="0" i="0" u="none" strike="noStrike" kern="0" cap="none" spc="0" normalizeH="0" baseline="0" noProof="0" dirty="0">
                <a:ln>
                  <a:noFill/>
                </a:ln>
                <a:solidFill>
                  <a:schemeClr val="bg1"/>
                </a:solidFill>
                <a:effectLst/>
                <a:uLnTx/>
                <a:uFillTx/>
                <a:latin typeface="Comic Sans MS"/>
                <a:ea typeface="Times New Roman" panose="02020603050405020304" pitchFamily="18" charset="0"/>
                <a:cs typeface="Times New Roman" panose="02020603050405020304" pitchFamily="18" charset="0"/>
                <a:sym typeface="Arial"/>
              </a:rPr>
              <a:t>Half of the perimeter of the rectangle is equal to Length + Width.</a:t>
            </a:r>
            <a:endParaRPr kumimoji="0" lang="en-US" sz="2800" b="0" i="0" u="none" strike="noStrike" kern="0" cap="none" spc="0" normalizeH="0" baseline="0" noProof="0" dirty="0">
              <a:ln>
                <a:noFill/>
              </a:ln>
              <a:solidFill>
                <a:schemeClr val="bg1"/>
              </a:solidFill>
              <a:effectLst/>
              <a:uLnTx/>
              <a:uFillTx/>
              <a:latin typeface="Comic Sans MS"/>
              <a:ea typeface="Calibri" panose="020F0502020204030204" pitchFamily="34" charset="0"/>
              <a:cs typeface="Arial" panose="020B0604020202020204" pitchFamily="34" charset="0"/>
              <a:sym typeface="Arial"/>
            </a:endParaRPr>
          </a:p>
        </p:txBody>
      </p:sp>
    </p:spTree>
    <p:custDataLst>
      <p:tags r:id="rId1"/>
    </p:custDataLst>
    <p:extLst>
      <p:ext uri="{BB962C8B-B14F-4D97-AF65-F5344CB8AC3E}">
        <p14:creationId xmlns:p14="http://schemas.microsoft.com/office/powerpoint/2010/main" val="19837125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iterate type="wd">
                                    <p:tmPct val="15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phic 1">
            <a:extLst>
              <a:ext uri="{FF2B5EF4-FFF2-40B4-BE49-F238E27FC236}">
                <a16:creationId xmlns:a16="http://schemas.microsoft.com/office/drawing/2014/main" id="{1C5C1042-AC2F-4A8B-8133-2420035D63AA}"/>
              </a:ext>
            </a:extLst>
          </p:cNvPr>
          <p:cNvPicPr>
            <a:picLocks noChangeAspect="1"/>
          </p:cNvPicPr>
          <p:nvPr/>
        </p:nvPicPr>
        <p:blipFill>
          <a:blip r:embed="rId4"/>
          <a:srcRect/>
          <a:stretch/>
        </p:blipFill>
        <p:spPr>
          <a:xfrm>
            <a:off x="4742041" y="702868"/>
            <a:ext cx="2733118" cy="3299987"/>
          </a:xfrm>
          <a:prstGeom prst="rect">
            <a:avLst/>
          </a:prstGeom>
        </p:spPr>
      </p:pic>
      <p:sp>
        <p:nvSpPr>
          <p:cNvPr id="4" name="Google Shape;97;gb06ce43697_0_0">
            <a:extLst>
              <a:ext uri="{FF2B5EF4-FFF2-40B4-BE49-F238E27FC236}">
                <a16:creationId xmlns:a16="http://schemas.microsoft.com/office/drawing/2014/main" id="{4245A341-67B7-49D2-83BC-1C7196F6A943}"/>
              </a:ext>
            </a:extLst>
          </p:cNvPr>
          <p:cNvSpPr txBox="1">
            <a:spLocks/>
          </p:cNvSpPr>
          <p:nvPr/>
        </p:nvSpPr>
        <p:spPr>
          <a:xfrm>
            <a:off x="1037100" y="4366048"/>
            <a:ext cx="10143000" cy="1789084"/>
          </a:xfrm>
          <a:prstGeom prst="rect">
            <a:avLst/>
          </a:prstGeom>
          <a:solidFill>
            <a:srgbClr val="DAF3F6"/>
          </a:solidFill>
          <a:ln>
            <a:solidFill>
              <a:srgbClr val="C7E6F5"/>
            </a:solidFill>
          </a:ln>
          <a:effectLst/>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sz="5400" dirty="0">
                <a:solidFill>
                  <a:schemeClr val="accent1">
                    <a:lumMod val="50000"/>
                  </a:schemeClr>
                </a:solidFill>
                <a:latin typeface="Comic Sans MS"/>
              </a:rPr>
              <a:t>Mastery of math facts </a:t>
            </a:r>
          </a:p>
          <a:p>
            <a:pPr algn="ctr"/>
            <a:r>
              <a:rPr lang="en-US" sz="5400" dirty="0">
                <a:solidFill>
                  <a:schemeClr val="accent1">
                    <a:lumMod val="50000"/>
                  </a:schemeClr>
                </a:solidFill>
                <a:latin typeface="Comic Sans MS"/>
              </a:rPr>
              <a:t>and fluency</a:t>
            </a:r>
            <a:r>
              <a:rPr lang="en-US" sz="5400" b="1" dirty="0">
                <a:solidFill>
                  <a:schemeClr val="accent1">
                    <a:lumMod val="50000"/>
                  </a:schemeClr>
                </a:solidFill>
                <a:latin typeface="Comic Sans MS"/>
              </a:rPr>
              <a:t> </a:t>
            </a:r>
          </a:p>
        </p:txBody>
      </p:sp>
    </p:spTree>
    <p:custDataLst>
      <p:tags r:id="rId1"/>
    </p:custDataLst>
    <p:extLst>
      <p:ext uri="{BB962C8B-B14F-4D97-AF65-F5344CB8AC3E}">
        <p14:creationId xmlns:p14="http://schemas.microsoft.com/office/powerpoint/2010/main" val="427472210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9DFAE123-F4D2-4D2C-BF20-A47DC7E934A6}"/>
              </a:ext>
            </a:extLst>
          </p:cNvPr>
          <p:cNvSpPr txBox="1"/>
          <p:nvPr/>
        </p:nvSpPr>
        <p:spPr>
          <a:xfrm>
            <a:off x="219886" y="5312954"/>
            <a:ext cx="8924114" cy="881395"/>
          </a:xfrm>
          <a:prstGeom prst="rect">
            <a:avLst/>
          </a:prstGeom>
          <a:solidFill>
            <a:schemeClr val="bg1"/>
          </a:solidFill>
        </p:spPr>
        <p:txBody>
          <a:bodyPr wrap="square">
            <a:spAutoFit/>
          </a:bodyPr>
          <a:lstStyle/>
          <a:p>
            <a:pPr marL="0" marR="0" algn="ctr">
              <a:lnSpc>
                <a:spcPct val="200000"/>
              </a:lnSpc>
              <a:spcBef>
                <a:spcPts val="0"/>
              </a:spcBef>
              <a:spcAft>
                <a:spcPts val="800"/>
              </a:spcAft>
            </a:pPr>
            <a:r>
              <a:rPr lang="en-US" sz="3000" dirty="0">
                <a:solidFill>
                  <a:schemeClr val="tx1">
                    <a:lumMod val="65000"/>
                    <a:lumOff val="35000"/>
                  </a:schemeClr>
                </a:solidFill>
                <a:effectLst/>
                <a:latin typeface="+mn-lt"/>
                <a:ea typeface="Calibri" panose="020F0502020204030204" pitchFamily="34" charset="0"/>
                <a:cs typeface="Arial" panose="020B0604020202020204" pitchFamily="34" charset="0"/>
              </a:rPr>
              <a:t>The perimeter of the </a:t>
            </a:r>
            <a:r>
              <a:rPr lang="en-US" sz="3000" dirty="0">
                <a:solidFill>
                  <a:schemeClr val="tx1">
                    <a:lumMod val="65000"/>
                    <a:lumOff val="35000"/>
                  </a:schemeClr>
                </a:solidFill>
                <a:latin typeface="+mn-lt"/>
                <a:ea typeface="Calibri" panose="020F0502020204030204" pitchFamily="34" charset="0"/>
                <a:cs typeface="Arial" panose="020B0604020202020204" pitchFamily="34" charset="0"/>
              </a:rPr>
              <a:t>rectangle is</a:t>
            </a:r>
            <a:r>
              <a:rPr lang="en-US" sz="3000" dirty="0">
                <a:solidFill>
                  <a:schemeClr val="tx1">
                    <a:lumMod val="65000"/>
                    <a:lumOff val="35000"/>
                  </a:schemeClr>
                </a:solidFill>
                <a:effectLst/>
                <a:latin typeface="+mn-lt"/>
                <a:ea typeface="Calibri" panose="020F0502020204030204" pitchFamily="34" charset="0"/>
                <a:cs typeface="Arial" panose="020B0604020202020204" pitchFamily="34" charset="0"/>
              </a:rPr>
              <a:t> </a:t>
            </a:r>
            <a:r>
              <a:rPr lang="en-US" sz="3000" dirty="0">
                <a:solidFill>
                  <a:schemeClr val="bg1"/>
                </a:solidFill>
                <a:effectLst/>
                <a:latin typeface="+mn-lt"/>
                <a:ea typeface="Calibri" panose="020F0502020204030204" pitchFamily="34" charset="0"/>
                <a:cs typeface="Arial" panose="020B0604020202020204" pitchFamily="34" charset="0"/>
              </a:rPr>
              <a:t>is   40   </a:t>
            </a:r>
            <a:r>
              <a:rPr lang="en-US" sz="3000" dirty="0">
                <a:solidFill>
                  <a:schemeClr val="tx1">
                    <a:lumMod val="65000"/>
                    <a:lumOff val="35000"/>
                  </a:schemeClr>
                </a:solidFill>
                <a:effectLst/>
                <a:latin typeface="+mn-lt"/>
                <a:ea typeface="Calibri" panose="020F0502020204030204" pitchFamily="34" charset="0"/>
                <a:cs typeface="Arial" panose="020B0604020202020204" pitchFamily="34" charset="0"/>
              </a:rPr>
              <a:t>cm.</a:t>
            </a:r>
          </a:p>
        </p:txBody>
      </p:sp>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Find the perimeter of the rectangle </a:t>
            </a:r>
            <a:endParaRPr lang="en-GB" sz="3200" dirty="0">
              <a:solidFill>
                <a:schemeClr val="bg1"/>
              </a:solidFill>
              <a:sym typeface="Comic Sans MS"/>
            </a:endParaRPr>
          </a:p>
        </p:txBody>
      </p:sp>
      <p:sp>
        <p:nvSpPr>
          <p:cNvPr id="14" name="TextBox 13">
            <a:extLst>
              <a:ext uri="{FF2B5EF4-FFF2-40B4-BE49-F238E27FC236}">
                <a16:creationId xmlns:a16="http://schemas.microsoft.com/office/drawing/2014/main" id="{86021AB6-7577-46FC-8527-4DB376182A3C}"/>
              </a:ext>
            </a:extLst>
          </p:cNvPr>
          <p:cNvSpPr txBox="1"/>
          <p:nvPr/>
        </p:nvSpPr>
        <p:spPr>
          <a:xfrm>
            <a:off x="9529482" y="136956"/>
            <a:ext cx="2662518" cy="307777"/>
          </a:xfrm>
          <a:prstGeom prst="rect">
            <a:avLst/>
          </a:prstGeom>
          <a:solidFill>
            <a:srgbClr val="DAF3F6"/>
          </a:solidFill>
          <a:effectLst>
            <a:softEdge rad="12700"/>
          </a:effectLst>
        </p:spPr>
        <p:txBody>
          <a:bodyPr wrap="square" lIns="91440" tIns="45720" rIns="91440" bIns="45720" anchor="t">
            <a:spAutoFit/>
          </a:bodyPr>
          <a:lstStyle/>
          <a:p>
            <a:pPr algn="ctr"/>
            <a:r>
              <a:rPr lang="en-GB">
                <a:solidFill>
                  <a:schemeClr val="tx1">
                    <a:lumMod val="50000"/>
                    <a:lumOff val="50000"/>
                  </a:schemeClr>
                </a:solidFill>
                <a:latin typeface="+mj-lt"/>
              </a:rPr>
              <a:t>Applications</a:t>
            </a:r>
            <a:endParaRPr lang="en-US"/>
          </a:p>
        </p:txBody>
      </p:sp>
      <p:sp>
        <p:nvSpPr>
          <p:cNvPr id="11" name="Rectangle: Rounded Corners 10">
            <a:extLst>
              <a:ext uri="{FF2B5EF4-FFF2-40B4-BE49-F238E27FC236}">
                <a16:creationId xmlns:a16="http://schemas.microsoft.com/office/drawing/2014/main" id="{0ED357C6-E8E4-4745-817D-2210721F2CF2}"/>
              </a:ext>
            </a:extLst>
          </p:cNvPr>
          <p:cNvSpPr/>
          <p:nvPr/>
        </p:nvSpPr>
        <p:spPr>
          <a:xfrm>
            <a:off x="6834652" y="5604148"/>
            <a:ext cx="1097280" cy="590201"/>
          </a:xfrm>
          <a:prstGeom prst="roundRect">
            <a:avLst/>
          </a:prstGeom>
          <a:solidFill>
            <a:schemeClr val="bg1"/>
          </a:solid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000" dirty="0">
                <a:solidFill>
                  <a:schemeClr val="bg1"/>
                </a:solidFill>
              </a:rPr>
              <a:t>40</a:t>
            </a:r>
          </a:p>
        </p:txBody>
      </p:sp>
      <p:sp>
        <p:nvSpPr>
          <p:cNvPr id="8" name="Rectangle 7">
            <a:extLst>
              <a:ext uri="{FF2B5EF4-FFF2-40B4-BE49-F238E27FC236}">
                <a16:creationId xmlns:a16="http://schemas.microsoft.com/office/drawing/2014/main" id="{2910C012-8D3A-4DAF-89DE-537438C9FCB0}"/>
              </a:ext>
            </a:extLst>
          </p:cNvPr>
          <p:cNvSpPr/>
          <p:nvPr/>
        </p:nvSpPr>
        <p:spPr>
          <a:xfrm>
            <a:off x="5357349" y="2177191"/>
            <a:ext cx="1691140" cy="2676873"/>
          </a:xfrm>
          <a:prstGeom prst="rect">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a:extLst>
              <a:ext uri="{FF2B5EF4-FFF2-40B4-BE49-F238E27FC236}">
                <a16:creationId xmlns:a16="http://schemas.microsoft.com/office/drawing/2014/main" id="{BF5EFADC-7276-428B-97A9-8724A1410D1F}"/>
              </a:ext>
            </a:extLst>
          </p:cNvPr>
          <p:cNvSpPr txBox="1"/>
          <p:nvPr/>
        </p:nvSpPr>
        <p:spPr>
          <a:xfrm>
            <a:off x="5756717" y="1733492"/>
            <a:ext cx="1567543" cy="523220"/>
          </a:xfrm>
          <a:prstGeom prst="rect">
            <a:avLst/>
          </a:prstGeom>
          <a:noFill/>
        </p:spPr>
        <p:txBody>
          <a:bodyPr wrap="square" rtlCol="0">
            <a:spAutoFit/>
          </a:bodyPr>
          <a:lstStyle/>
          <a:p>
            <a:r>
              <a:rPr lang="en-US" sz="2800" dirty="0">
                <a:solidFill>
                  <a:schemeClr val="tx1">
                    <a:lumMod val="65000"/>
                    <a:lumOff val="35000"/>
                  </a:schemeClr>
                </a:solidFill>
                <a:latin typeface="+mn-lt"/>
                <a:cs typeface="Arial" panose="020B0604020202020204" pitchFamily="34" charset="0"/>
              </a:rPr>
              <a:t>8 cm</a:t>
            </a:r>
          </a:p>
        </p:txBody>
      </p:sp>
      <p:sp>
        <p:nvSpPr>
          <p:cNvPr id="12" name="TextBox 11">
            <a:extLst>
              <a:ext uri="{FF2B5EF4-FFF2-40B4-BE49-F238E27FC236}">
                <a16:creationId xmlns:a16="http://schemas.microsoft.com/office/drawing/2014/main" id="{FC7C3F62-A8B3-4879-AF57-3AB2E3C62CF6}"/>
              </a:ext>
            </a:extLst>
          </p:cNvPr>
          <p:cNvSpPr txBox="1"/>
          <p:nvPr/>
        </p:nvSpPr>
        <p:spPr>
          <a:xfrm>
            <a:off x="7048489" y="3293778"/>
            <a:ext cx="1567543" cy="523220"/>
          </a:xfrm>
          <a:prstGeom prst="rect">
            <a:avLst/>
          </a:prstGeom>
          <a:noFill/>
        </p:spPr>
        <p:txBody>
          <a:bodyPr wrap="square" rtlCol="0">
            <a:spAutoFit/>
          </a:bodyPr>
          <a:lstStyle/>
          <a:p>
            <a:r>
              <a:rPr lang="en-US" sz="2800" dirty="0">
                <a:solidFill>
                  <a:schemeClr val="tx1">
                    <a:lumMod val="65000"/>
                    <a:lumOff val="35000"/>
                  </a:schemeClr>
                </a:solidFill>
                <a:latin typeface="+mn-lt"/>
                <a:cs typeface="Arial" panose="020B0604020202020204" pitchFamily="34" charset="0"/>
              </a:rPr>
              <a:t>12 cm</a:t>
            </a:r>
          </a:p>
        </p:txBody>
      </p:sp>
    </p:spTree>
    <p:custDataLst>
      <p:tags r:id="rId1"/>
    </p:custDataLst>
    <p:extLst>
      <p:ext uri="{BB962C8B-B14F-4D97-AF65-F5344CB8AC3E}">
        <p14:creationId xmlns:p14="http://schemas.microsoft.com/office/powerpoint/2010/main" val="15856214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2" fill="hold" nodeType="clickEffect">
                                  <p:stCondLst>
                                    <p:cond delay="0"/>
                                  </p:stCondLst>
                                  <p:childTnLst>
                                    <p:animClr clrSpc="rgb" dir="cw">
                                      <p:cBhvr>
                                        <p:cTn id="6" dur="500" fill="hold"/>
                                        <p:tgtEl>
                                          <p:spTgt spid="11"/>
                                        </p:tgtEl>
                                        <p:attrNameLst>
                                          <p:attrName>fillcolor</p:attrName>
                                        </p:attrNameLst>
                                      </p:cBhvr>
                                      <p:to>
                                        <a:srgbClr val="74C274"/>
                                      </p:to>
                                    </p:animClr>
                                    <p:set>
                                      <p:cBhvr>
                                        <p:cTn id="7" dur="500" fill="hold"/>
                                        <p:tgtEl>
                                          <p:spTgt spid="11"/>
                                        </p:tgtEl>
                                        <p:attrNameLst>
                                          <p:attrName>fill.type</p:attrName>
                                        </p:attrNameLst>
                                      </p:cBhvr>
                                      <p:to>
                                        <p:strVal val="solid"/>
                                      </p:to>
                                    </p:set>
                                    <p:set>
                                      <p:cBhvr>
                                        <p:cTn id="8" dur="500" fill="hold"/>
                                        <p:tgtEl>
                                          <p:spTgt spid="11"/>
                                        </p:tgtEl>
                                        <p:attrNameLst>
                                          <p:attrName>fill.on</p:attrName>
                                        </p:attrNameLst>
                                      </p:cBhvr>
                                      <p:to>
                                        <p:strVal val="true"/>
                                      </p:to>
                                    </p:set>
                                  </p:childTnLst>
                                </p:cTn>
                              </p:par>
                              <p:par>
                                <p:cTn id="9" presetID="7" presetClass="emph" presetSubtype="2" fill="hold" nodeType="withEffect">
                                  <p:stCondLst>
                                    <p:cond delay="0"/>
                                  </p:stCondLst>
                                  <p:childTnLst>
                                    <p:animClr clrSpc="rgb" dir="cw">
                                      <p:cBhvr>
                                        <p:cTn id="10" dur="500" fill="hold"/>
                                        <p:tgtEl>
                                          <p:spTgt spid="11"/>
                                        </p:tgtEl>
                                        <p:attrNameLst>
                                          <p:attrName>stroke.color</p:attrName>
                                        </p:attrNameLst>
                                      </p:cBhvr>
                                      <p:to>
                                        <a:srgbClr val="FFFFFF"/>
                                      </p:to>
                                    </p:animClr>
                                    <p:set>
                                      <p:cBhvr>
                                        <p:cTn id="11" dur="500" fill="hold"/>
                                        <p:tgtEl>
                                          <p:spTgt spid="11"/>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Select all correct answers</a:t>
            </a:r>
            <a:endParaRPr lang="en-GB" sz="3200" dirty="0">
              <a:solidFill>
                <a:schemeClr val="bg1"/>
              </a:solidFill>
              <a:sym typeface="Comic Sans MS"/>
            </a:endParaRPr>
          </a:p>
        </p:txBody>
      </p:sp>
      <p:sp>
        <p:nvSpPr>
          <p:cNvPr id="10" name="TextBox 9">
            <a:extLst>
              <a:ext uri="{FF2B5EF4-FFF2-40B4-BE49-F238E27FC236}">
                <a16:creationId xmlns:a16="http://schemas.microsoft.com/office/drawing/2014/main" id="{9DFAE123-F4D2-4D2C-BF20-A47DC7E934A6}"/>
              </a:ext>
            </a:extLst>
          </p:cNvPr>
          <p:cNvSpPr txBox="1"/>
          <p:nvPr/>
        </p:nvSpPr>
        <p:spPr>
          <a:xfrm>
            <a:off x="521966" y="1342753"/>
            <a:ext cx="6319361" cy="708271"/>
          </a:xfrm>
          <a:prstGeom prst="rect">
            <a:avLst/>
          </a:prstGeom>
          <a:noFill/>
        </p:spPr>
        <p:txBody>
          <a:bodyPr wrap="square">
            <a:spAutoFit/>
          </a:bodyPr>
          <a:lstStyle/>
          <a:p>
            <a:pPr marL="0" marR="0">
              <a:lnSpc>
                <a:spcPct val="150000"/>
              </a:lnSpc>
              <a:spcBef>
                <a:spcPts val="0"/>
              </a:spcBef>
              <a:spcAft>
                <a:spcPts val="800"/>
              </a:spcAft>
            </a:pPr>
            <a:r>
              <a:rPr lang="en-US" sz="3000" dirty="0">
                <a:solidFill>
                  <a:schemeClr val="tx1">
                    <a:lumMod val="65000"/>
                    <a:lumOff val="35000"/>
                  </a:schemeClr>
                </a:solidFill>
                <a:effectLst/>
                <a:latin typeface="+mn-lt"/>
                <a:ea typeface="Calibri" panose="020F0502020204030204" pitchFamily="34" charset="0"/>
                <a:cs typeface="Arial" panose="020B0604020202020204" pitchFamily="34" charset="0"/>
              </a:rPr>
              <a:t>The perimeter of the rectangle is:</a:t>
            </a:r>
          </a:p>
        </p:txBody>
      </p:sp>
      <p:sp>
        <p:nvSpPr>
          <p:cNvPr id="2" name="1">
            <a:extLst>
              <a:ext uri="{FF2B5EF4-FFF2-40B4-BE49-F238E27FC236}">
                <a16:creationId xmlns:a16="http://schemas.microsoft.com/office/drawing/2014/main" id="{CFACE8C5-381A-4A5E-B131-0361746EF4E7}"/>
              </a:ext>
            </a:extLst>
          </p:cNvPr>
          <p:cNvSpPr/>
          <p:nvPr/>
        </p:nvSpPr>
        <p:spPr>
          <a:xfrm>
            <a:off x="691406" y="2273157"/>
            <a:ext cx="4619978" cy="453571"/>
          </a:xfrm>
          <a:prstGeom prst="roundRect">
            <a:avLst/>
          </a:prstGeom>
          <a:solidFill>
            <a:schemeClr val="bg1"/>
          </a:solid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000" dirty="0">
                <a:solidFill>
                  <a:schemeClr val="tx1">
                    <a:lumMod val="65000"/>
                    <a:lumOff val="35000"/>
                  </a:schemeClr>
                </a:solidFill>
                <a:latin typeface="Comic Sans MS" panose="030F0702030302020204" pitchFamily="66" charset="0"/>
                <a:cs typeface="Arial"/>
              </a:rPr>
              <a:t>P = 2 × 9 cm + 2 × 13 cm </a:t>
            </a:r>
          </a:p>
        </p:txBody>
      </p:sp>
      <p:sp>
        <p:nvSpPr>
          <p:cNvPr id="6" name="2">
            <a:extLst>
              <a:ext uri="{FF2B5EF4-FFF2-40B4-BE49-F238E27FC236}">
                <a16:creationId xmlns:a16="http://schemas.microsoft.com/office/drawing/2014/main" id="{6DB2EA49-8F0F-4896-919A-5CD837A9B039}"/>
              </a:ext>
            </a:extLst>
          </p:cNvPr>
          <p:cNvSpPr/>
          <p:nvPr/>
        </p:nvSpPr>
        <p:spPr>
          <a:xfrm>
            <a:off x="691406" y="3039795"/>
            <a:ext cx="4619978" cy="453571"/>
          </a:xfrm>
          <a:prstGeom prst="roundRect">
            <a:avLst/>
          </a:prstGeom>
          <a:solidFill>
            <a:schemeClr val="bg1"/>
          </a:solid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000" dirty="0">
                <a:solidFill>
                  <a:schemeClr val="tx1">
                    <a:lumMod val="65000"/>
                    <a:lumOff val="35000"/>
                  </a:schemeClr>
                </a:solidFill>
                <a:latin typeface="Comic Sans MS" panose="030F0702030302020204" pitchFamily="66" charset="0"/>
                <a:cs typeface="Arial"/>
              </a:rPr>
              <a:t>P = 2 × 9 cm × 13 cm </a:t>
            </a:r>
          </a:p>
        </p:txBody>
      </p:sp>
      <p:sp>
        <p:nvSpPr>
          <p:cNvPr id="7" name="4">
            <a:extLst>
              <a:ext uri="{FF2B5EF4-FFF2-40B4-BE49-F238E27FC236}">
                <a16:creationId xmlns:a16="http://schemas.microsoft.com/office/drawing/2014/main" id="{57BFDD62-6294-4C1C-BEDF-FC1FA9B20012}"/>
              </a:ext>
            </a:extLst>
          </p:cNvPr>
          <p:cNvSpPr/>
          <p:nvPr/>
        </p:nvSpPr>
        <p:spPr>
          <a:xfrm>
            <a:off x="691406" y="4573071"/>
            <a:ext cx="4619978" cy="453571"/>
          </a:xfrm>
          <a:prstGeom prst="roundRect">
            <a:avLst/>
          </a:prstGeom>
          <a:solidFill>
            <a:schemeClr val="bg1"/>
          </a:solid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000" dirty="0">
                <a:solidFill>
                  <a:schemeClr val="tx1">
                    <a:lumMod val="65000"/>
                    <a:lumOff val="35000"/>
                  </a:schemeClr>
                </a:solidFill>
                <a:latin typeface="Comic Sans MS" panose="030F0702030302020204" pitchFamily="66" charset="0"/>
                <a:cs typeface="Arial"/>
              </a:rPr>
              <a:t>P = 2 × (9 cm + 13 cm) </a:t>
            </a:r>
          </a:p>
        </p:txBody>
      </p:sp>
      <p:sp>
        <p:nvSpPr>
          <p:cNvPr id="9" name="3">
            <a:extLst>
              <a:ext uri="{FF2B5EF4-FFF2-40B4-BE49-F238E27FC236}">
                <a16:creationId xmlns:a16="http://schemas.microsoft.com/office/drawing/2014/main" id="{B27D1ACD-4346-4846-B182-A1BAFCAED741}"/>
              </a:ext>
            </a:extLst>
          </p:cNvPr>
          <p:cNvSpPr/>
          <p:nvPr/>
        </p:nvSpPr>
        <p:spPr>
          <a:xfrm>
            <a:off x="716258" y="3806433"/>
            <a:ext cx="4619978" cy="453571"/>
          </a:xfrm>
          <a:prstGeom prst="roundRect">
            <a:avLst/>
          </a:prstGeom>
          <a:solidFill>
            <a:schemeClr val="bg1"/>
          </a:solid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r>
              <a:rPr lang="en-US" sz="3000" dirty="0">
                <a:solidFill>
                  <a:schemeClr val="tx1">
                    <a:lumMod val="65000"/>
                    <a:lumOff val="35000"/>
                  </a:schemeClr>
                </a:solidFill>
                <a:latin typeface="Comic Sans MS" panose="030F0702030302020204" pitchFamily="66" charset="0"/>
                <a:cs typeface="Arial"/>
              </a:rPr>
              <a:t>P = 2 × 9 cm + 13 cm </a:t>
            </a:r>
          </a:p>
        </p:txBody>
      </p:sp>
      <p:sp>
        <p:nvSpPr>
          <p:cNvPr id="11" name="5">
            <a:extLst>
              <a:ext uri="{FF2B5EF4-FFF2-40B4-BE49-F238E27FC236}">
                <a16:creationId xmlns:a16="http://schemas.microsoft.com/office/drawing/2014/main" id="{A71FFB6D-C2C0-4B62-B4C5-8F9435F09CAC}"/>
              </a:ext>
            </a:extLst>
          </p:cNvPr>
          <p:cNvSpPr/>
          <p:nvPr/>
        </p:nvSpPr>
        <p:spPr>
          <a:xfrm>
            <a:off x="691407" y="5339711"/>
            <a:ext cx="5908288" cy="453571"/>
          </a:xfrm>
          <a:prstGeom prst="roundRect">
            <a:avLst/>
          </a:prstGeom>
          <a:solidFill>
            <a:schemeClr val="bg1"/>
          </a:solid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r>
              <a:rPr lang="en-US" sz="3000" dirty="0">
                <a:solidFill>
                  <a:schemeClr val="tx1">
                    <a:lumMod val="65000"/>
                    <a:lumOff val="35000"/>
                  </a:schemeClr>
                </a:solidFill>
                <a:latin typeface="Comic Sans MS" panose="030F0702030302020204" pitchFamily="66" charset="0"/>
                <a:cs typeface="Arial"/>
              </a:rPr>
              <a:t>P = 9 cm + 13 cm + 9 cm + 13 cm </a:t>
            </a:r>
          </a:p>
        </p:txBody>
      </p:sp>
      <p:pic>
        <p:nvPicPr>
          <p:cNvPr id="12" name="Picture 2">
            <a:extLst>
              <a:ext uri="{FF2B5EF4-FFF2-40B4-BE49-F238E27FC236}">
                <a16:creationId xmlns:a16="http://schemas.microsoft.com/office/drawing/2014/main" id="{63E51F72-9CD6-4F9B-9F93-E2A7E37DC81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310169" y="5976169"/>
            <a:ext cx="881831" cy="881831"/>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12">
            <a:extLst>
              <a:ext uri="{FF2B5EF4-FFF2-40B4-BE49-F238E27FC236}">
                <a16:creationId xmlns:a16="http://schemas.microsoft.com/office/drawing/2014/main" id="{4A712AFC-9C72-49D9-A58C-00B4F757BAE7}"/>
              </a:ext>
            </a:extLst>
          </p:cNvPr>
          <p:cNvSpPr/>
          <p:nvPr/>
        </p:nvSpPr>
        <p:spPr>
          <a:xfrm>
            <a:off x="7925152" y="2446670"/>
            <a:ext cx="2307772" cy="3054244"/>
          </a:xfrm>
          <a:prstGeom prst="rect">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Box 13">
            <a:extLst>
              <a:ext uri="{FF2B5EF4-FFF2-40B4-BE49-F238E27FC236}">
                <a16:creationId xmlns:a16="http://schemas.microsoft.com/office/drawing/2014/main" id="{59C20B1D-5378-44D5-9467-7BDE83A1922A}"/>
              </a:ext>
            </a:extLst>
          </p:cNvPr>
          <p:cNvSpPr txBox="1"/>
          <p:nvPr/>
        </p:nvSpPr>
        <p:spPr>
          <a:xfrm>
            <a:off x="8665381" y="1976722"/>
            <a:ext cx="1567543" cy="523220"/>
          </a:xfrm>
          <a:prstGeom prst="rect">
            <a:avLst/>
          </a:prstGeom>
          <a:noFill/>
        </p:spPr>
        <p:txBody>
          <a:bodyPr wrap="square" rtlCol="0">
            <a:spAutoFit/>
          </a:bodyPr>
          <a:lstStyle/>
          <a:p>
            <a:r>
              <a:rPr lang="en-US" sz="2800" dirty="0">
                <a:solidFill>
                  <a:schemeClr val="tx1">
                    <a:lumMod val="65000"/>
                    <a:lumOff val="35000"/>
                  </a:schemeClr>
                </a:solidFill>
                <a:latin typeface="+mn-lt"/>
                <a:cs typeface="Arial" panose="020B0604020202020204" pitchFamily="34" charset="0"/>
              </a:rPr>
              <a:t>9 cm</a:t>
            </a:r>
          </a:p>
        </p:txBody>
      </p:sp>
      <p:sp>
        <p:nvSpPr>
          <p:cNvPr id="15" name="TextBox 14">
            <a:extLst>
              <a:ext uri="{FF2B5EF4-FFF2-40B4-BE49-F238E27FC236}">
                <a16:creationId xmlns:a16="http://schemas.microsoft.com/office/drawing/2014/main" id="{8F13A00F-7064-4A70-BD73-F97BFB1A3C8A}"/>
              </a:ext>
            </a:extLst>
          </p:cNvPr>
          <p:cNvSpPr txBox="1"/>
          <p:nvPr/>
        </p:nvSpPr>
        <p:spPr>
          <a:xfrm>
            <a:off x="10257241" y="3794383"/>
            <a:ext cx="1567543" cy="523220"/>
          </a:xfrm>
          <a:prstGeom prst="rect">
            <a:avLst/>
          </a:prstGeom>
          <a:noFill/>
        </p:spPr>
        <p:txBody>
          <a:bodyPr wrap="square" rtlCol="0">
            <a:spAutoFit/>
          </a:bodyPr>
          <a:lstStyle/>
          <a:p>
            <a:r>
              <a:rPr lang="en-US" sz="2800" dirty="0">
                <a:solidFill>
                  <a:schemeClr val="tx1">
                    <a:lumMod val="65000"/>
                    <a:lumOff val="35000"/>
                  </a:schemeClr>
                </a:solidFill>
                <a:latin typeface="+mn-lt"/>
                <a:cs typeface="Arial" panose="020B0604020202020204" pitchFamily="34" charset="0"/>
              </a:rPr>
              <a:t>13 cm</a:t>
            </a:r>
          </a:p>
        </p:txBody>
      </p:sp>
    </p:spTree>
    <p:custDataLst>
      <p:tags r:id="rId1"/>
    </p:custDataLst>
    <p:extLst>
      <p:ext uri="{BB962C8B-B14F-4D97-AF65-F5344CB8AC3E}">
        <p14:creationId xmlns:p14="http://schemas.microsoft.com/office/powerpoint/2010/main" val="40200964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iterate type="wd">
                                    <p:tmPct val="15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1250"/>
                            </p:stCondLst>
                            <p:childTnLst>
                              <p:par>
                                <p:cTn id="9" presetID="10" presetClass="entr" presetSubtype="0" fill="hold" grpId="0" nodeType="afterEffect">
                                  <p:stCondLst>
                                    <p:cond delay="0"/>
                                  </p:stCondLst>
                                  <p:iterate type="wd">
                                    <p:tmPct val="15000"/>
                                  </p:iterate>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2350"/>
                            </p:stCondLst>
                            <p:childTnLst>
                              <p:par>
                                <p:cTn id="13" presetID="10" presetClass="entr" presetSubtype="0" fill="hold" grpId="0" nodeType="afterEffect">
                                  <p:stCondLst>
                                    <p:cond delay="0"/>
                                  </p:stCondLst>
                                  <p:iterate type="wd">
                                    <p:tmPct val="15000"/>
                                  </p:iterate>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grpId="1" nodeType="withEffect">
                                  <p:stCondLst>
                                    <p:cond delay="0"/>
                                  </p:stCondLst>
                                  <p:iterate type="wd">
                                    <p:tmPct val="15000"/>
                                  </p:iterate>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par>
                                <p:cTn id="19" presetID="10" presetClass="entr" presetSubtype="0" fill="hold" grpId="1" nodeType="withEffect">
                                  <p:stCondLst>
                                    <p:cond delay="0"/>
                                  </p:stCondLst>
                                  <p:iterate type="wd">
                                    <p:tmPct val="15000"/>
                                  </p:iterate>
                                  <p:childTnLst>
                                    <p:set>
                                      <p:cBhvr>
                                        <p:cTn id="20" dur="1" fill="hold">
                                          <p:stCondLst>
                                            <p:cond delay="0"/>
                                          </p:stCondLst>
                                        </p:cTn>
                                        <p:tgtEl>
                                          <p:spTgt spid="11"/>
                                        </p:tgtEl>
                                        <p:attrNameLst>
                                          <p:attrName>style.visibility</p:attrName>
                                        </p:attrNameLst>
                                      </p:cBhvr>
                                      <p:to>
                                        <p:strVal val="visible"/>
                                      </p:to>
                                    </p:set>
                                    <p:animEffect transition="in" filter="fade">
                                      <p:cBhvr>
                                        <p:cTn id="21" dur="500"/>
                                        <p:tgtEl>
                                          <p:spTgt spid="11"/>
                                        </p:tgtEl>
                                      </p:cBhvr>
                                    </p:animEffect>
                                  </p:childTnLst>
                                </p:cTn>
                              </p:par>
                            </p:childTnLst>
                          </p:cTn>
                        </p:par>
                        <p:par>
                          <p:cTn id="22" fill="hold">
                            <p:stCondLst>
                              <p:cond delay="3750"/>
                            </p:stCondLst>
                            <p:childTnLst>
                              <p:par>
                                <p:cTn id="23" presetID="1" presetClass="entr" presetSubtype="0" fill="hold" nodeType="after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25" restart="whenNotActive" fill="hold" evtFilter="cancelBubble" nodeType="interactiveSeq">
                <p:stCondLst>
                  <p:cond evt="onClick" delay="0">
                    <p:tgtEl>
                      <p:spTgt spid="2"/>
                    </p:tgtEl>
                  </p:cond>
                </p:stCondLst>
                <p:endSync evt="end" delay="0">
                  <p:rtn val="all"/>
                </p:endSync>
                <p:childTnLst>
                  <p:par>
                    <p:cTn id="26" fill="hold">
                      <p:stCondLst>
                        <p:cond delay="0"/>
                      </p:stCondLst>
                      <p:childTnLst>
                        <p:par>
                          <p:cTn id="27" fill="hold">
                            <p:stCondLst>
                              <p:cond delay="0"/>
                            </p:stCondLst>
                            <p:childTnLst>
                              <p:par>
                                <p:cTn id="28" presetID="1" presetClass="emph" presetSubtype="2" fill="hold" nodeType="withEffect">
                                  <p:stCondLst>
                                    <p:cond delay="0"/>
                                  </p:stCondLst>
                                  <p:childTnLst>
                                    <p:animClr clrSpc="rgb" dir="cw">
                                      <p:cBhvr>
                                        <p:cTn id="29" dur="500" fill="hold"/>
                                        <p:tgtEl>
                                          <p:spTgt spid="2"/>
                                        </p:tgtEl>
                                        <p:attrNameLst>
                                          <p:attrName>fillcolor</p:attrName>
                                        </p:attrNameLst>
                                      </p:cBhvr>
                                      <p:to>
                                        <a:srgbClr val="74C274"/>
                                      </p:to>
                                    </p:animClr>
                                    <p:set>
                                      <p:cBhvr>
                                        <p:cTn id="30" dur="500" fill="hold"/>
                                        <p:tgtEl>
                                          <p:spTgt spid="2"/>
                                        </p:tgtEl>
                                        <p:attrNameLst>
                                          <p:attrName>fill.type</p:attrName>
                                        </p:attrNameLst>
                                      </p:cBhvr>
                                      <p:to>
                                        <p:strVal val="solid"/>
                                      </p:to>
                                    </p:set>
                                    <p:set>
                                      <p:cBhvr>
                                        <p:cTn id="31" dur="500" fill="hold"/>
                                        <p:tgtEl>
                                          <p:spTgt spid="2"/>
                                        </p:tgtEl>
                                        <p:attrNameLst>
                                          <p:attrName>fill.on</p:attrName>
                                        </p:attrNameLst>
                                      </p:cBhvr>
                                      <p:to>
                                        <p:strVal val="true"/>
                                      </p:to>
                                    </p:set>
                                  </p:childTnLst>
                                </p:cTn>
                              </p:par>
                              <p:par>
                                <p:cTn id="32" presetID="3" presetClass="emph" presetSubtype="2" fill="hold" grpId="0" nodeType="withEffect">
                                  <p:stCondLst>
                                    <p:cond delay="0"/>
                                  </p:stCondLst>
                                  <p:iterate type="wd">
                                    <p:tmPct val="0"/>
                                  </p:iterate>
                                  <p:childTnLst>
                                    <p:animClr clrSpc="rgb" dir="cw">
                                      <p:cBhvr override="childStyle">
                                        <p:cTn id="33" dur="500" fill="hold"/>
                                        <p:tgtEl>
                                          <p:spTgt spid="2"/>
                                        </p:tgtEl>
                                        <p:attrNameLst>
                                          <p:attrName>style.color</p:attrName>
                                        </p:attrNameLst>
                                      </p:cBhvr>
                                      <p:to>
                                        <a:srgbClr val="FFFFFF"/>
                                      </p:to>
                                    </p:animClr>
                                  </p:childTnLst>
                                </p:cTn>
                              </p:par>
                              <p:par>
                                <p:cTn id="34" presetID="7" presetClass="emph" presetSubtype="2" fill="hold" nodeType="withEffect">
                                  <p:stCondLst>
                                    <p:cond delay="0"/>
                                  </p:stCondLst>
                                  <p:childTnLst>
                                    <p:animClr clrSpc="rgb" dir="cw">
                                      <p:cBhvr>
                                        <p:cTn id="35" dur="500" fill="hold"/>
                                        <p:tgtEl>
                                          <p:spTgt spid="2"/>
                                        </p:tgtEl>
                                        <p:attrNameLst>
                                          <p:attrName>stroke.color</p:attrName>
                                        </p:attrNameLst>
                                      </p:cBhvr>
                                      <p:to>
                                        <a:srgbClr val="FFFFFF"/>
                                      </p:to>
                                    </p:animClr>
                                    <p:set>
                                      <p:cBhvr>
                                        <p:cTn id="36" dur="500" fill="hold"/>
                                        <p:tgtEl>
                                          <p:spTgt spid="2"/>
                                        </p:tgtEl>
                                        <p:attrNameLst>
                                          <p:attrName>stroke.on</p:attrName>
                                        </p:attrNameLst>
                                      </p:cBhvr>
                                      <p:to>
                                        <p:strVal val="true"/>
                                      </p:to>
                                    </p:set>
                                  </p:childTnLst>
                                </p:cTn>
                              </p:par>
                            </p:childTnLst>
                          </p:cTn>
                        </p:par>
                      </p:childTnLst>
                    </p:cTn>
                  </p:par>
                </p:childTnLst>
              </p:cTn>
              <p:nextCondLst>
                <p:cond evt="onClick" delay="0">
                  <p:tgtEl>
                    <p:spTgt spid="2"/>
                  </p:tgtEl>
                </p:cond>
              </p:nextCondLst>
            </p:seq>
            <p:seq concurrent="1" nextAc="seek">
              <p:cTn id="37" restart="whenNotActive" fill="hold" evtFilter="cancelBubble" nodeType="interactiveSeq">
                <p:stCondLst>
                  <p:cond evt="onClick" delay="0">
                    <p:tgtEl>
                      <p:spTgt spid="7"/>
                    </p:tgtEl>
                  </p:cond>
                </p:stCondLst>
                <p:endSync evt="end" delay="0">
                  <p:rtn val="all"/>
                </p:endSync>
                <p:childTnLst>
                  <p:par>
                    <p:cTn id="38" fill="hold">
                      <p:stCondLst>
                        <p:cond delay="0"/>
                      </p:stCondLst>
                      <p:childTnLst>
                        <p:par>
                          <p:cTn id="39" fill="hold">
                            <p:stCondLst>
                              <p:cond delay="0"/>
                            </p:stCondLst>
                            <p:childTnLst>
                              <p:par>
                                <p:cTn id="40" presetID="3" presetClass="emph" presetSubtype="2" fill="hold" grpId="0" nodeType="withEffect">
                                  <p:stCondLst>
                                    <p:cond delay="0"/>
                                  </p:stCondLst>
                                  <p:iterate type="wd">
                                    <p:tmPct val="0"/>
                                  </p:iterate>
                                  <p:childTnLst>
                                    <p:animClr clrSpc="rgb" dir="cw">
                                      <p:cBhvr override="childStyle">
                                        <p:cTn id="41" dur="500" fill="hold"/>
                                        <p:tgtEl>
                                          <p:spTgt spid="7"/>
                                        </p:tgtEl>
                                        <p:attrNameLst>
                                          <p:attrName>style.color</p:attrName>
                                        </p:attrNameLst>
                                      </p:cBhvr>
                                      <p:to>
                                        <a:srgbClr val="FFFFFF"/>
                                      </p:to>
                                    </p:animClr>
                                  </p:childTnLst>
                                </p:cTn>
                              </p:par>
                              <p:par>
                                <p:cTn id="42" presetID="1" presetClass="emph" presetSubtype="2" fill="hold" nodeType="withEffect">
                                  <p:stCondLst>
                                    <p:cond delay="0"/>
                                  </p:stCondLst>
                                  <p:childTnLst>
                                    <p:animClr clrSpc="rgb" dir="cw">
                                      <p:cBhvr>
                                        <p:cTn id="43" dur="500" fill="hold"/>
                                        <p:tgtEl>
                                          <p:spTgt spid="7"/>
                                        </p:tgtEl>
                                        <p:attrNameLst>
                                          <p:attrName>fillcolor</p:attrName>
                                        </p:attrNameLst>
                                      </p:cBhvr>
                                      <p:to>
                                        <a:srgbClr val="74C274"/>
                                      </p:to>
                                    </p:animClr>
                                    <p:set>
                                      <p:cBhvr>
                                        <p:cTn id="44" dur="500" fill="hold"/>
                                        <p:tgtEl>
                                          <p:spTgt spid="7"/>
                                        </p:tgtEl>
                                        <p:attrNameLst>
                                          <p:attrName>fill.type</p:attrName>
                                        </p:attrNameLst>
                                      </p:cBhvr>
                                      <p:to>
                                        <p:strVal val="solid"/>
                                      </p:to>
                                    </p:set>
                                    <p:set>
                                      <p:cBhvr>
                                        <p:cTn id="45" dur="500" fill="hold"/>
                                        <p:tgtEl>
                                          <p:spTgt spid="7"/>
                                        </p:tgtEl>
                                        <p:attrNameLst>
                                          <p:attrName>fill.on</p:attrName>
                                        </p:attrNameLst>
                                      </p:cBhvr>
                                      <p:to>
                                        <p:strVal val="true"/>
                                      </p:to>
                                    </p:set>
                                  </p:childTnLst>
                                </p:cTn>
                              </p:par>
                              <p:par>
                                <p:cTn id="46" presetID="7" presetClass="emph" presetSubtype="2" fill="hold" nodeType="withEffect">
                                  <p:stCondLst>
                                    <p:cond delay="0"/>
                                  </p:stCondLst>
                                  <p:childTnLst>
                                    <p:animClr clrSpc="rgb" dir="cw">
                                      <p:cBhvr>
                                        <p:cTn id="47" dur="500" fill="hold"/>
                                        <p:tgtEl>
                                          <p:spTgt spid="7"/>
                                        </p:tgtEl>
                                        <p:attrNameLst>
                                          <p:attrName>stroke.color</p:attrName>
                                        </p:attrNameLst>
                                      </p:cBhvr>
                                      <p:to>
                                        <a:srgbClr val="FFFFFF"/>
                                      </p:to>
                                    </p:animClr>
                                    <p:set>
                                      <p:cBhvr>
                                        <p:cTn id="48" dur="500" fill="hold"/>
                                        <p:tgtEl>
                                          <p:spTgt spid="7"/>
                                        </p:tgtEl>
                                        <p:attrNameLst>
                                          <p:attrName>stroke.on</p:attrName>
                                        </p:attrNameLst>
                                      </p:cBhvr>
                                      <p:to>
                                        <p:strVal val="true"/>
                                      </p:to>
                                    </p:set>
                                  </p:childTnLst>
                                </p:cTn>
                              </p:par>
                            </p:childTnLst>
                          </p:cTn>
                        </p:par>
                      </p:childTnLst>
                    </p:cTn>
                  </p:par>
                </p:childTnLst>
              </p:cTn>
              <p:nextCondLst>
                <p:cond evt="onClick" delay="0">
                  <p:tgtEl>
                    <p:spTgt spid="7"/>
                  </p:tgtEl>
                </p:cond>
              </p:nextCondLst>
            </p:seq>
            <p:seq concurrent="1" nextAc="seek">
              <p:cTn id="49" restart="whenNotActive" fill="hold" evtFilter="cancelBubble" nodeType="interactiveSeq">
                <p:stCondLst>
                  <p:cond evt="onClick" delay="0">
                    <p:tgtEl>
                      <p:spTgt spid="11"/>
                    </p:tgtEl>
                  </p:cond>
                </p:stCondLst>
                <p:endSync evt="end" delay="0">
                  <p:rtn val="all"/>
                </p:endSync>
                <p:childTnLst>
                  <p:par>
                    <p:cTn id="50" fill="hold">
                      <p:stCondLst>
                        <p:cond delay="0"/>
                      </p:stCondLst>
                      <p:childTnLst>
                        <p:par>
                          <p:cTn id="51" fill="hold">
                            <p:stCondLst>
                              <p:cond delay="0"/>
                            </p:stCondLst>
                            <p:childTnLst>
                              <p:par>
                                <p:cTn id="52" presetID="1" presetClass="emph" presetSubtype="2" fill="hold" nodeType="withEffect">
                                  <p:stCondLst>
                                    <p:cond delay="0"/>
                                  </p:stCondLst>
                                  <p:childTnLst>
                                    <p:animClr clrSpc="rgb" dir="cw">
                                      <p:cBhvr>
                                        <p:cTn id="53" dur="500" fill="hold"/>
                                        <p:tgtEl>
                                          <p:spTgt spid="11"/>
                                        </p:tgtEl>
                                        <p:attrNameLst>
                                          <p:attrName>fillcolor</p:attrName>
                                        </p:attrNameLst>
                                      </p:cBhvr>
                                      <p:to>
                                        <a:srgbClr val="74C274"/>
                                      </p:to>
                                    </p:animClr>
                                    <p:set>
                                      <p:cBhvr>
                                        <p:cTn id="54" dur="500" fill="hold"/>
                                        <p:tgtEl>
                                          <p:spTgt spid="11"/>
                                        </p:tgtEl>
                                        <p:attrNameLst>
                                          <p:attrName>fill.type</p:attrName>
                                        </p:attrNameLst>
                                      </p:cBhvr>
                                      <p:to>
                                        <p:strVal val="solid"/>
                                      </p:to>
                                    </p:set>
                                    <p:set>
                                      <p:cBhvr>
                                        <p:cTn id="55" dur="500" fill="hold"/>
                                        <p:tgtEl>
                                          <p:spTgt spid="11"/>
                                        </p:tgtEl>
                                        <p:attrNameLst>
                                          <p:attrName>fill.on</p:attrName>
                                        </p:attrNameLst>
                                      </p:cBhvr>
                                      <p:to>
                                        <p:strVal val="true"/>
                                      </p:to>
                                    </p:set>
                                  </p:childTnLst>
                                </p:cTn>
                              </p:par>
                              <p:par>
                                <p:cTn id="56" presetID="7" presetClass="emph" presetSubtype="2" fill="hold" nodeType="withEffect">
                                  <p:stCondLst>
                                    <p:cond delay="0"/>
                                  </p:stCondLst>
                                  <p:childTnLst>
                                    <p:animClr clrSpc="rgb" dir="cw">
                                      <p:cBhvr>
                                        <p:cTn id="57" dur="500" fill="hold"/>
                                        <p:tgtEl>
                                          <p:spTgt spid="11"/>
                                        </p:tgtEl>
                                        <p:attrNameLst>
                                          <p:attrName>stroke.color</p:attrName>
                                        </p:attrNameLst>
                                      </p:cBhvr>
                                      <p:to>
                                        <a:srgbClr val="FFFFFF"/>
                                      </p:to>
                                    </p:animClr>
                                    <p:set>
                                      <p:cBhvr>
                                        <p:cTn id="58" dur="500" fill="hold"/>
                                        <p:tgtEl>
                                          <p:spTgt spid="11"/>
                                        </p:tgtEl>
                                        <p:attrNameLst>
                                          <p:attrName>stroke.on</p:attrName>
                                        </p:attrNameLst>
                                      </p:cBhvr>
                                      <p:to>
                                        <p:strVal val="true"/>
                                      </p:to>
                                    </p:set>
                                  </p:childTnLst>
                                </p:cTn>
                              </p:par>
                              <p:par>
                                <p:cTn id="59" presetID="3" presetClass="emph" presetSubtype="2" fill="hold" grpId="0" nodeType="withEffect">
                                  <p:stCondLst>
                                    <p:cond delay="0"/>
                                  </p:stCondLst>
                                  <p:iterate type="wd">
                                    <p:tmPct val="0"/>
                                  </p:iterate>
                                  <p:childTnLst>
                                    <p:animClr clrSpc="rgb" dir="cw">
                                      <p:cBhvr override="childStyle">
                                        <p:cTn id="60" dur="500" fill="hold"/>
                                        <p:tgtEl>
                                          <p:spTgt spid="11"/>
                                        </p:tgtEl>
                                        <p:attrNameLst>
                                          <p:attrName>style.color</p:attrName>
                                        </p:attrNameLst>
                                      </p:cBhvr>
                                      <p:to>
                                        <a:srgbClr val="FFFFFF"/>
                                      </p:to>
                                    </p:animClr>
                                  </p:childTnLst>
                                </p:cTn>
                              </p:par>
                            </p:childTnLst>
                          </p:cTn>
                        </p:par>
                      </p:childTnLst>
                    </p:cTn>
                  </p:par>
                </p:childTnLst>
              </p:cTn>
              <p:nextCondLst>
                <p:cond evt="onClick" delay="0">
                  <p:tgtEl>
                    <p:spTgt spid="11"/>
                  </p:tgtEl>
                </p:cond>
              </p:nextCondLst>
            </p:seq>
            <p:seq concurrent="1" nextAc="seek">
              <p:cTn id="61" restart="whenNotActive" fill="hold" evtFilter="cancelBubble" nodeType="interactiveSeq">
                <p:stCondLst>
                  <p:cond evt="onClick" delay="0">
                    <p:tgtEl>
                      <p:spTgt spid="6"/>
                    </p:tgtEl>
                  </p:cond>
                </p:stCondLst>
                <p:endSync evt="end" delay="0">
                  <p:rtn val="all"/>
                </p:endSync>
                <p:childTnLst>
                  <p:par>
                    <p:cTn id="62" fill="hold">
                      <p:stCondLst>
                        <p:cond delay="0"/>
                      </p:stCondLst>
                      <p:childTnLst>
                        <p:par>
                          <p:cTn id="63" fill="hold">
                            <p:stCondLst>
                              <p:cond delay="0"/>
                            </p:stCondLst>
                            <p:childTnLst>
                              <p:par>
                                <p:cTn id="64" presetID="26" presetClass="emph" presetSubtype="0" fill="hold" grpId="1" nodeType="withEffect">
                                  <p:stCondLst>
                                    <p:cond delay="0"/>
                                  </p:stCondLst>
                                  <p:iterate type="wd">
                                    <p:tmPct val="0"/>
                                  </p:iterate>
                                  <p:childTnLst>
                                    <p:animEffect transition="out" filter="fade">
                                      <p:cBhvr>
                                        <p:cTn id="65" dur="500" tmFilter="0, 0; .2, .5; .8, .5; 1, 0"/>
                                        <p:tgtEl>
                                          <p:spTgt spid="6"/>
                                        </p:tgtEl>
                                      </p:cBhvr>
                                    </p:animEffect>
                                    <p:animScale>
                                      <p:cBhvr>
                                        <p:cTn id="66" dur="250" autoRev="1" fill="hold"/>
                                        <p:tgtEl>
                                          <p:spTgt spid="6"/>
                                        </p:tgtEl>
                                      </p:cBhvr>
                                      <p:by x="105000" y="105000"/>
                                    </p:animScale>
                                  </p:childTnLst>
                                </p:cTn>
                              </p:par>
                            </p:childTnLst>
                          </p:cTn>
                        </p:par>
                      </p:childTnLst>
                    </p:cTn>
                  </p:par>
                </p:childTnLst>
              </p:cTn>
              <p:nextCondLst>
                <p:cond evt="onClick" delay="0">
                  <p:tgtEl>
                    <p:spTgt spid="6"/>
                  </p:tgtEl>
                </p:cond>
              </p:nextCondLst>
            </p:seq>
            <p:seq concurrent="1" nextAc="seek">
              <p:cTn id="67" restart="whenNotActive" fill="hold" evtFilter="cancelBubble" nodeType="interactiveSeq">
                <p:stCondLst>
                  <p:cond evt="onClick" delay="0">
                    <p:tgtEl>
                      <p:spTgt spid="9"/>
                    </p:tgtEl>
                  </p:cond>
                </p:stCondLst>
                <p:endSync evt="end" delay="0">
                  <p:rtn val="all"/>
                </p:endSync>
                <p:childTnLst>
                  <p:par>
                    <p:cTn id="68" fill="hold">
                      <p:stCondLst>
                        <p:cond delay="0"/>
                      </p:stCondLst>
                      <p:childTnLst>
                        <p:par>
                          <p:cTn id="69" fill="hold">
                            <p:stCondLst>
                              <p:cond delay="0"/>
                            </p:stCondLst>
                            <p:childTnLst>
                              <p:par>
                                <p:cTn id="70" presetID="26" presetClass="emph" presetSubtype="0" fill="hold" grpId="1" nodeType="withEffect">
                                  <p:stCondLst>
                                    <p:cond delay="0"/>
                                  </p:stCondLst>
                                  <p:iterate type="wd">
                                    <p:tmPct val="0"/>
                                  </p:iterate>
                                  <p:childTnLst>
                                    <p:animEffect transition="out" filter="fade">
                                      <p:cBhvr>
                                        <p:cTn id="71" dur="500" tmFilter="0, 0; .2, .5; .8, .5; 1, 0"/>
                                        <p:tgtEl>
                                          <p:spTgt spid="9"/>
                                        </p:tgtEl>
                                      </p:cBhvr>
                                    </p:animEffect>
                                    <p:animScale>
                                      <p:cBhvr>
                                        <p:cTn id="72" dur="250" autoRev="1" fill="hold"/>
                                        <p:tgtEl>
                                          <p:spTgt spid="9"/>
                                        </p:tgtEl>
                                      </p:cBhvr>
                                      <p:by x="105000" y="105000"/>
                                    </p:animScale>
                                  </p:childTnLst>
                                </p:cTn>
                              </p:par>
                            </p:childTnLst>
                          </p:cTn>
                        </p:par>
                      </p:childTnLst>
                    </p:cTn>
                  </p:par>
                </p:childTnLst>
              </p:cTn>
              <p:nextCondLst>
                <p:cond evt="onClick" delay="0">
                  <p:tgtEl>
                    <p:spTgt spid="9"/>
                  </p:tgtEl>
                </p:cond>
              </p:nextCondLst>
            </p:seq>
          </p:childTnLst>
        </p:cTn>
      </p:par>
    </p:tnLst>
    <p:bldLst>
      <p:bldP spid="2" grpId="0" animBg="1"/>
      <p:bldP spid="2" grpId="1" animBg="1"/>
      <p:bldP spid="6" grpId="0" animBg="1"/>
      <p:bldP spid="6" grpId="1" animBg="1"/>
      <p:bldP spid="7" grpId="0" animBg="1"/>
      <p:bldP spid="7" grpId="1" animBg="1"/>
      <p:bldP spid="9" grpId="0" animBg="1"/>
      <p:bldP spid="9" grpId="1" animBg="1"/>
      <p:bldP spid="11" grpId="0" animBg="1"/>
      <p:bldP spid="11" grpId="1"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How long is the path? </a:t>
            </a:r>
            <a:endParaRPr lang="en-GB" sz="3200" dirty="0">
              <a:solidFill>
                <a:schemeClr val="bg1"/>
              </a:solidFill>
              <a:sym typeface="Comic Sans MS"/>
            </a:endParaRPr>
          </a:p>
        </p:txBody>
      </p:sp>
      <p:sp>
        <p:nvSpPr>
          <p:cNvPr id="6" name="TextBox 5">
            <a:extLst>
              <a:ext uri="{FF2B5EF4-FFF2-40B4-BE49-F238E27FC236}">
                <a16:creationId xmlns:a16="http://schemas.microsoft.com/office/drawing/2014/main" id="{5613ADEE-7BAC-4427-940F-EE300A76A596}"/>
              </a:ext>
            </a:extLst>
          </p:cNvPr>
          <p:cNvSpPr txBox="1"/>
          <p:nvPr/>
        </p:nvSpPr>
        <p:spPr>
          <a:xfrm>
            <a:off x="609600" y="1493883"/>
            <a:ext cx="5169259" cy="2400657"/>
          </a:xfrm>
          <a:prstGeom prst="rect">
            <a:avLst/>
          </a:prstGeom>
          <a:noFill/>
        </p:spPr>
        <p:txBody>
          <a:bodyPr wrap="square">
            <a:spAutoFit/>
          </a:bodyPr>
          <a:lstStyle/>
          <a:p>
            <a:r>
              <a:rPr lang="en-US" sz="3000" dirty="0">
                <a:solidFill>
                  <a:schemeClr val="tx1">
                    <a:lumMod val="65000"/>
                    <a:lumOff val="35000"/>
                  </a:schemeClr>
                </a:solidFill>
                <a:latin typeface="+mn-lt"/>
              </a:rPr>
              <a:t>A walking path will go around the edges of a park as shown in the figure. How long, in kilometers, will the path be? </a:t>
            </a:r>
            <a:endParaRPr lang="fr-FR" sz="3000" dirty="0">
              <a:solidFill>
                <a:schemeClr val="tx1">
                  <a:lumMod val="65000"/>
                  <a:lumOff val="35000"/>
                </a:schemeClr>
              </a:solidFill>
              <a:latin typeface="+mn-lt"/>
            </a:endParaRPr>
          </a:p>
        </p:txBody>
      </p:sp>
      <p:sp>
        <p:nvSpPr>
          <p:cNvPr id="9" name="TextBox 8">
            <a:extLst>
              <a:ext uri="{FF2B5EF4-FFF2-40B4-BE49-F238E27FC236}">
                <a16:creationId xmlns:a16="http://schemas.microsoft.com/office/drawing/2014/main" id="{B8A7B356-6FA5-4C02-A48A-3671F1D94B4B}"/>
              </a:ext>
            </a:extLst>
          </p:cNvPr>
          <p:cNvSpPr txBox="1"/>
          <p:nvPr/>
        </p:nvSpPr>
        <p:spPr>
          <a:xfrm>
            <a:off x="521921" y="4777344"/>
            <a:ext cx="5344617" cy="553998"/>
          </a:xfrm>
          <a:prstGeom prst="rect">
            <a:avLst/>
          </a:prstGeom>
          <a:noFill/>
        </p:spPr>
        <p:txBody>
          <a:bodyPr wrap="square">
            <a:spAutoFit/>
          </a:bodyPr>
          <a:lstStyle/>
          <a:p>
            <a:pPr marL="0" marR="0">
              <a:spcBef>
                <a:spcPts val="0"/>
              </a:spcBef>
              <a:spcAft>
                <a:spcPts val="800"/>
              </a:spcAft>
            </a:pPr>
            <a:r>
              <a:rPr lang="en-US" sz="3000" dirty="0">
                <a:solidFill>
                  <a:schemeClr val="tx1">
                    <a:lumMod val="65000"/>
                    <a:lumOff val="35000"/>
                  </a:schemeClr>
                </a:solidFill>
                <a:effectLst/>
                <a:latin typeface="+mn-lt"/>
                <a:ea typeface="Calibri" panose="020F0502020204030204" pitchFamily="34" charset="0"/>
                <a:cs typeface="Arial" panose="020B0604020202020204" pitchFamily="34" charset="0"/>
              </a:rPr>
              <a:t>The path is            km long. </a:t>
            </a:r>
          </a:p>
        </p:txBody>
      </p:sp>
      <p:sp>
        <p:nvSpPr>
          <p:cNvPr id="10" name="Rectangle: Rounded Corners 9">
            <a:extLst>
              <a:ext uri="{FF2B5EF4-FFF2-40B4-BE49-F238E27FC236}">
                <a16:creationId xmlns:a16="http://schemas.microsoft.com/office/drawing/2014/main" id="{CA30B0C6-1794-473E-9D1E-B577CD62A644}"/>
              </a:ext>
            </a:extLst>
          </p:cNvPr>
          <p:cNvSpPr/>
          <p:nvPr/>
        </p:nvSpPr>
        <p:spPr>
          <a:xfrm>
            <a:off x="2746371" y="4777344"/>
            <a:ext cx="1107115" cy="590201"/>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tx1">
                  <a:lumMod val="65000"/>
                  <a:lumOff val="35000"/>
                </a:schemeClr>
              </a:solidFill>
            </a:endParaRPr>
          </a:p>
        </p:txBody>
      </p:sp>
      <p:sp>
        <p:nvSpPr>
          <p:cNvPr id="8" name="Rectangle: Rounded Corners 7">
            <a:extLst>
              <a:ext uri="{FF2B5EF4-FFF2-40B4-BE49-F238E27FC236}">
                <a16:creationId xmlns:a16="http://schemas.microsoft.com/office/drawing/2014/main" id="{CA982CB3-7772-450E-BDA8-67DE33968976}"/>
              </a:ext>
            </a:extLst>
          </p:cNvPr>
          <p:cNvSpPr/>
          <p:nvPr/>
        </p:nvSpPr>
        <p:spPr>
          <a:xfrm>
            <a:off x="2717343" y="4777344"/>
            <a:ext cx="1188720" cy="640080"/>
          </a:xfrm>
          <a:prstGeom prst="roundRect">
            <a:avLst/>
          </a:prstGeom>
          <a:solidFill>
            <a:srgbClr val="74C27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000" dirty="0">
                <a:solidFill>
                  <a:schemeClr val="bg1"/>
                </a:solidFill>
              </a:rPr>
              <a:t>12</a:t>
            </a:r>
          </a:p>
        </p:txBody>
      </p:sp>
      <p:pic>
        <p:nvPicPr>
          <p:cNvPr id="3" name="Graphic 2">
            <a:extLst>
              <a:ext uri="{FF2B5EF4-FFF2-40B4-BE49-F238E27FC236}">
                <a16:creationId xmlns:a16="http://schemas.microsoft.com/office/drawing/2014/main" id="{8DE7D147-AFB7-4974-BF8B-7FEB79CD972A}"/>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331003" y="2284372"/>
            <a:ext cx="4417517" cy="3561353"/>
          </a:xfrm>
          <a:prstGeom prst="rect">
            <a:avLst/>
          </a:prstGeom>
        </p:spPr>
      </p:pic>
      <p:pic>
        <p:nvPicPr>
          <p:cNvPr id="11" name="Countdown timer_60_seconds">
            <a:hlinkClick r:id="" action="ppaction://media"/>
            <a:extLst>
              <a:ext uri="{FF2B5EF4-FFF2-40B4-BE49-F238E27FC236}">
                <a16:creationId xmlns:a16="http://schemas.microsoft.com/office/drawing/2014/main" id="{6F404CB6-BDBF-4704-BDCB-4F9CC406D534}"/>
              </a:ext>
            </a:extLst>
          </p:cNvPr>
          <p:cNvPicPr>
            <a:picLocks noChangeAspect="1"/>
          </p:cNvPicPr>
          <p:nvPr>
            <a:videoFile r:link="rId3"/>
            <p:extLst>
              <p:ext uri="{DAA4B4D4-6D71-4841-9C94-3DE7FCFB9230}">
                <p14:media xmlns:p14="http://schemas.microsoft.com/office/powerpoint/2010/main" r:embed="rId2"/>
              </p:ext>
            </p:extLst>
          </p:nvPr>
        </p:nvPicPr>
        <p:blipFill>
          <a:blip r:embed="rId8"/>
          <a:stretch>
            <a:fillRect/>
          </a:stretch>
        </p:blipFill>
        <p:spPr>
          <a:xfrm>
            <a:off x="10820400" y="1157860"/>
            <a:ext cx="1366136" cy="1371600"/>
          </a:xfrm>
          <a:prstGeom prst="rect">
            <a:avLst/>
          </a:prstGeom>
        </p:spPr>
      </p:pic>
    </p:spTree>
    <p:custDataLst>
      <p:tags r:id="rId1"/>
    </p:custDataLst>
    <p:extLst>
      <p:ext uri="{BB962C8B-B14F-4D97-AF65-F5344CB8AC3E}">
        <p14:creationId xmlns:p14="http://schemas.microsoft.com/office/powerpoint/2010/main" val="7995898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iterate type="wd">
                                    <p:tmPct val="15000"/>
                                  </p:iterate>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par>
                          <p:cTn id="8" fill="hold">
                            <p:stCondLst>
                              <p:cond delay="2525"/>
                            </p:stCondLst>
                            <p:childTnLst>
                              <p:par>
                                <p:cTn id="9" presetID="1" presetClass="mediacall" presetSubtype="0" fill="hold" nodeType="afterEffect">
                                  <p:stCondLst>
                                    <p:cond delay="0"/>
                                  </p:stCondLst>
                                  <p:childTnLst>
                                    <p:cmd type="call" cmd="playFrom(0.0)">
                                      <p:cBhvr>
                                        <p:cTn id="10" dur="60000" fill="hold"/>
                                        <p:tgtEl>
                                          <p:spTgt spid="11"/>
                                        </p:tgtEl>
                                      </p:cBhvr>
                                    </p:cmd>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left)">
                                      <p:cBhvr>
                                        <p:cTn id="15" dur="500"/>
                                        <p:tgtEl>
                                          <p:spTgt spid="9"/>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left)">
                                      <p:cBhvr>
                                        <p:cTn id="20" dur="500"/>
                                        <p:tgtEl>
                                          <p:spTgt spid="10"/>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mediacall" presetSubtype="0" fill="hold" nodeType="clickEffect">
                                  <p:stCondLst>
                                    <p:cond delay="0"/>
                                  </p:stCondLst>
                                  <p:childTnLst>
                                    <p:cmd type="call" cmd="togglePause">
                                      <p:cBhvr>
                                        <p:cTn id="24" dur="1" fill="hold"/>
                                        <p:tgtEl>
                                          <p:spTgt spid="11"/>
                                        </p:tgtEl>
                                      </p:cBhvr>
                                    </p:cmd>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video>
              <p:cMediaNode vol="80000">
                <p:cTn id="30" fill="hold" display="0">
                  <p:stCondLst>
                    <p:cond delay="indefinite"/>
                  </p:stCondLst>
                </p:cTn>
                <p:tgtEl>
                  <p:spTgt spid="11"/>
                </p:tgtEl>
              </p:cMediaNode>
            </p:video>
          </p:childTnLst>
        </p:cTn>
      </p:par>
    </p:tnLst>
    <p:bldLst>
      <p:bldP spid="9" grpId="0"/>
      <p:bldP spid="10" grpId="0" animBg="1"/>
      <p:bldP spid="8"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Find the perimeter</a:t>
            </a:r>
            <a:endParaRPr lang="en-GB" sz="3200" dirty="0">
              <a:solidFill>
                <a:schemeClr val="bg1"/>
              </a:solidFill>
              <a:sym typeface="Comic Sans MS"/>
            </a:endParaRPr>
          </a:p>
        </p:txBody>
      </p:sp>
      <p:sp>
        <p:nvSpPr>
          <p:cNvPr id="6" name="TextBox 5">
            <a:extLst>
              <a:ext uri="{FF2B5EF4-FFF2-40B4-BE49-F238E27FC236}">
                <a16:creationId xmlns:a16="http://schemas.microsoft.com/office/drawing/2014/main" id="{5613ADEE-7BAC-4427-940F-EE300A76A596}"/>
              </a:ext>
            </a:extLst>
          </p:cNvPr>
          <p:cNvSpPr txBox="1"/>
          <p:nvPr/>
        </p:nvSpPr>
        <p:spPr>
          <a:xfrm>
            <a:off x="609600" y="1528148"/>
            <a:ext cx="5692515" cy="2862322"/>
          </a:xfrm>
          <a:prstGeom prst="rect">
            <a:avLst/>
          </a:prstGeom>
          <a:noFill/>
        </p:spPr>
        <p:txBody>
          <a:bodyPr wrap="square">
            <a:spAutoFit/>
          </a:bodyPr>
          <a:lstStyle/>
          <a:p>
            <a:r>
              <a:rPr lang="en-US" sz="3000" dirty="0">
                <a:solidFill>
                  <a:schemeClr val="tx1">
                    <a:lumMod val="65000"/>
                    <a:lumOff val="35000"/>
                  </a:schemeClr>
                </a:solidFill>
                <a:latin typeface="+mn-lt"/>
              </a:rPr>
              <a:t>A rectangular garden is 45 meters long and 20 meters wide. It is surrounded by a fence as shown in the figure. </a:t>
            </a:r>
          </a:p>
          <a:p>
            <a:r>
              <a:rPr lang="en-US" sz="3000" dirty="0">
                <a:solidFill>
                  <a:schemeClr val="tx1">
                    <a:lumMod val="65000"/>
                    <a:lumOff val="35000"/>
                  </a:schemeClr>
                </a:solidFill>
                <a:latin typeface="+mn-lt"/>
              </a:rPr>
              <a:t>Find the perimeter of the fence surrounding the garden.</a:t>
            </a:r>
            <a:endParaRPr lang="fr-FR" sz="3000" dirty="0">
              <a:solidFill>
                <a:schemeClr val="tx1">
                  <a:lumMod val="65000"/>
                  <a:lumOff val="35000"/>
                </a:schemeClr>
              </a:solidFill>
              <a:latin typeface="+mn-lt"/>
            </a:endParaRPr>
          </a:p>
        </p:txBody>
      </p:sp>
      <p:sp>
        <p:nvSpPr>
          <p:cNvPr id="10" name="TextBox 9">
            <a:extLst>
              <a:ext uri="{FF2B5EF4-FFF2-40B4-BE49-F238E27FC236}">
                <a16:creationId xmlns:a16="http://schemas.microsoft.com/office/drawing/2014/main" id="{144430BB-719B-43A5-9E0C-CFF4973299EF}"/>
              </a:ext>
            </a:extLst>
          </p:cNvPr>
          <p:cNvSpPr txBox="1"/>
          <p:nvPr/>
        </p:nvSpPr>
        <p:spPr>
          <a:xfrm>
            <a:off x="2758814" y="5592141"/>
            <a:ext cx="6262142" cy="553998"/>
          </a:xfrm>
          <a:prstGeom prst="rect">
            <a:avLst/>
          </a:prstGeom>
          <a:noFill/>
        </p:spPr>
        <p:txBody>
          <a:bodyPr wrap="square">
            <a:spAutoFit/>
          </a:bodyPr>
          <a:lstStyle/>
          <a:p>
            <a:pPr marL="0" marR="0">
              <a:spcBef>
                <a:spcPts val="0"/>
              </a:spcBef>
              <a:spcAft>
                <a:spcPts val="800"/>
              </a:spcAft>
            </a:pPr>
            <a:r>
              <a:rPr lang="en-US" sz="3000" dirty="0">
                <a:solidFill>
                  <a:schemeClr val="tx1">
                    <a:lumMod val="65000"/>
                    <a:lumOff val="35000"/>
                  </a:schemeClr>
                </a:solidFill>
                <a:effectLst/>
                <a:latin typeface="+mn-lt"/>
                <a:ea typeface="Calibri" panose="020F0502020204030204" pitchFamily="34" charset="0"/>
                <a:cs typeface="Arial" panose="020B0604020202020204" pitchFamily="34" charset="0"/>
              </a:rPr>
              <a:t>The perimeter is             meters. </a:t>
            </a:r>
          </a:p>
        </p:txBody>
      </p:sp>
      <p:sp>
        <p:nvSpPr>
          <p:cNvPr id="11" name="Rectangle: Rounded Corners 10">
            <a:extLst>
              <a:ext uri="{FF2B5EF4-FFF2-40B4-BE49-F238E27FC236}">
                <a16:creationId xmlns:a16="http://schemas.microsoft.com/office/drawing/2014/main" id="{1BB37A81-05D5-4FA6-9248-C9B90DE590BB}"/>
              </a:ext>
            </a:extLst>
          </p:cNvPr>
          <p:cNvSpPr/>
          <p:nvPr/>
        </p:nvSpPr>
        <p:spPr>
          <a:xfrm>
            <a:off x="6130327" y="5676632"/>
            <a:ext cx="1005840" cy="457200"/>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tx1">
                  <a:lumMod val="65000"/>
                  <a:lumOff val="35000"/>
                </a:schemeClr>
              </a:solidFill>
            </a:endParaRPr>
          </a:p>
        </p:txBody>
      </p:sp>
      <p:sp>
        <p:nvSpPr>
          <p:cNvPr id="8" name="Rectangle: Rounded Corners 7">
            <a:extLst>
              <a:ext uri="{FF2B5EF4-FFF2-40B4-BE49-F238E27FC236}">
                <a16:creationId xmlns:a16="http://schemas.microsoft.com/office/drawing/2014/main" id="{F3C9D1F4-E2D9-4946-8ACE-1B38813F66DE}"/>
              </a:ext>
            </a:extLst>
          </p:cNvPr>
          <p:cNvSpPr/>
          <p:nvPr/>
        </p:nvSpPr>
        <p:spPr>
          <a:xfrm>
            <a:off x="6054985" y="5632101"/>
            <a:ext cx="1081182" cy="525932"/>
          </a:xfrm>
          <a:prstGeom prst="roundRect">
            <a:avLst/>
          </a:prstGeom>
          <a:solidFill>
            <a:srgbClr val="74C274"/>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solidFill>
              </a:rPr>
              <a:t>130</a:t>
            </a:r>
          </a:p>
        </p:txBody>
      </p:sp>
      <p:pic>
        <p:nvPicPr>
          <p:cNvPr id="3" name="Picture 2" descr="A picture containing container, box&#10;&#10;Description automatically generated">
            <a:extLst>
              <a:ext uri="{FF2B5EF4-FFF2-40B4-BE49-F238E27FC236}">
                <a16:creationId xmlns:a16="http://schemas.microsoft.com/office/drawing/2014/main" id="{7FD85D46-2AC4-4FA2-94C5-3094B6091BC0}"/>
              </a:ext>
            </a:extLst>
          </p:cNvPr>
          <p:cNvPicPr>
            <a:picLocks noChangeAspect="1"/>
          </p:cNvPicPr>
          <p:nvPr/>
        </p:nvPicPr>
        <p:blipFill>
          <a:blip r:embed="rId6"/>
          <a:stretch>
            <a:fillRect/>
          </a:stretch>
        </p:blipFill>
        <p:spPr>
          <a:xfrm>
            <a:off x="6161592" y="1696441"/>
            <a:ext cx="5118100" cy="3465118"/>
          </a:xfrm>
          <a:prstGeom prst="rect">
            <a:avLst/>
          </a:prstGeom>
        </p:spPr>
      </p:pic>
      <p:pic>
        <p:nvPicPr>
          <p:cNvPr id="9" name="Countdown timer_60_seconds">
            <a:hlinkClick r:id="" action="ppaction://media"/>
            <a:extLst>
              <a:ext uri="{FF2B5EF4-FFF2-40B4-BE49-F238E27FC236}">
                <a16:creationId xmlns:a16="http://schemas.microsoft.com/office/drawing/2014/main" id="{710E9404-E5B6-4DEE-8B07-6D1D822C2319}"/>
              </a:ext>
            </a:extLst>
          </p:cNvPr>
          <p:cNvPicPr>
            <a:picLocks noChangeAspect="1"/>
          </p:cNvPicPr>
          <p:nvPr>
            <a:videoFile r:link="rId3"/>
            <p:extLst>
              <p:ext uri="{DAA4B4D4-6D71-4841-9C94-3DE7FCFB9230}">
                <p14:media xmlns:p14="http://schemas.microsoft.com/office/powerpoint/2010/main" r:embed="rId2"/>
              </p:ext>
            </p:extLst>
          </p:nvPr>
        </p:nvPicPr>
        <p:blipFill>
          <a:blip r:embed="rId7"/>
          <a:stretch>
            <a:fillRect/>
          </a:stretch>
        </p:blipFill>
        <p:spPr>
          <a:xfrm>
            <a:off x="10815164" y="1157860"/>
            <a:ext cx="1366136" cy="1371600"/>
          </a:xfrm>
          <a:prstGeom prst="rect">
            <a:avLst/>
          </a:prstGeom>
        </p:spPr>
      </p:pic>
    </p:spTree>
    <p:custDataLst>
      <p:tags r:id="rId1"/>
    </p:custDataLst>
    <p:extLst>
      <p:ext uri="{BB962C8B-B14F-4D97-AF65-F5344CB8AC3E}">
        <p14:creationId xmlns:p14="http://schemas.microsoft.com/office/powerpoint/2010/main" val="33642958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iterate type="wd">
                                    <p:tmPct val="15000"/>
                                  </p:iterate>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2975"/>
                            </p:stCondLst>
                            <p:childTnLst>
                              <p:par>
                                <p:cTn id="9" presetID="1" presetClass="mediacall" presetSubtype="0" fill="hold" nodeType="afterEffect">
                                  <p:stCondLst>
                                    <p:cond delay="0"/>
                                  </p:stCondLst>
                                  <p:childTnLst>
                                    <p:cmd type="call" cmd="playFrom(0.0)">
                                      <p:cBhvr>
                                        <p:cTn id="10" dur="60000" fill="hold"/>
                                        <p:tgtEl>
                                          <p:spTgt spid="9"/>
                                        </p:tgtEl>
                                      </p:cBhvr>
                                    </p:cmd>
                                  </p:childTnLst>
                                </p:cTn>
                              </p:par>
                            </p:childTnLst>
                          </p:cTn>
                        </p:par>
                      </p:childTnLst>
                    </p:cTn>
                  </p:par>
                  <p:par>
                    <p:cTn id="11" fill="hold">
                      <p:stCondLst>
                        <p:cond delay="indefinite"/>
                      </p:stCondLst>
                      <p:childTnLst>
                        <p:par>
                          <p:cTn id="12" fill="hold">
                            <p:stCondLst>
                              <p:cond delay="0"/>
                            </p:stCondLst>
                            <p:childTnLst>
                              <p:par>
                                <p:cTn id="13" presetID="2" presetClass="mediacall" presetSubtype="0" fill="hold" nodeType="clickEffect">
                                  <p:stCondLst>
                                    <p:cond delay="0"/>
                                  </p:stCondLst>
                                  <p:childTnLst>
                                    <p:cmd type="call" cmd="togglePause">
                                      <p:cBhvr>
                                        <p:cTn id="14" dur="1" fill="hold"/>
                                        <p:tgtEl>
                                          <p:spTgt spid="9"/>
                                        </p:tgtEl>
                                      </p:cBhvr>
                                    </p:cmd>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video>
              <p:cMediaNode vol="80000">
                <p:cTn id="19" fill="hold" display="0">
                  <p:stCondLst>
                    <p:cond delay="indefinite"/>
                  </p:stCondLst>
                </p:cTn>
                <p:tgtEl>
                  <p:spTgt spid="9"/>
                </p:tgtEl>
              </p:cMediaNode>
            </p:video>
          </p:childTnLst>
        </p:cTn>
      </p:par>
    </p:tnLst>
    <p:bldLst>
      <p:bldP spid="6" grpId="0"/>
      <p:bldP spid="8"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073F907-0C8A-4463-AE41-67386BC458B2}"/>
              </a:ext>
            </a:extLst>
          </p:cNvPr>
          <p:cNvPicPr>
            <a:picLocks noChangeAspect="1"/>
          </p:cNvPicPr>
          <p:nvPr/>
        </p:nvPicPr>
        <p:blipFill rotWithShape="1">
          <a:blip r:embed="rId4">
            <a:extLst>
              <a:ext uri="{96DAC541-7B7A-43D3-8B79-37D633B846F1}">
                <asvg:svgBlip xmlns:asvg="http://schemas.microsoft.com/office/drawing/2016/SVG/main" r:embed="rId5"/>
              </a:ext>
            </a:extLst>
          </a:blip>
          <a:srcRect b="30379"/>
          <a:stretch/>
        </p:blipFill>
        <p:spPr>
          <a:xfrm>
            <a:off x="1780584" y="423970"/>
            <a:ext cx="8655487" cy="4400688"/>
          </a:xfrm>
          <a:prstGeom prst="rect">
            <a:avLst/>
          </a:prstGeom>
        </p:spPr>
      </p:pic>
      <p:sp>
        <p:nvSpPr>
          <p:cNvPr id="4" name="Google Shape;97;gb06ce43697_0_0">
            <a:extLst>
              <a:ext uri="{FF2B5EF4-FFF2-40B4-BE49-F238E27FC236}">
                <a16:creationId xmlns:a16="http://schemas.microsoft.com/office/drawing/2014/main" id="{7399C30D-B707-4407-AC13-01C97F4616CD}"/>
              </a:ext>
            </a:extLst>
          </p:cNvPr>
          <p:cNvSpPr txBox="1">
            <a:spLocks/>
          </p:cNvSpPr>
          <p:nvPr/>
        </p:nvSpPr>
        <p:spPr>
          <a:xfrm>
            <a:off x="1036828" y="4888158"/>
            <a:ext cx="10143000" cy="1267670"/>
          </a:xfrm>
          <a:prstGeom prst="rect">
            <a:avLst/>
          </a:prstGeom>
          <a:solidFill>
            <a:srgbClr val="DAF3F6"/>
          </a:solidFill>
          <a:ln>
            <a:solidFill>
              <a:srgbClr val="C7E6F5"/>
            </a:solidFill>
          </a:ln>
          <a:effectLst/>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spcBef>
                <a:spcPts val="1200"/>
              </a:spcBef>
              <a:spcAft>
                <a:spcPts val="1200"/>
              </a:spcAft>
            </a:pPr>
            <a:r>
              <a:rPr lang="en-US" sz="5400" dirty="0">
                <a:solidFill>
                  <a:schemeClr val="accent1">
                    <a:lumMod val="50000"/>
                  </a:schemeClr>
                </a:solidFill>
                <a:latin typeface="Comic Sans MS" panose="030F0702030302020204" pitchFamily="66" charset="0"/>
              </a:rPr>
              <a:t>Conceptual Understanding</a:t>
            </a:r>
          </a:p>
        </p:txBody>
      </p:sp>
      <p:sp>
        <p:nvSpPr>
          <p:cNvPr id="7" name="TextBox 6">
            <a:extLst>
              <a:ext uri="{FF2B5EF4-FFF2-40B4-BE49-F238E27FC236}">
                <a16:creationId xmlns:a16="http://schemas.microsoft.com/office/drawing/2014/main" id="{2B5175AC-B993-43E4-BF30-E7F87F9F6E82}"/>
              </a:ext>
            </a:extLst>
          </p:cNvPr>
          <p:cNvSpPr txBox="1"/>
          <p:nvPr/>
        </p:nvSpPr>
        <p:spPr>
          <a:xfrm>
            <a:off x="4242494" y="1524000"/>
            <a:ext cx="4368504" cy="830997"/>
          </a:xfrm>
          <a:prstGeom prst="rect">
            <a:avLst/>
          </a:prstGeom>
          <a:noFill/>
        </p:spPr>
        <p:txBody>
          <a:bodyPr wrap="none" rtlCol="0">
            <a:spAutoFit/>
          </a:bodyPr>
          <a:lstStyle/>
          <a:p>
            <a:r>
              <a:rPr lang="en-US" sz="4800" b="1">
                <a:solidFill>
                  <a:schemeClr val="bg1"/>
                </a:solidFill>
                <a:latin typeface="+mj-lt"/>
              </a:rPr>
              <a:t>Understanding</a:t>
            </a:r>
          </a:p>
        </p:txBody>
      </p:sp>
    </p:spTree>
    <p:custDataLst>
      <p:tags r:id="rId1"/>
    </p:custDataLst>
    <p:extLst>
      <p:ext uri="{BB962C8B-B14F-4D97-AF65-F5344CB8AC3E}">
        <p14:creationId xmlns:p14="http://schemas.microsoft.com/office/powerpoint/2010/main" val="179759080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Find the perimeter of the square</a:t>
            </a:r>
            <a:endParaRPr lang="en-GB" sz="3200" dirty="0">
              <a:solidFill>
                <a:schemeClr val="bg1"/>
              </a:solidFill>
              <a:sym typeface="Comic Sans MS"/>
            </a:endParaRPr>
          </a:p>
        </p:txBody>
      </p:sp>
      <p:sp>
        <p:nvSpPr>
          <p:cNvPr id="6" name="TextBox 5">
            <a:extLst>
              <a:ext uri="{FF2B5EF4-FFF2-40B4-BE49-F238E27FC236}">
                <a16:creationId xmlns:a16="http://schemas.microsoft.com/office/drawing/2014/main" id="{5613ADEE-7BAC-4427-940F-EE300A76A596}"/>
              </a:ext>
            </a:extLst>
          </p:cNvPr>
          <p:cNvSpPr txBox="1"/>
          <p:nvPr/>
        </p:nvSpPr>
        <p:spPr>
          <a:xfrm>
            <a:off x="2382920" y="5762479"/>
            <a:ext cx="7146562" cy="523220"/>
          </a:xfrm>
          <a:prstGeom prst="rect">
            <a:avLst/>
          </a:prstGeom>
          <a:noFill/>
        </p:spPr>
        <p:txBody>
          <a:bodyPr wrap="square">
            <a:spAutoFit/>
          </a:bodyPr>
          <a:lstStyle/>
          <a:p>
            <a:r>
              <a:rPr lang="en-US" sz="2800" dirty="0">
                <a:solidFill>
                  <a:schemeClr val="tx1">
                    <a:lumMod val="65000"/>
                    <a:lumOff val="35000"/>
                  </a:schemeClr>
                </a:solidFill>
                <a:latin typeface="+mn-lt"/>
              </a:rPr>
              <a:t>The perimeter of the square is            cm.</a:t>
            </a:r>
            <a:endParaRPr lang="fr-FR" sz="2800" dirty="0">
              <a:solidFill>
                <a:schemeClr val="tx1">
                  <a:lumMod val="65000"/>
                  <a:lumOff val="35000"/>
                </a:schemeClr>
              </a:solidFill>
              <a:latin typeface="+mn-lt"/>
            </a:endParaRPr>
          </a:p>
        </p:txBody>
      </p:sp>
      <p:sp>
        <p:nvSpPr>
          <p:cNvPr id="8" name="Rectangle: Rounded Corners 7">
            <a:extLst>
              <a:ext uri="{FF2B5EF4-FFF2-40B4-BE49-F238E27FC236}">
                <a16:creationId xmlns:a16="http://schemas.microsoft.com/office/drawing/2014/main" id="{476BE468-3B69-4533-8102-299397AFFE4B}"/>
              </a:ext>
            </a:extLst>
          </p:cNvPr>
          <p:cNvSpPr/>
          <p:nvPr/>
        </p:nvSpPr>
        <p:spPr>
          <a:xfrm>
            <a:off x="7743723" y="5747291"/>
            <a:ext cx="1051241" cy="523220"/>
          </a:xfrm>
          <a:prstGeom prst="roundRect">
            <a:avLst/>
          </a:prstGeom>
          <a:solidFill>
            <a:schemeClr val="bg1"/>
          </a:solidFill>
          <a:ln w="3175">
            <a:solidFill>
              <a:schemeClr val="bg1">
                <a:lumMod val="50000"/>
              </a:schemeClr>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sz="2800" dirty="0">
              <a:solidFill>
                <a:schemeClr val="tx1">
                  <a:lumMod val="65000"/>
                  <a:lumOff val="35000"/>
                </a:schemeClr>
              </a:solidFill>
              <a:latin typeface="Comic Sans MS" panose="030F0702030302020204" pitchFamily="66" charset="0"/>
              <a:cs typeface="Arial"/>
            </a:endParaRPr>
          </a:p>
        </p:txBody>
      </p:sp>
      <p:sp>
        <p:nvSpPr>
          <p:cNvPr id="9" name="TextBox 8">
            <a:extLst>
              <a:ext uri="{FF2B5EF4-FFF2-40B4-BE49-F238E27FC236}">
                <a16:creationId xmlns:a16="http://schemas.microsoft.com/office/drawing/2014/main" id="{0B7C5656-78E4-4D78-BE51-E30D3C1464A1}"/>
              </a:ext>
            </a:extLst>
          </p:cNvPr>
          <p:cNvSpPr txBox="1"/>
          <p:nvPr/>
        </p:nvSpPr>
        <p:spPr>
          <a:xfrm>
            <a:off x="9529482" y="118884"/>
            <a:ext cx="2662518" cy="307777"/>
          </a:xfrm>
          <a:prstGeom prst="rect">
            <a:avLst/>
          </a:prstGeom>
          <a:solidFill>
            <a:srgbClr val="DAF3F6"/>
          </a:solidFill>
          <a:effectLst>
            <a:softEdge rad="12700"/>
          </a:effectLst>
        </p:spPr>
        <p:txBody>
          <a:bodyPr wrap="square">
            <a:spAutoFit/>
          </a:bodyPr>
          <a:lstStyle/>
          <a:p>
            <a:pPr algn="ctr"/>
            <a:r>
              <a:rPr lang="en-GB" b="0" i="0" dirty="0">
                <a:solidFill>
                  <a:schemeClr val="tx1">
                    <a:lumMod val="50000"/>
                    <a:lumOff val="50000"/>
                  </a:schemeClr>
                </a:solidFill>
                <a:effectLst/>
                <a:latin typeface="+mj-lt"/>
              </a:rPr>
              <a:t> </a:t>
            </a:r>
            <a:r>
              <a:rPr lang="en-GB" dirty="0">
                <a:solidFill>
                  <a:schemeClr val="tx1">
                    <a:lumMod val="50000"/>
                    <a:lumOff val="50000"/>
                  </a:schemeClr>
                </a:solidFill>
                <a:latin typeface="+mj-lt"/>
              </a:rPr>
              <a:t>Learning </a:t>
            </a:r>
            <a:r>
              <a:rPr lang="en-GB" b="0" i="0" dirty="0">
                <a:solidFill>
                  <a:schemeClr val="tx1">
                    <a:lumMod val="50000"/>
                    <a:lumOff val="50000"/>
                  </a:schemeClr>
                </a:solidFill>
                <a:effectLst/>
                <a:latin typeface="+mj-lt"/>
              </a:rPr>
              <a:t>Activity</a:t>
            </a:r>
            <a:endParaRPr lang="en-GB" dirty="0">
              <a:solidFill>
                <a:schemeClr val="tx1">
                  <a:lumMod val="50000"/>
                  <a:lumOff val="50000"/>
                </a:schemeClr>
              </a:solidFill>
              <a:latin typeface="+mj-lt"/>
            </a:endParaRPr>
          </a:p>
        </p:txBody>
      </p:sp>
      <p:sp>
        <p:nvSpPr>
          <p:cNvPr id="10" name="Rectangle: Rounded Corners 9">
            <a:extLst>
              <a:ext uri="{FF2B5EF4-FFF2-40B4-BE49-F238E27FC236}">
                <a16:creationId xmlns:a16="http://schemas.microsoft.com/office/drawing/2014/main" id="{FF340275-A395-44E7-A6A9-F1174003165A}"/>
              </a:ext>
            </a:extLst>
          </p:cNvPr>
          <p:cNvSpPr/>
          <p:nvPr/>
        </p:nvSpPr>
        <p:spPr>
          <a:xfrm>
            <a:off x="7705143" y="5747259"/>
            <a:ext cx="1150097" cy="530352"/>
          </a:xfrm>
          <a:prstGeom prst="roundRect">
            <a:avLst/>
          </a:prstGeom>
          <a:solidFill>
            <a:srgbClr val="74C274"/>
          </a:solidFill>
          <a:ln w="3175">
            <a:solidFill>
              <a:schemeClr val="bg1"/>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2800" dirty="0">
                <a:solidFill>
                  <a:schemeClr val="bg1"/>
                </a:solidFill>
                <a:latin typeface="Comic Sans MS" panose="030F0702030302020204" pitchFamily="66" charset="0"/>
                <a:cs typeface="Arial"/>
              </a:rPr>
              <a:t>28</a:t>
            </a:r>
          </a:p>
        </p:txBody>
      </p:sp>
      <p:sp>
        <p:nvSpPr>
          <p:cNvPr id="2" name="Rectangle 1">
            <a:extLst>
              <a:ext uri="{FF2B5EF4-FFF2-40B4-BE49-F238E27FC236}">
                <a16:creationId xmlns:a16="http://schemas.microsoft.com/office/drawing/2014/main" id="{1D0465B1-A2C7-4EA1-9862-56DA0F73A868}"/>
              </a:ext>
            </a:extLst>
          </p:cNvPr>
          <p:cNvSpPr/>
          <p:nvPr/>
        </p:nvSpPr>
        <p:spPr>
          <a:xfrm>
            <a:off x="4673600" y="2307771"/>
            <a:ext cx="2641600" cy="2612572"/>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a:extLst>
              <a:ext uri="{FF2B5EF4-FFF2-40B4-BE49-F238E27FC236}">
                <a16:creationId xmlns:a16="http://schemas.microsoft.com/office/drawing/2014/main" id="{C7F41EA5-98F1-4DD7-9151-A04BAF1FFC0A}"/>
              </a:ext>
            </a:extLst>
          </p:cNvPr>
          <p:cNvSpPr txBox="1"/>
          <p:nvPr/>
        </p:nvSpPr>
        <p:spPr>
          <a:xfrm>
            <a:off x="4673600" y="1737562"/>
            <a:ext cx="2641600" cy="523220"/>
          </a:xfrm>
          <a:prstGeom prst="rect">
            <a:avLst/>
          </a:prstGeom>
          <a:noFill/>
        </p:spPr>
        <p:txBody>
          <a:bodyPr wrap="square">
            <a:spAutoFit/>
          </a:bodyPr>
          <a:lstStyle/>
          <a:p>
            <a:r>
              <a:rPr lang="en-US" sz="2800" dirty="0">
                <a:solidFill>
                  <a:schemeClr val="tx1">
                    <a:lumMod val="65000"/>
                    <a:lumOff val="35000"/>
                  </a:schemeClr>
                </a:solidFill>
                <a:latin typeface="+mn-lt"/>
              </a:rPr>
              <a:t>7 centimeters</a:t>
            </a:r>
            <a:endParaRPr lang="fr-FR" sz="2800" dirty="0">
              <a:solidFill>
                <a:schemeClr val="tx1">
                  <a:lumMod val="65000"/>
                  <a:lumOff val="35000"/>
                </a:schemeClr>
              </a:solidFill>
              <a:latin typeface="+mn-lt"/>
            </a:endParaRPr>
          </a:p>
        </p:txBody>
      </p:sp>
    </p:spTree>
    <p:custDataLst>
      <p:tags r:id="rId1"/>
    </p:custDataLst>
    <p:extLst>
      <p:ext uri="{BB962C8B-B14F-4D97-AF65-F5344CB8AC3E}">
        <p14:creationId xmlns:p14="http://schemas.microsoft.com/office/powerpoint/2010/main" val="18054432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Find the perimeter of the square</a:t>
            </a:r>
            <a:endParaRPr lang="en-GB" sz="3200" dirty="0">
              <a:solidFill>
                <a:schemeClr val="bg1"/>
              </a:solidFill>
              <a:sym typeface="Comic Sans MS"/>
            </a:endParaRPr>
          </a:p>
        </p:txBody>
      </p:sp>
      <p:sp>
        <p:nvSpPr>
          <p:cNvPr id="6" name="TextBox 5">
            <a:extLst>
              <a:ext uri="{FF2B5EF4-FFF2-40B4-BE49-F238E27FC236}">
                <a16:creationId xmlns:a16="http://schemas.microsoft.com/office/drawing/2014/main" id="{5613ADEE-7BAC-4427-940F-EE300A76A596}"/>
              </a:ext>
            </a:extLst>
          </p:cNvPr>
          <p:cNvSpPr txBox="1"/>
          <p:nvPr/>
        </p:nvSpPr>
        <p:spPr>
          <a:xfrm>
            <a:off x="561008" y="1531640"/>
            <a:ext cx="5852160" cy="548640"/>
          </a:xfrm>
          <a:prstGeom prst="rect">
            <a:avLst/>
          </a:prstGeom>
          <a:noFill/>
        </p:spPr>
        <p:txBody>
          <a:bodyPr wrap="square">
            <a:spAutoFit/>
          </a:bodyPr>
          <a:lstStyle/>
          <a:p>
            <a:r>
              <a:rPr lang="en-US" sz="3000" dirty="0">
                <a:solidFill>
                  <a:schemeClr val="tx1">
                    <a:lumMod val="65000"/>
                    <a:lumOff val="35000"/>
                  </a:schemeClr>
                </a:solidFill>
                <a:latin typeface="+mn-lt"/>
              </a:rPr>
              <a:t>The perimeter of the square is </a:t>
            </a:r>
          </a:p>
          <a:p>
            <a:endParaRPr lang="en-US" sz="2800" dirty="0">
              <a:solidFill>
                <a:schemeClr val="tx1">
                  <a:lumMod val="65000"/>
                  <a:lumOff val="35000"/>
                </a:schemeClr>
              </a:solidFill>
              <a:latin typeface="+mn-lt"/>
            </a:endParaRPr>
          </a:p>
        </p:txBody>
      </p:sp>
      <p:sp>
        <p:nvSpPr>
          <p:cNvPr id="8" name="TextBox 7">
            <a:extLst>
              <a:ext uri="{FF2B5EF4-FFF2-40B4-BE49-F238E27FC236}">
                <a16:creationId xmlns:a16="http://schemas.microsoft.com/office/drawing/2014/main" id="{B7890E5A-975F-440F-8C4A-F6A632987DEA}"/>
              </a:ext>
            </a:extLst>
          </p:cNvPr>
          <p:cNvSpPr txBox="1"/>
          <p:nvPr/>
        </p:nvSpPr>
        <p:spPr>
          <a:xfrm>
            <a:off x="1192138" y="2441262"/>
            <a:ext cx="1554480" cy="548640"/>
          </a:xfrm>
          <a:prstGeom prst="rect">
            <a:avLst/>
          </a:prstGeom>
          <a:noFill/>
        </p:spPr>
        <p:txBody>
          <a:bodyPr wrap="square" rtlCol="0">
            <a:spAutoFit/>
          </a:bodyPr>
          <a:lstStyle/>
          <a:p>
            <a:r>
              <a:rPr lang="en-US" sz="3000" dirty="0">
                <a:solidFill>
                  <a:schemeClr val="tx1">
                    <a:lumMod val="65000"/>
                    <a:lumOff val="35000"/>
                  </a:schemeClr>
                </a:solidFill>
                <a:latin typeface="Comic Sans MS"/>
                <a:ea typeface="Times New Roman" panose="02020603050405020304" pitchFamily="18" charset="0"/>
                <a:cs typeface="Arial" panose="020B0604020202020204" pitchFamily="34" charset="0"/>
              </a:rPr>
              <a:t>7</a:t>
            </a:r>
            <a:r>
              <a:rPr kumimoji="0" lang="en-US" sz="3000" i="0" u="none" strike="noStrike" kern="0" cap="none" spc="0" normalizeH="0" baseline="0" noProof="0" dirty="0">
                <a:ln>
                  <a:noFill/>
                </a:ln>
                <a:solidFill>
                  <a:schemeClr val="tx1">
                    <a:lumMod val="65000"/>
                    <a:lumOff val="35000"/>
                  </a:schemeClr>
                </a:solidFill>
                <a:effectLst/>
                <a:uLnTx/>
                <a:uFillTx/>
                <a:latin typeface="Comic Sans MS"/>
                <a:ea typeface="Times New Roman" panose="02020603050405020304" pitchFamily="18" charset="0"/>
                <a:cs typeface="Arial" panose="020B0604020202020204" pitchFamily="34" charset="0"/>
                <a:sym typeface="Arial"/>
              </a:rPr>
              <a:t> cm +</a:t>
            </a:r>
            <a:endParaRPr lang="en-US" sz="3000" dirty="0">
              <a:solidFill>
                <a:schemeClr val="tx1">
                  <a:lumMod val="65000"/>
                  <a:lumOff val="35000"/>
                </a:schemeClr>
              </a:solidFill>
            </a:endParaRPr>
          </a:p>
        </p:txBody>
      </p:sp>
      <p:sp>
        <p:nvSpPr>
          <p:cNvPr id="10" name="TextBox 9">
            <a:extLst>
              <a:ext uri="{FF2B5EF4-FFF2-40B4-BE49-F238E27FC236}">
                <a16:creationId xmlns:a16="http://schemas.microsoft.com/office/drawing/2014/main" id="{D82E5630-7B96-48B0-9201-DBE709246626}"/>
              </a:ext>
            </a:extLst>
          </p:cNvPr>
          <p:cNvSpPr txBox="1"/>
          <p:nvPr/>
        </p:nvSpPr>
        <p:spPr>
          <a:xfrm>
            <a:off x="2627723" y="2441262"/>
            <a:ext cx="1554480" cy="548640"/>
          </a:xfrm>
          <a:prstGeom prst="rect">
            <a:avLst/>
          </a:prstGeom>
          <a:noFill/>
        </p:spPr>
        <p:txBody>
          <a:bodyPr wrap="square" rtlCol="0">
            <a:spAutoFit/>
          </a:bodyPr>
          <a:lstStyle/>
          <a:p>
            <a:r>
              <a:rPr lang="en-US" sz="3000" noProof="0" dirty="0">
                <a:solidFill>
                  <a:schemeClr val="tx1">
                    <a:lumMod val="65000"/>
                    <a:lumOff val="35000"/>
                  </a:schemeClr>
                </a:solidFill>
                <a:latin typeface="Comic Sans MS"/>
                <a:ea typeface="Times New Roman" panose="02020603050405020304" pitchFamily="18" charset="0"/>
                <a:cs typeface="Arial" panose="020B0604020202020204" pitchFamily="34" charset="0"/>
              </a:rPr>
              <a:t>7 c</a:t>
            </a:r>
            <a:r>
              <a:rPr kumimoji="0" lang="en-US" sz="3000" i="0" u="none" strike="noStrike" kern="0" cap="none" spc="0" normalizeH="0" baseline="0" noProof="0" dirty="0">
                <a:ln>
                  <a:noFill/>
                </a:ln>
                <a:solidFill>
                  <a:schemeClr val="tx1">
                    <a:lumMod val="65000"/>
                    <a:lumOff val="35000"/>
                  </a:schemeClr>
                </a:solidFill>
                <a:effectLst/>
                <a:uLnTx/>
                <a:uFillTx/>
                <a:latin typeface="Comic Sans MS"/>
                <a:ea typeface="Times New Roman" panose="02020603050405020304" pitchFamily="18" charset="0"/>
                <a:cs typeface="Arial" panose="020B0604020202020204" pitchFamily="34" charset="0"/>
                <a:sym typeface="Arial"/>
              </a:rPr>
              <a:t>m +</a:t>
            </a:r>
            <a:endParaRPr lang="en-US" sz="3000" dirty="0">
              <a:solidFill>
                <a:schemeClr val="tx1">
                  <a:lumMod val="65000"/>
                  <a:lumOff val="35000"/>
                </a:schemeClr>
              </a:solidFill>
            </a:endParaRPr>
          </a:p>
        </p:txBody>
      </p:sp>
      <p:sp>
        <p:nvSpPr>
          <p:cNvPr id="11" name="TextBox 10">
            <a:extLst>
              <a:ext uri="{FF2B5EF4-FFF2-40B4-BE49-F238E27FC236}">
                <a16:creationId xmlns:a16="http://schemas.microsoft.com/office/drawing/2014/main" id="{758D186B-0084-4EC4-A5E3-B3F2A8748508}"/>
              </a:ext>
            </a:extLst>
          </p:cNvPr>
          <p:cNvSpPr txBox="1"/>
          <p:nvPr/>
        </p:nvSpPr>
        <p:spPr>
          <a:xfrm>
            <a:off x="5507615" y="2441262"/>
            <a:ext cx="1554480" cy="548640"/>
          </a:xfrm>
          <a:prstGeom prst="rect">
            <a:avLst/>
          </a:prstGeom>
          <a:noFill/>
        </p:spPr>
        <p:txBody>
          <a:bodyPr wrap="square" rtlCol="0">
            <a:spAutoFit/>
          </a:bodyPr>
          <a:lstStyle/>
          <a:p>
            <a:r>
              <a:rPr lang="en-US" sz="3000" noProof="0" dirty="0">
                <a:solidFill>
                  <a:schemeClr val="tx1">
                    <a:lumMod val="65000"/>
                    <a:lumOff val="35000"/>
                  </a:schemeClr>
                </a:solidFill>
                <a:latin typeface="Comic Sans MS"/>
                <a:ea typeface="Times New Roman" panose="02020603050405020304" pitchFamily="18" charset="0"/>
                <a:cs typeface="Arial" panose="020B0604020202020204" pitchFamily="34" charset="0"/>
              </a:rPr>
              <a:t>7 c</a:t>
            </a:r>
            <a:r>
              <a:rPr kumimoji="0" lang="en-US" sz="3000" i="0" u="none" strike="noStrike" kern="0" cap="none" spc="0" normalizeH="0" baseline="0" noProof="0" dirty="0">
                <a:ln>
                  <a:noFill/>
                </a:ln>
                <a:solidFill>
                  <a:schemeClr val="tx1">
                    <a:lumMod val="65000"/>
                    <a:lumOff val="35000"/>
                  </a:schemeClr>
                </a:solidFill>
                <a:effectLst/>
                <a:uLnTx/>
                <a:uFillTx/>
                <a:latin typeface="Comic Sans MS"/>
                <a:ea typeface="Times New Roman" panose="02020603050405020304" pitchFamily="18" charset="0"/>
                <a:cs typeface="Arial" panose="020B0604020202020204" pitchFamily="34" charset="0"/>
                <a:sym typeface="Arial"/>
              </a:rPr>
              <a:t>m =</a:t>
            </a:r>
            <a:endParaRPr lang="en-US" sz="3000" dirty="0">
              <a:solidFill>
                <a:schemeClr val="tx1">
                  <a:lumMod val="65000"/>
                  <a:lumOff val="35000"/>
                </a:schemeClr>
              </a:solidFill>
            </a:endParaRPr>
          </a:p>
        </p:txBody>
      </p:sp>
      <p:sp>
        <p:nvSpPr>
          <p:cNvPr id="12" name="TextBox 11">
            <a:extLst>
              <a:ext uri="{FF2B5EF4-FFF2-40B4-BE49-F238E27FC236}">
                <a16:creationId xmlns:a16="http://schemas.microsoft.com/office/drawing/2014/main" id="{5B5EDF85-0F53-4FCE-A8AD-BDCDB6023A69}"/>
              </a:ext>
            </a:extLst>
          </p:cNvPr>
          <p:cNvSpPr txBox="1"/>
          <p:nvPr/>
        </p:nvSpPr>
        <p:spPr>
          <a:xfrm>
            <a:off x="6910030" y="2441262"/>
            <a:ext cx="1371600" cy="548640"/>
          </a:xfrm>
          <a:prstGeom prst="rect">
            <a:avLst/>
          </a:prstGeom>
          <a:noFill/>
        </p:spPr>
        <p:txBody>
          <a:bodyPr wrap="square" rtlCol="0">
            <a:spAutoFit/>
          </a:bodyPr>
          <a:lstStyle/>
          <a:p>
            <a:r>
              <a:rPr lang="en-US" sz="3000" dirty="0">
                <a:solidFill>
                  <a:schemeClr val="tx1">
                    <a:lumMod val="65000"/>
                    <a:lumOff val="35000"/>
                  </a:schemeClr>
                </a:solidFill>
                <a:latin typeface="Comic Sans MS"/>
                <a:ea typeface="Times New Roman" panose="02020603050405020304" pitchFamily="18" charset="0"/>
                <a:cs typeface="Arial" panose="020B0604020202020204" pitchFamily="34" charset="0"/>
              </a:rPr>
              <a:t>28 c</a:t>
            </a:r>
            <a:r>
              <a:rPr kumimoji="0" lang="en-US" sz="3000" i="0" u="none" strike="noStrike" kern="0" cap="none" spc="0" normalizeH="0" baseline="0" noProof="0" dirty="0">
                <a:ln>
                  <a:noFill/>
                </a:ln>
                <a:solidFill>
                  <a:schemeClr val="tx1">
                    <a:lumMod val="65000"/>
                    <a:lumOff val="35000"/>
                  </a:schemeClr>
                </a:solidFill>
                <a:effectLst/>
                <a:uLnTx/>
                <a:uFillTx/>
                <a:latin typeface="Comic Sans MS"/>
                <a:ea typeface="Times New Roman" panose="02020603050405020304" pitchFamily="18" charset="0"/>
                <a:cs typeface="Arial" panose="020B0604020202020204" pitchFamily="34" charset="0"/>
                <a:sym typeface="Arial"/>
              </a:rPr>
              <a:t>m</a:t>
            </a:r>
            <a:endParaRPr lang="en-US" sz="3000" dirty="0">
              <a:solidFill>
                <a:schemeClr val="tx1">
                  <a:lumMod val="65000"/>
                  <a:lumOff val="35000"/>
                </a:schemeClr>
              </a:solidFill>
            </a:endParaRPr>
          </a:p>
        </p:txBody>
      </p:sp>
      <p:sp>
        <p:nvSpPr>
          <p:cNvPr id="13" name="TextBox 12">
            <a:extLst>
              <a:ext uri="{FF2B5EF4-FFF2-40B4-BE49-F238E27FC236}">
                <a16:creationId xmlns:a16="http://schemas.microsoft.com/office/drawing/2014/main" id="{0EBAF1E1-7973-4489-A5E1-56A1C685BD8E}"/>
              </a:ext>
            </a:extLst>
          </p:cNvPr>
          <p:cNvSpPr txBox="1"/>
          <p:nvPr/>
        </p:nvSpPr>
        <p:spPr>
          <a:xfrm>
            <a:off x="4058498" y="2441262"/>
            <a:ext cx="1554480" cy="548640"/>
          </a:xfrm>
          <a:prstGeom prst="rect">
            <a:avLst/>
          </a:prstGeom>
          <a:noFill/>
        </p:spPr>
        <p:txBody>
          <a:bodyPr wrap="square" rtlCol="0">
            <a:spAutoFit/>
          </a:bodyPr>
          <a:lstStyle/>
          <a:p>
            <a:r>
              <a:rPr lang="en-US" sz="3000" dirty="0">
                <a:solidFill>
                  <a:schemeClr val="tx1">
                    <a:lumMod val="65000"/>
                    <a:lumOff val="35000"/>
                  </a:schemeClr>
                </a:solidFill>
                <a:latin typeface="Comic Sans MS"/>
                <a:ea typeface="Times New Roman" panose="02020603050405020304" pitchFamily="18" charset="0"/>
                <a:cs typeface="Arial" panose="020B0604020202020204" pitchFamily="34" charset="0"/>
              </a:rPr>
              <a:t>7 c</a:t>
            </a:r>
            <a:r>
              <a:rPr kumimoji="0" lang="en-US" sz="3000" i="0" u="none" strike="noStrike" kern="0" cap="none" spc="0" normalizeH="0" baseline="0" noProof="0" dirty="0">
                <a:ln>
                  <a:noFill/>
                </a:ln>
                <a:solidFill>
                  <a:schemeClr val="tx1">
                    <a:lumMod val="65000"/>
                    <a:lumOff val="35000"/>
                  </a:schemeClr>
                </a:solidFill>
                <a:effectLst/>
                <a:uLnTx/>
                <a:uFillTx/>
                <a:latin typeface="Comic Sans MS"/>
                <a:ea typeface="Times New Roman" panose="02020603050405020304" pitchFamily="18" charset="0"/>
                <a:cs typeface="Arial" panose="020B0604020202020204" pitchFamily="34" charset="0"/>
                <a:sym typeface="Arial"/>
              </a:rPr>
              <a:t>m +</a:t>
            </a:r>
            <a:endParaRPr lang="en-US" sz="3000" dirty="0">
              <a:solidFill>
                <a:schemeClr val="tx1">
                  <a:lumMod val="65000"/>
                  <a:lumOff val="35000"/>
                </a:schemeClr>
              </a:solidFill>
            </a:endParaRPr>
          </a:p>
        </p:txBody>
      </p:sp>
      <p:sp>
        <p:nvSpPr>
          <p:cNvPr id="14" name="TextBox 13">
            <a:extLst>
              <a:ext uri="{FF2B5EF4-FFF2-40B4-BE49-F238E27FC236}">
                <a16:creationId xmlns:a16="http://schemas.microsoft.com/office/drawing/2014/main" id="{AFA97C50-3C4D-40C0-B4FA-B1A9DCFE0BBA}"/>
              </a:ext>
            </a:extLst>
          </p:cNvPr>
          <p:cNvSpPr txBox="1"/>
          <p:nvPr/>
        </p:nvSpPr>
        <p:spPr>
          <a:xfrm>
            <a:off x="584023" y="2441262"/>
            <a:ext cx="822960" cy="548640"/>
          </a:xfrm>
          <a:prstGeom prst="rect">
            <a:avLst/>
          </a:prstGeom>
          <a:noFill/>
        </p:spPr>
        <p:txBody>
          <a:bodyPr wrap="square" rtlCol="0">
            <a:spAutoFit/>
          </a:bodyPr>
          <a:lstStyle/>
          <a:p>
            <a:r>
              <a:rPr kumimoji="0" lang="en-US" sz="3000" i="0" u="none" strike="noStrike" kern="0" cap="none" spc="0" normalizeH="0" baseline="0" noProof="0" dirty="0">
                <a:ln>
                  <a:noFill/>
                </a:ln>
                <a:solidFill>
                  <a:schemeClr val="tx1">
                    <a:lumMod val="65000"/>
                    <a:lumOff val="35000"/>
                  </a:schemeClr>
                </a:solidFill>
                <a:effectLst/>
                <a:uLnTx/>
                <a:uFillTx/>
                <a:latin typeface="Comic Sans MS"/>
                <a:ea typeface="Times New Roman" panose="02020603050405020304" pitchFamily="18" charset="0"/>
                <a:cs typeface="Arial" panose="020B0604020202020204" pitchFamily="34" charset="0"/>
                <a:sym typeface="Arial"/>
              </a:rPr>
              <a:t>P =</a:t>
            </a:r>
            <a:endParaRPr lang="en-US" sz="3000" dirty="0">
              <a:solidFill>
                <a:schemeClr val="tx1">
                  <a:lumMod val="65000"/>
                  <a:lumOff val="35000"/>
                </a:schemeClr>
              </a:solidFill>
            </a:endParaRPr>
          </a:p>
        </p:txBody>
      </p:sp>
      <p:sp>
        <p:nvSpPr>
          <p:cNvPr id="15" name="TextBox 14">
            <a:extLst>
              <a:ext uri="{FF2B5EF4-FFF2-40B4-BE49-F238E27FC236}">
                <a16:creationId xmlns:a16="http://schemas.microsoft.com/office/drawing/2014/main" id="{EF50021B-70CB-415A-AFFF-43B8CFA05F7D}"/>
              </a:ext>
            </a:extLst>
          </p:cNvPr>
          <p:cNvSpPr txBox="1"/>
          <p:nvPr/>
        </p:nvSpPr>
        <p:spPr>
          <a:xfrm>
            <a:off x="1188843" y="3355964"/>
            <a:ext cx="822960" cy="548640"/>
          </a:xfrm>
          <a:prstGeom prst="rect">
            <a:avLst/>
          </a:prstGeom>
          <a:noFill/>
        </p:spPr>
        <p:txBody>
          <a:bodyPr wrap="square" rtlCol="0">
            <a:spAutoFit/>
          </a:bodyPr>
          <a:lstStyle/>
          <a:p>
            <a:r>
              <a:rPr lang="en-US" sz="3000" dirty="0">
                <a:solidFill>
                  <a:schemeClr val="tx1">
                    <a:lumMod val="65000"/>
                    <a:lumOff val="35000"/>
                  </a:schemeClr>
                </a:solidFill>
                <a:latin typeface="Comic Sans MS"/>
                <a:ea typeface="Times New Roman" panose="02020603050405020304" pitchFamily="18" charset="0"/>
                <a:cs typeface="Arial" panose="020B0604020202020204" pitchFamily="34" charset="0"/>
              </a:rPr>
              <a:t>4 x</a:t>
            </a:r>
            <a:endParaRPr lang="en-US" sz="3000" dirty="0">
              <a:solidFill>
                <a:schemeClr val="tx1">
                  <a:lumMod val="65000"/>
                  <a:lumOff val="35000"/>
                </a:schemeClr>
              </a:solidFill>
            </a:endParaRPr>
          </a:p>
        </p:txBody>
      </p:sp>
      <p:sp>
        <p:nvSpPr>
          <p:cNvPr id="16" name="TextBox 15">
            <a:extLst>
              <a:ext uri="{FF2B5EF4-FFF2-40B4-BE49-F238E27FC236}">
                <a16:creationId xmlns:a16="http://schemas.microsoft.com/office/drawing/2014/main" id="{88F38C95-0C4E-4224-8389-001FB279B051}"/>
              </a:ext>
            </a:extLst>
          </p:cNvPr>
          <p:cNvSpPr txBox="1"/>
          <p:nvPr/>
        </p:nvSpPr>
        <p:spPr>
          <a:xfrm>
            <a:off x="1969378" y="3355964"/>
            <a:ext cx="1554480" cy="548640"/>
          </a:xfrm>
          <a:prstGeom prst="rect">
            <a:avLst/>
          </a:prstGeom>
          <a:noFill/>
        </p:spPr>
        <p:txBody>
          <a:bodyPr wrap="square" rtlCol="0">
            <a:spAutoFit/>
          </a:bodyPr>
          <a:lstStyle/>
          <a:p>
            <a:r>
              <a:rPr lang="en-US" sz="3000" noProof="0" dirty="0">
                <a:solidFill>
                  <a:schemeClr val="tx1">
                    <a:lumMod val="65000"/>
                    <a:lumOff val="35000"/>
                  </a:schemeClr>
                </a:solidFill>
                <a:latin typeface="Comic Sans MS"/>
                <a:ea typeface="Times New Roman" panose="02020603050405020304" pitchFamily="18" charset="0"/>
                <a:cs typeface="Arial" panose="020B0604020202020204" pitchFamily="34" charset="0"/>
              </a:rPr>
              <a:t>7 c</a:t>
            </a:r>
            <a:r>
              <a:rPr kumimoji="0" lang="en-US" sz="3000" i="0" u="none" strike="noStrike" kern="0" cap="none" spc="0" normalizeH="0" baseline="0" noProof="0" dirty="0">
                <a:ln>
                  <a:noFill/>
                </a:ln>
                <a:solidFill>
                  <a:schemeClr val="tx1">
                    <a:lumMod val="65000"/>
                    <a:lumOff val="35000"/>
                  </a:schemeClr>
                </a:solidFill>
                <a:effectLst/>
                <a:uLnTx/>
                <a:uFillTx/>
                <a:latin typeface="Comic Sans MS"/>
                <a:ea typeface="Times New Roman" panose="02020603050405020304" pitchFamily="18" charset="0"/>
                <a:cs typeface="Arial" panose="020B0604020202020204" pitchFamily="34" charset="0"/>
                <a:sym typeface="Arial"/>
              </a:rPr>
              <a:t>m </a:t>
            </a:r>
            <a:r>
              <a:rPr lang="en-US" sz="3000" dirty="0">
                <a:solidFill>
                  <a:schemeClr val="tx1">
                    <a:lumMod val="65000"/>
                    <a:lumOff val="35000"/>
                  </a:schemeClr>
                </a:solidFill>
                <a:latin typeface="Comic Sans MS"/>
                <a:ea typeface="Times New Roman" panose="02020603050405020304" pitchFamily="18" charset="0"/>
                <a:cs typeface="Arial" panose="020B0604020202020204" pitchFamily="34" charset="0"/>
              </a:rPr>
              <a:t>=</a:t>
            </a:r>
            <a:endParaRPr lang="en-US" sz="3000" dirty="0">
              <a:solidFill>
                <a:schemeClr val="tx1">
                  <a:lumMod val="65000"/>
                  <a:lumOff val="35000"/>
                </a:schemeClr>
              </a:solidFill>
            </a:endParaRPr>
          </a:p>
        </p:txBody>
      </p:sp>
      <p:sp>
        <p:nvSpPr>
          <p:cNvPr id="17" name="TextBox 16">
            <a:extLst>
              <a:ext uri="{FF2B5EF4-FFF2-40B4-BE49-F238E27FC236}">
                <a16:creationId xmlns:a16="http://schemas.microsoft.com/office/drawing/2014/main" id="{30FBB44F-E6D1-4504-990C-7AC82537854E}"/>
              </a:ext>
            </a:extLst>
          </p:cNvPr>
          <p:cNvSpPr txBox="1"/>
          <p:nvPr/>
        </p:nvSpPr>
        <p:spPr>
          <a:xfrm>
            <a:off x="3273153" y="3355964"/>
            <a:ext cx="1554480" cy="548640"/>
          </a:xfrm>
          <a:prstGeom prst="rect">
            <a:avLst/>
          </a:prstGeom>
          <a:noFill/>
        </p:spPr>
        <p:txBody>
          <a:bodyPr wrap="square" rtlCol="0">
            <a:spAutoFit/>
          </a:bodyPr>
          <a:lstStyle/>
          <a:p>
            <a:r>
              <a:rPr lang="en-US" sz="3000" dirty="0">
                <a:solidFill>
                  <a:schemeClr val="tx1">
                    <a:lumMod val="65000"/>
                    <a:lumOff val="35000"/>
                  </a:schemeClr>
                </a:solidFill>
                <a:latin typeface="Comic Sans MS"/>
                <a:ea typeface="Times New Roman" panose="02020603050405020304" pitchFamily="18" charset="0"/>
                <a:cs typeface="Arial" panose="020B0604020202020204" pitchFamily="34" charset="0"/>
              </a:rPr>
              <a:t>28 c</a:t>
            </a:r>
            <a:r>
              <a:rPr kumimoji="0" lang="en-US" sz="3000" i="0" u="none" strike="noStrike" kern="0" cap="none" spc="0" normalizeH="0" baseline="0" noProof="0" dirty="0">
                <a:ln>
                  <a:noFill/>
                </a:ln>
                <a:solidFill>
                  <a:schemeClr val="tx1">
                    <a:lumMod val="65000"/>
                    <a:lumOff val="35000"/>
                  </a:schemeClr>
                </a:solidFill>
                <a:effectLst/>
                <a:uLnTx/>
                <a:uFillTx/>
                <a:latin typeface="Comic Sans MS"/>
                <a:ea typeface="Times New Roman" panose="02020603050405020304" pitchFamily="18" charset="0"/>
                <a:cs typeface="Arial" panose="020B0604020202020204" pitchFamily="34" charset="0"/>
                <a:sym typeface="Arial"/>
              </a:rPr>
              <a:t>m</a:t>
            </a:r>
            <a:endParaRPr lang="en-US" sz="3000" dirty="0">
              <a:solidFill>
                <a:schemeClr val="tx1">
                  <a:lumMod val="65000"/>
                  <a:lumOff val="35000"/>
                </a:schemeClr>
              </a:solidFill>
            </a:endParaRPr>
          </a:p>
        </p:txBody>
      </p:sp>
      <p:sp>
        <p:nvSpPr>
          <p:cNvPr id="18" name="TextBox 17">
            <a:extLst>
              <a:ext uri="{FF2B5EF4-FFF2-40B4-BE49-F238E27FC236}">
                <a16:creationId xmlns:a16="http://schemas.microsoft.com/office/drawing/2014/main" id="{186DB9F1-B176-4963-A311-4748C3E5C2C9}"/>
              </a:ext>
            </a:extLst>
          </p:cNvPr>
          <p:cNvSpPr txBox="1"/>
          <p:nvPr/>
        </p:nvSpPr>
        <p:spPr>
          <a:xfrm>
            <a:off x="580728" y="3355964"/>
            <a:ext cx="822960" cy="548640"/>
          </a:xfrm>
          <a:prstGeom prst="rect">
            <a:avLst/>
          </a:prstGeom>
          <a:noFill/>
        </p:spPr>
        <p:txBody>
          <a:bodyPr wrap="square" rtlCol="0">
            <a:spAutoFit/>
          </a:bodyPr>
          <a:lstStyle/>
          <a:p>
            <a:r>
              <a:rPr kumimoji="0" lang="en-US" sz="3000" i="0" u="none" strike="noStrike" kern="0" cap="none" spc="0" normalizeH="0" baseline="0" noProof="0" dirty="0">
                <a:ln>
                  <a:noFill/>
                </a:ln>
                <a:solidFill>
                  <a:schemeClr val="tx1">
                    <a:lumMod val="65000"/>
                    <a:lumOff val="35000"/>
                  </a:schemeClr>
                </a:solidFill>
                <a:effectLst/>
                <a:uLnTx/>
                <a:uFillTx/>
                <a:latin typeface="Comic Sans MS"/>
                <a:ea typeface="Times New Roman" panose="02020603050405020304" pitchFamily="18" charset="0"/>
                <a:cs typeface="Arial" panose="020B0604020202020204" pitchFamily="34" charset="0"/>
                <a:sym typeface="Arial"/>
              </a:rPr>
              <a:t>P =</a:t>
            </a:r>
            <a:endParaRPr lang="en-US" sz="3000" dirty="0">
              <a:solidFill>
                <a:schemeClr val="tx1">
                  <a:lumMod val="65000"/>
                  <a:lumOff val="35000"/>
                </a:schemeClr>
              </a:solidFill>
            </a:endParaRPr>
          </a:p>
        </p:txBody>
      </p:sp>
      <p:sp>
        <p:nvSpPr>
          <p:cNvPr id="20" name="Rectangle 19">
            <a:extLst>
              <a:ext uri="{FF2B5EF4-FFF2-40B4-BE49-F238E27FC236}">
                <a16:creationId xmlns:a16="http://schemas.microsoft.com/office/drawing/2014/main" id="{DAEFAAC3-0B2A-4537-B202-676B29916083}"/>
              </a:ext>
            </a:extLst>
          </p:cNvPr>
          <p:cNvSpPr/>
          <p:nvPr/>
        </p:nvSpPr>
        <p:spPr>
          <a:xfrm>
            <a:off x="8864777" y="2122714"/>
            <a:ext cx="2641600" cy="2612572"/>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TextBox 20">
            <a:extLst>
              <a:ext uri="{FF2B5EF4-FFF2-40B4-BE49-F238E27FC236}">
                <a16:creationId xmlns:a16="http://schemas.microsoft.com/office/drawing/2014/main" id="{809D76CA-BF0F-44DE-8927-BF6547977EED}"/>
              </a:ext>
            </a:extLst>
          </p:cNvPr>
          <p:cNvSpPr txBox="1"/>
          <p:nvPr/>
        </p:nvSpPr>
        <p:spPr>
          <a:xfrm>
            <a:off x="8839377" y="1552505"/>
            <a:ext cx="2641600" cy="523220"/>
          </a:xfrm>
          <a:prstGeom prst="rect">
            <a:avLst/>
          </a:prstGeom>
          <a:noFill/>
        </p:spPr>
        <p:txBody>
          <a:bodyPr wrap="square">
            <a:spAutoFit/>
          </a:bodyPr>
          <a:lstStyle/>
          <a:p>
            <a:r>
              <a:rPr lang="en-US" sz="2800" dirty="0">
                <a:solidFill>
                  <a:schemeClr val="tx1">
                    <a:lumMod val="65000"/>
                    <a:lumOff val="35000"/>
                  </a:schemeClr>
                </a:solidFill>
                <a:latin typeface="+mn-lt"/>
              </a:rPr>
              <a:t>7 centimeters</a:t>
            </a:r>
            <a:endParaRPr lang="fr-FR" sz="2800" dirty="0">
              <a:solidFill>
                <a:schemeClr val="tx1">
                  <a:lumMod val="65000"/>
                  <a:lumOff val="35000"/>
                </a:schemeClr>
              </a:solidFill>
              <a:latin typeface="+mn-lt"/>
            </a:endParaRPr>
          </a:p>
        </p:txBody>
      </p:sp>
    </p:spTree>
    <p:custDataLst>
      <p:tags r:id="rId1"/>
    </p:custDataLst>
    <p:extLst>
      <p:ext uri="{BB962C8B-B14F-4D97-AF65-F5344CB8AC3E}">
        <p14:creationId xmlns:p14="http://schemas.microsoft.com/office/powerpoint/2010/main" val="41371419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iterate type="wd">
                                    <p:tmPct val="15000"/>
                                  </p:iterate>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iterate type="wd">
                                    <p:tmPct val="15000"/>
                                  </p:iterate>
                                  <p:childTnLst>
                                    <p:set>
                                      <p:cBhvr>
                                        <p:cTn id="11" dur="1" fill="hold">
                                          <p:stCondLst>
                                            <p:cond delay="0"/>
                                          </p:stCondLst>
                                        </p:cTn>
                                        <p:tgtEl>
                                          <p:spTgt spid="14"/>
                                        </p:tgtEl>
                                        <p:attrNameLst>
                                          <p:attrName>style.visibility</p:attrName>
                                        </p:attrNameLst>
                                      </p:cBhvr>
                                      <p:to>
                                        <p:strVal val="visible"/>
                                      </p:to>
                                    </p:set>
                                    <p:animEffect transition="in" filter="fade">
                                      <p:cBhvr>
                                        <p:cTn id="12" dur="500"/>
                                        <p:tgtEl>
                                          <p:spTgt spid="14"/>
                                        </p:tgtEl>
                                      </p:cBhvr>
                                    </p:animEffect>
                                  </p:childTnLst>
                                </p:cTn>
                              </p:par>
                            </p:childTnLst>
                          </p:cTn>
                        </p:par>
                        <p:par>
                          <p:cTn id="13" fill="hold">
                            <p:stCondLst>
                              <p:cond delay="575"/>
                            </p:stCondLst>
                            <p:childTnLst>
                              <p:par>
                                <p:cTn id="14" presetID="10" presetClass="entr" presetSubtype="0" fill="hold" grpId="0" nodeType="afterEffect">
                                  <p:stCondLst>
                                    <p:cond delay="0"/>
                                  </p:stCondLst>
                                  <p:iterate type="wd">
                                    <p:tmPct val="15000"/>
                                  </p:iterate>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par>
                          <p:cTn id="17" fill="hold">
                            <p:stCondLst>
                              <p:cond delay="1225"/>
                            </p:stCondLst>
                            <p:childTnLst>
                              <p:par>
                                <p:cTn id="18" presetID="10" presetClass="entr" presetSubtype="0" fill="hold" grpId="0" nodeType="afterEffect">
                                  <p:stCondLst>
                                    <p:cond delay="0"/>
                                  </p:stCondLst>
                                  <p:iterate type="wd">
                                    <p:tmPct val="15000"/>
                                  </p:iterate>
                                  <p:childTnLst>
                                    <p:set>
                                      <p:cBhvr>
                                        <p:cTn id="19" dur="1" fill="hold">
                                          <p:stCondLst>
                                            <p:cond delay="0"/>
                                          </p:stCondLst>
                                        </p:cTn>
                                        <p:tgtEl>
                                          <p:spTgt spid="10"/>
                                        </p:tgtEl>
                                        <p:attrNameLst>
                                          <p:attrName>style.visibility</p:attrName>
                                        </p:attrNameLst>
                                      </p:cBhvr>
                                      <p:to>
                                        <p:strVal val="visible"/>
                                      </p:to>
                                    </p:set>
                                    <p:animEffect transition="in" filter="fade">
                                      <p:cBhvr>
                                        <p:cTn id="20" dur="500"/>
                                        <p:tgtEl>
                                          <p:spTgt spid="10"/>
                                        </p:tgtEl>
                                      </p:cBhvr>
                                    </p:animEffect>
                                  </p:childTnLst>
                                </p:cTn>
                              </p:par>
                            </p:childTnLst>
                          </p:cTn>
                        </p:par>
                        <p:par>
                          <p:cTn id="21" fill="hold">
                            <p:stCondLst>
                              <p:cond delay="1875"/>
                            </p:stCondLst>
                            <p:childTnLst>
                              <p:par>
                                <p:cTn id="22" presetID="10" presetClass="entr" presetSubtype="0" fill="hold" grpId="0" nodeType="afterEffect">
                                  <p:stCondLst>
                                    <p:cond delay="0"/>
                                  </p:stCondLst>
                                  <p:iterate type="wd">
                                    <p:tmPct val="15000"/>
                                  </p:iterate>
                                  <p:childTnLst>
                                    <p:set>
                                      <p:cBhvr>
                                        <p:cTn id="23" dur="1" fill="hold">
                                          <p:stCondLst>
                                            <p:cond delay="0"/>
                                          </p:stCondLst>
                                        </p:cTn>
                                        <p:tgtEl>
                                          <p:spTgt spid="13"/>
                                        </p:tgtEl>
                                        <p:attrNameLst>
                                          <p:attrName>style.visibility</p:attrName>
                                        </p:attrNameLst>
                                      </p:cBhvr>
                                      <p:to>
                                        <p:strVal val="visible"/>
                                      </p:to>
                                    </p:set>
                                    <p:animEffect transition="in" filter="fade">
                                      <p:cBhvr>
                                        <p:cTn id="24" dur="500"/>
                                        <p:tgtEl>
                                          <p:spTgt spid="13"/>
                                        </p:tgtEl>
                                      </p:cBhvr>
                                    </p:animEffect>
                                  </p:childTnLst>
                                </p:cTn>
                              </p:par>
                            </p:childTnLst>
                          </p:cTn>
                        </p:par>
                        <p:par>
                          <p:cTn id="25" fill="hold">
                            <p:stCondLst>
                              <p:cond delay="2525"/>
                            </p:stCondLst>
                            <p:childTnLst>
                              <p:par>
                                <p:cTn id="26" presetID="10" presetClass="entr" presetSubtype="0" fill="hold" grpId="0" nodeType="afterEffect">
                                  <p:stCondLst>
                                    <p:cond delay="0"/>
                                  </p:stCondLst>
                                  <p:iterate type="wd">
                                    <p:tmPct val="15000"/>
                                  </p:iterate>
                                  <p:childTnLst>
                                    <p:set>
                                      <p:cBhvr>
                                        <p:cTn id="27" dur="1" fill="hold">
                                          <p:stCondLst>
                                            <p:cond delay="0"/>
                                          </p:stCondLst>
                                        </p:cTn>
                                        <p:tgtEl>
                                          <p:spTgt spid="11"/>
                                        </p:tgtEl>
                                        <p:attrNameLst>
                                          <p:attrName>style.visibility</p:attrName>
                                        </p:attrNameLst>
                                      </p:cBhvr>
                                      <p:to>
                                        <p:strVal val="visible"/>
                                      </p:to>
                                    </p:set>
                                    <p:animEffect transition="in" filter="fade">
                                      <p:cBhvr>
                                        <p:cTn id="28" dur="500"/>
                                        <p:tgtEl>
                                          <p:spTgt spid="11"/>
                                        </p:tgtEl>
                                      </p:cBhvr>
                                    </p:animEffect>
                                  </p:childTnLst>
                                </p:cTn>
                              </p:par>
                            </p:childTnLst>
                          </p:cTn>
                        </p:par>
                        <p:par>
                          <p:cTn id="29" fill="hold">
                            <p:stCondLst>
                              <p:cond delay="3175"/>
                            </p:stCondLst>
                            <p:childTnLst>
                              <p:par>
                                <p:cTn id="30" presetID="10" presetClass="entr" presetSubtype="0" fill="hold" grpId="0" nodeType="afterEffect">
                                  <p:stCondLst>
                                    <p:cond delay="0"/>
                                  </p:stCondLst>
                                  <p:iterate type="wd">
                                    <p:tmPct val="15000"/>
                                  </p:iterate>
                                  <p:childTnLst>
                                    <p:set>
                                      <p:cBhvr>
                                        <p:cTn id="31" dur="1" fill="hold">
                                          <p:stCondLst>
                                            <p:cond delay="0"/>
                                          </p:stCondLst>
                                        </p:cTn>
                                        <p:tgtEl>
                                          <p:spTgt spid="12"/>
                                        </p:tgtEl>
                                        <p:attrNameLst>
                                          <p:attrName>style.visibility</p:attrName>
                                        </p:attrNameLst>
                                      </p:cBhvr>
                                      <p:to>
                                        <p:strVal val="visible"/>
                                      </p:to>
                                    </p:set>
                                    <p:animEffect transition="in" filter="fade">
                                      <p:cBhvr>
                                        <p:cTn id="32" dur="500"/>
                                        <p:tgtEl>
                                          <p:spTgt spid="12"/>
                                        </p:tgtEl>
                                      </p:cBhvr>
                                    </p:animEffect>
                                  </p:childTnLst>
                                </p:cTn>
                              </p:par>
                            </p:childTnLst>
                          </p:cTn>
                        </p:par>
                        <p:par>
                          <p:cTn id="33" fill="hold">
                            <p:stCondLst>
                              <p:cond delay="3750"/>
                            </p:stCondLst>
                            <p:childTnLst>
                              <p:par>
                                <p:cTn id="34" presetID="26" presetClass="emph" presetSubtype="0" fill="hold" grpId="1" nodeType="afterEffect">
                                  <p:stCondLst>
                                    <p:cond delay="0"/>
                                  </p:stCondLst>
                                  <p:iterate type="wd">
                                    <p:tmPct val="0"/>
                                  </p:iterate>
                                  <p:childTnLst>
                                    <p:animEffect transition="out" filter="fade">
                                      <p:cBhvr>
                                        <p:cTn id="35" dur="1000" tmFilter="0, 0; .2, .5; .8, .5; 1, 0"/>
                                        <p:tgtEl>
                                          <p:spTgt spid="12"/>
                                        </p:tgtEl>
                                      </p:cBhvr>
                                    </p:animEffect>
                                    <p:animScale>
                                      <p:cBhvr>
                                        <p:cTn id="36" dur="500" autoRev="1" fill="hold"/>
                                        <p:tgtEl>
                                          <p:spTgt spid="12"/>
                                        </p:tgtEl>
                                      </p:cBhvr>
                                      <p:by x="105000" y="105000"/>
                                    </p:animScale>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iterate type="wd">
                                    <p:tmPct val="15000"/>
                                  </p:iterate>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childTnLst>
                                </p:cTn>
                              </p:par>
                            </p:childTnLst>
                          </p:cTn>
                        </p:par>
                        <p:par>
                          <p:cTn id="42" fill="hold">
                            <p:stCondLst>
                              <p:cond delay="575"/>
                            </p:stCondLst>
                            <p:childTnLst>
                              <p:par>
                                <p:cTn id="43" presetID="10" presetClass="entr" presetSubtype="0" fill="hold" grpId="0" nodeType="afterEffect">
                                  <p:stCondLst>
                                    <p:cond delay="0"/>
                                  </p:stCondLst>
                                  <p:iterate type="wd">
                                    <p:tmPct val="15000"/>
                                  </p:iterate>
                                  <p:childTnLst>
                                    <p:set>
                                      <p:cBhvr>
                                        <p:cTn id="44" dur="1" fill="hold">
                                          <p:stCondLst>
                                            <p:cond delay="0"/>
                                          </p:stCondLst>
                                        </p:cTn>
                                        <p:tgtEl>
                                          <p:spTgt spid="15"/>
                                        </p:tgtEl>
                                        <p:attrNameLst>
                                          <p:attrName>style.visibility</p:attrName>
                                        </p:attrNameLst>
                                      </p:cBhvr>
                                      <p:to>
                                        <p:strVal val="visible"/>
                                      </p:to>
                                    </p:set>
                                    <p:animEffect transition="in" filter="fade">
                                      <p:cBhvr>
                                        <p:cTn id="45" dur="500"/>
                                        <p:tgtEl>
                                          <p:spTgt spid="15"/>
                                        </p:tgtEl>
                                      </p:cBhvr>
                                    </p:animEffect>
                                  </p:childTnLst>
                                </p:cTn>
                              </p:par>
                            </p:childTnLst>
                          </p:cTn>
                        </p:par>
                        <p:par>
                          <p:cTn id="46" fill="hold">
                            <p:stCondLst>
                              <p:cond delay="1150"/>
                            </p:stCondLst>
                            <p:childTnLst>
                              <p:par>
                                <p:cTn id="47" presetID="10" presetClass="entr" presetSubtype="0" fill="hold" grpId="0" nodeType="afterEffect">
                                  <p:stCondLst>
                                    <p:cond delay="0"/>
                                  </p:stCondLst>
                                  <p:iterate type="wd">
                                    <p:tmPct val="15000"/>
                                  </p:iterate>
                                  <p:childTnLst>
                                    <p:set>
                                      <p:cBhvr>
                                        <p:cTn id="48" dur="1" fill="hold">
                                          <p:stCondLst>
                                            <p:cond delay="0"/>
                                          </p:stCondLst>
                                        </p:cTn>
                                        <p:tgtEl>
                                          <p:spTgt spid="16"/>
                                        </p:tgtEl>
                                        <p:attrNameLst>
                                          <p:attrName>style.visibility</p:attrName>
                                        </p:attrNameLst>
                                      </p:cBhvr>
                                      <p:to>
                                        <p:strVal val="visible"/>
                                      </p:to>
                                    </p:set>
                                    <p:animEffect transition="in" filter="fade">
                                      <p:cBhvr>
                                        <p:cTn id="49" dur="500"/>
                                        <p:tgtEl>
                                          <p:spTgt spid="16"/>
                                        </p:tgtEl>
                                      </p:cBhvr>
                                    </p:animEffect>
                                  </p:childTnLst>
                                </p:cTn>
                              </p:par>
                            </p:childTnLst>
                          </p:cTn>
                        </p:par>
                        <p:par>
                          <p:cTn id="50" fill="hold">
                            <p:stCondLst>
                              <p:cond delay="1800"/>
                            </p:stCondLst>
                            <p:childTnLst>
                              <p:par>
                                <p:cTn id="51" presetID="10" presetClass="entr" presetSubtype="0" fill="hold" grpId="0" nodeType="afterEffect">
                                  <p:stCondLst>
                                    <p:cond delay="0"/>
                                  </p:stCondLst>
                                  <p:iterate type="wd">
                                    <p:tmPct val="15000"/>
                                  </p:iterate>
                                  <p:childTnLst>
                                    <p:set>
                                      <p:cBhvr>
                                        <p:cTn id="52" dur="1" fill="hold">
                                          <p:stCondLst>
                                            <p:cond delay="0"/>
                                          </p:stCondLst>
                                        </p:cTn>
                                        <p:tgtEl>
                                          <p:spTgt spid="17"/>
                                        </p:tgtEl>
                                        <p:attrNameLst>
                                          <p:attrName>style.visibility</p:attrName>
                                        </p:attrNameLst>
                                      </p:cBhvr>
                                      <p:to>
                                        <p:strVal val="visible"/>
                                      </p:to>
                                    </p:set>
                                    <p:animEffect transition="in" filter="fade">
                                      <p:cBhvr>
                                        <p:cTn id="53" dur="500"/>
                                        <p:tgtEl>
                                          <p:spTgt spid="17"/>
                                        </p:tgtEl>
                                      </p:cBhvr>
                                    </p:animEffect>
                                  </p:childTnLst>
                                </p:cTn>
                              </p:par>
                            </p:childTnLst>
                          </p:cTn>
                        </p:par>
                        <p:par>
                          <p:cTn id="54" fill="hold">
                            <p:stCondLst>
                              <p:cond delay="2375"/>
                            </p:stCondLst>
                            <p:childTnLst>
                              <p:par>
                                <p:cTn id="55" presetID="26" presetClass="emph" presetSubtype="0" fill="hold" grpId="1" nodeType="afterEffect">
                                  <p:stCondLst>
                                    <p:cond delay="0"/>
                                  </p:stCondLst>
                                  <p:iterate type="wd">
                                    <p:tmPct val="0"/>
                                  </p:iterate>
                                  <p:childTnLst>
                                    <p:animEffect transition="out" filter="fade">
                                      <p:cBhvr>
                                        <p:cTn id="56" dur="1000" tmFilter="0, 0; .2, .5; .8, .5; 1, 0"/>
                                        <p:tgtEl>
                                          <p:spTgt spid="17"/>
                                        </p:tgtEl>
                                      </p:cBhvr>
                                    </p:animEffect>
                                    <p:animScale>
                                      <p:cBhvr>
                                        <p:cTn id="57" dur="500" autoRev="1" fill="hold"/>
                                        <p:tgtEl>
                                          <p:spTgt spid="17"/>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10" grpId="0"/>
      <p:bldP spid="11" grpId="0"/>
      <p:bldP spid="12" grpId="0"/>
      <p:bldP spid="12" grpId="1"/>
      <p:bldP spid="13" grpId="0"/>
      <p:bldP spid="14" grpId="0"/>
      <p:bldP spid="15" grpId="0"/>
      <p:bldP spid="16" grpId="0"/>
      <p:bldP spid="17" grpId="0"/>
      <p:bldP spid="17" grpId="1"/>
      <p:bldP spid="18"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Find the perimeter of the square</a:t>
            </a:r>
            <a:endParaRPr lang="en-GB" sz="3200" dirty="0">
              <a:solidFill>
                <a:schemeClr val="bg1"/>
              </a:solidFill>
              <a:sym typeface="Comic Sans MS"/>
            </a:endParaRPr>
          </a:p>
        </p:txBody>
      </p:sp>
      <p:sp>
        <p:nvSpPr>
          <p:cNvPr id="6" name="TextBox 5">
            <a:extLst>
              <a:ext uri="{FF2B5EF4-FFF2-40B4-BE49-F238E27FC236}">
                <a16:creationId xmlns:a16="http://schemas.microsoft.com/office/drawing/2014/main" id="{5613ADEE-7BAC-4427-940F-EE300A76A596}"/>
              </a:ext>
            </a:extLst>
          </p:cNvPr>
          <p:cNvSpPr txBox="1"/>
          <p:nvPr/>
        </p:nvSpPr>
        <p:spPr>
          <a:xfrm>
            <a:off x="1625600" y="5270036"/>
            <a:ext cx="7962900" cy="553998"/>
          </a:xfrm>
          <a:prstGeom prst="rect">
            <a:avLst/>
          </a:prstGeom>
          <a:noFill/>
        </p:spPr>
        <p:txBody>
          <a:bodyPr wrap="square">
            <a:spAutoFit/>
          </a:bodyPr>
          <a:lstStyle/>
          <a:p>
            <a:r>
              <a:rPr lang="en-US" sz="3000" dirty="0">
                <a:solidFill>
                  <a:schemeClr val="tx1">
                    <a:lumMod val="65000"/>
                    <a:lumOff val="35000"/>
                  </a:schemeClr>
                </a:solidFill>
                <a:latin typeface="+mn-lt"/>
              </a:rPr>
              <a:t>The perimeter of the square is            cm.</a:t>
            </a:r>
            <a:endParaRPr lang="fr-FR" sz="3000" dirty="0">
              <a:solidFill>
                <a:schemeClr val="tx1">
                  <a:lumMod val="65000"/>
                  <a:lumOff val="35000"/>
                </a:schemeClr>
              </a:solidFill>
              <a:latin typeface="+mn-lt"/>
            </a:endParaRPr>
          </a:p>
        </p:txBody>
      </p:sp>
      <p:sp>
        <p:nvSpPr>
          <p:cNvPr id="8" name="Rectangle: Rounded Corners 7">
            <a:extLst>
              <a:ext uri="{FF2B5EF4-FFF2-40B4-BE49-F238E27FC236}">
                <a16:creationId xmlns:a16="http://schemas.microsoft.com/office/drawing/2014/main" id="{476BE468-3B69-4533-8102-299397AFFE4B}"/>
              </a:ext>
            </a:extLst>
          </p:cNvPr>
          <p:cNvSpPr/>
          <p:nvPr/>
        </p:nvSpPr>
        <p:spPr>
          <a:xfrm>
            <a:off x="7307441" y="5254848"/>
            <a:ext cx="1051241" cy="523220"/>
          </a:xfrm>
          <a:prstGeom prst="roundRect">
            <a:avLst/>
          </a:prstGeom>
          <a:solidFill>
            <a:schemeClr val="bg1"/>
          </a:solidFill>
          <a:ln w="3175">
            <a:solidFill>
              <a:schemeClr val="bg1">
                <a:lumMod val="50000"/>
              </a:schemeClr>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sz="2800" dirty="0">
              <a:solidFill>
                <a:schemeClr val="tx1">
                  <a:lumMod val="65000"/>
                  <a:lumOff val="35000"/>
                </a:schemeClr>
              </a:solidFill>
              <a:latin typeface="Comic Sans MS" panose="030F0702030302020204" pitchFamily="66" charset="0"/>
              <a:cs typeface="Arial"/>
            </a:endParaRPr>
          </a:p>
        </p:txBody>
      </p:sp>
      <p:sp>
        <p:nvSpPr>
          <p:cNvPr id="7" name="Rectangle: Rounded Corners 6">
            <a:extLst>
              <a:ext uri="{FF2B5EF4-FFF2-40B4-BE49-F238E27FC236}">
                <a16:creationId xmlns:a16="http://schemas.microsoft.com/office/drawing/2014/main" id="{8D059B50-0722-4A6B-BA31-91773E5F6D43}"/>
              </a:ext>
            </a:extLst>
          </p:cNvPr>
          <p:cNvSpPr/>
          <p:nvPr/>
        </p:nvSpPr>
        <p:spPr>
          <a:xfrm>
            <a:off x="7307441" y="5254816"/>
            <a:ext cx="1051241" cy="523220"/>
          </a:xfrm>
          <a:prstGeom prst="roundRect">
            <a:avLst/>
          </a:prstGeom>
          <a:solidFill>
            <a:srgbClr val="74C274"/>
          </a:solidFill>
          <a:ln w="3175">
            <a:solidFill>
              <a:schemeClr val="bg1"/>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3000" dirty="0">
                <a:solidFill>
                  <a:schemeClr val="bg1"/>
                </a:solidFill>
                <a:latin typeface="Comic Sans MS" panose="030F0702030302020204" pitchFamily="66" charset="0"/>
                <a:cs typeface="Arial"/>
              </a:rPr>
              <a:t>36</a:t>
            </a:r>
          </a:p>
        </p:txBody>
      </p:sp>
      <p:sp>
        <p:nvSpPr>
          <p:cNvPr id="9" name="Rectangle 8">
            <a:extLst>
              <a:ext uri="{FF2B5EF4-FFF2-40B4-BE49-F238E27FC236}">
                <a16:creationId xmlns:a16="http://schemas.microsoft.com/office/drawing/2014/main" id="{6AB6AF4F-9009-4F0C-805D-D4367FD995D7}"/>
              </a:ext>
            </a:extLst>
          </p:cNvPr>
          <p:cNvSpPr/>
          <p:nvPr/>
        </p:nvSpPr>
        <p:spPr>
          <a:xfrm>
            <a:off x="4533900" y="2110544"/>
            <a:ext cx="2908300" cy="2876341"/>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a:extLst>
              <a:ext uri="{FF2B5EF4-FFF2-40B4-BE49-F238E27FC236}">
                <a16:creationId xmlns:a16="http://schemas.microsoft.com/office/drawing/2014/main" id="{98C42DB3-01FA-4C22-9CAB-2781710E6459}"/>
              </a:ext>
            </a:extLst>
          </p:cNvPr>
          <p:cNvSpPr txBox="1"/>
          <p:nvPr/>
        </p:nvSpPr>
        <p:spPr>
          <a:xfrm>
            <a:off x="4660900" y="1572136"/>
            <a:ext cx="2641600" cy="523220"/>
          </a:xfrm>
          <a:prstGeom prst="rect">
            <a:avLst/>
          </a:prstGeom>
          <a:noFill/>
        </p:spPr>
        <p:txBody>
          <a:bodyPr wrap="square">
            <a:spAutoFit/>
          </a:bodyPr>
          <a:lstStyle/>
          <a:p>
            <a:r>
              <a:rPr lang="en-US" sz="2800" dirty="0">
                <a:solidFill>
                  <a:schemeClr val="tx1">
                    <a:lumMod val="65000"/>
                    <a:lumOff val="35000"/>
                  </a:schemeClr>
                </a:solidFill>
                <a:latin typeface="+mn-lt"/>
              </a:rPr>
              <a:t>9 centimeters</a:t>
            </a:r>
            <a:endParaRPr lang="fr-FR" sz="2800" dirty="0">
              <a:solidFill>
                <a:schemeClr val="tx1">
                  <a:lumMod val="65000"/>
                  <a:lumOff val="35000"/>
                </a:schemeClr>
              </a:solidFill>
              <a:latin typeface="+mn-lt"/>
            </a:endParaRPr>
          </a:p>
        </p:txBody>
      </p:sp>
    </p:spTree>
    <p:custDataLst>
      <p:tags r:id="rId1"/>
    </p:custDataLst>
    <p:extLst>
      <p:ext uri="{BB962C8B-B14F-4D97-AF65-F5344CB8AC3E}">
        <p14:creationId xmlns:p14="http://schemas.microsoft.com/office/powerpoint/2010/main" val="22376234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Google Shape;222;p10">
            <a:extLst>
              <a:ext uri="{FF2B5EF4-FFF2-40B4-BE49-F238E27FC236}">
                <a16:creationId xmlns:a16="http://schemas.microsoft.com/office/drawing/2014/main" id="{31B4FE51-9FF9-46AE-93A1-AA486ECCB4B4}"/>
              </a:ext>
            </a:extLst>
          </p:cNvPr>
          <p:cNvSpPr txBox="1"/>
          <p:nvPr/>
        </p:nvSpPr>
        <p:spPr>
          <a:xfrm>
            <a:off x="0" y="572302"/>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marR="0" lvl="1" indent="0" algn="l" defTabSz="914400" rtl="0" eaLnBrk="1" fontAlgn="auto" latinLnBrk="0" hangingPunct="1">
              <a:lnSpc>
                <a:spcPct val="100000"/>
              </a:lnSpc>
              <a:spcBef>
                <a:spcPts val="0"/>
              </a:spcBef>
              <a:spcAft>
                <a:spcPts val="0"/>
              </a:spcAft>
              <a:buClr>
                <a:srgbClr val="000000"/>
              </a:buClr>
              <a:buSzPts val="6000"/>
              <a:buFont typeface="Comic Sans MS"/>
              <a:buNone/>
              <a:tabLst/>
              <a:defRPr/>
            </a:pPr>
            <a:r>
              <a:rPr kumimoji="0" lang="en-GB" sz="3200" b="1" i="0" u="none" strike="noStrike" kern="0" cap="none" spc="0" normalizeH="0" baseline="0" noProof="0" dirty="0">
                <a:ln>
                  <a:noFill/>
                </a:ln>
                <a:solidFill>
                  <a:prstClr val="white"/>
                </a:solidFill>
                <a:effectLst/>
                <a:uLnTx/>
                <a:uFillTx/>
                <a:latin typeface="Comic Sans MS"/>
                <a:cs typeface="Arial"/>
                <a:sym typeface="Comic Sans MS"/>
              </a:rPr>
              <a:t>Learning Objectives</a:t>
            </a:r>
            <a:endParaRPr kumimoji="0" lang="en-GB" sz="3200" b="0" i="0" u="none" strike="noStrike" kern="0" cap="none" spc="0" normalizeH="0" baseline="0" noProof="0" dirty="0">
              <a:ln>
                <a:noFill/>
              </a:ln>
              <a:solidFill>
                <a:prstClr val="white"/>
              </a:solidFill>
              <a:effectLst/>
              <a:uLnTx/>
              <a:uFillTx/>
              <a:latin typeface="Arial"/>
              <a:cs typeface="Arial"/>
              <a:sym typeface="Comic Sans MS"/>
            </a:endParaRPr>
          </a:p>
        </p:txBody>
      </p:sp>
      <p:pic>
        <p:nvPicPr>
          <p:cNvPr id="8" name="Picture 7">
            <a:extLst>
              <a:ext uri="{FF2B5EF4-FFF2-40B4-BE49-F238E27FC236}">
                <a16:creationId xmlns:a16="http://schemas.microsoft.com/office/drawing/2014/main" id="{AE021D70-6B1B-4F47-A9F9-8349B476C988}"/>
              </a:ext>
            </a:extLst>
          </p:cNvPr>
          <p:cNvPicPr>
            <a:picLocks noChangeAspect="1"/>
          </p:cNvPicPr>
          <p:nvPr/>
        </p:nvPicPr>
        <p:blipFill>
          <a:blip r:embed="rId4"/>
          <a:srcRect/>
          <a:stretch/>
        </p:blipFill>
        <p:spPr>
          <a:xfrm flipH="1">
            <a:off x="11195089" y="106908"/>
            <a:ext cx="606363" cy="1781002"/>
          </a:xfrm>
          <a:prstGeom prst="rect">
            <a:avLst/>
          </a:prstGeom>
        </p:spPr>
      </p:pic>
      <p:sp>
        <p:nvSpPr>
          <p:cNvPr id="9" name="Google Shape;86;ga338da080d_1_6">
            <a:extLst>
              <a:ext uri="{FF2B5EF4-FFF2-40B4-BE49-F238E27FC236}">
                <a16:creationId xmlns:a16="http://schemas.microsoft.com/office/drawing/2014/main" id="{D8CC48AA-D7CE-4BD6-A9BA-C6C4132AD253}"/>
              </a:ext>
            </a:extLst>
          </p:cNvPr>
          <p:cNvSpPr txBox="1">
            <a:spLocks/>
          </p:cNvSpPr>
          <p:nvPr/>
        </p:nvSpPr>
        <p:spPr>
          <a:xfrm>
            <a:off x="100904" y="1345111"/>
            <a:ext cx="10999596" cy="3342503"/>
          </a:xfrm>
          <a:prstGeom prst="rect">
            <a:avLst/>
          </a:prstGeom>
          <a:noFill/>
          <a:ln>
            <a:noFill/>
          </a:ln>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457200">
              <a:lnSpc>
                <a:spcPct val="150000"/>
              </a:lnSpc>
              <a:buClr>
                <a:srgbClr val="0076A3"/>
              </a:buClr>
              <a:buSzPts val="1100"/>
            </a:pPr>
            <a:r>
              <a:rPr lang="en-US" sz="3200" b="1" dirty="0">
                <a:solidFill>
                  <a:srgbClr val="3A729A"/>
                </a:solidFill>
                <a:latin typeface="Comic Sans MS"/>
              </a:rPr>
              <a:t>Length of a circle</a:t>
            </a:r>
          </a:p>
          <a:p>
            <a:pPr marL="457200">
              <a:lnSpc>
                <a:spcPct val="150000"/>
              </a:lnSpc>
              <a:buClr>
                <a:srgbClr val="0076A3"/>
              </a:buClr>
              <a:buSzPts val="1100"/>
            </a:pPr>
            <a:r>
              <a:rPr lang="en-US" sz="2800" dirty="0">
                <a:solidFill>
                  <a:schemeClr val="tx1">
                    <a:lumMod val="65000"/>
                    <a:lumOff val="35000"/>
                  </a:schemeClr>
                </a:solidFill>
                <a:latin typeface="Comic Sans MS"/>
              </a:rPr>
              <a:t>Find the perimeter of a rectangle and of a square</a:t>
            </a:r>
          </a:p>
          <a:p>
            <a:pPr marL="971550" lvl="8" indent="-457200">
              <a:lnSpc>
                <a:spcPct val="150000"/>
              </a:lnSpc>
              <a:buClr>
                <a:srgbClr val="0076A3"/>
              </a:buClr>
              <a:buSzPct val="100000"/>
              <a:buFont typeface="Arial" panose="020B0604020202020204" pitchFamily="34" charset="0"/>
              <a:buChar char="•"/>
            </a:pPr>
            <a:r>
              <a:rPr lang="en-US" sz="2400" dirty="0">
                <a:solidFill>
                  <a:schemeClr val="tx1">
                    <a:lumMod val="65000"/>
                    <a:lumOff val="35000"/>
                  </a:schemeClr>
                </a:solidFill>
                <a:latin typeface="Comic Sans MS"/>
              </a:rPr>
              <a:t>Calculate the side of a square, knowing its perimeter</a:t>
            </a:r>
          </a:p>
          <a:p>
            <a:pPr marL="971550" lvl="8" indent="-457200">
              <a:lnSpc>
                <a:spcPct val="150000"/>
              </a:lnSpc>
              <a:buClr>
                <a:srgbClr val="0076A3"/>
              </a:buClr>
              <a:buSzPct val="100000"/>
              <a:buFont typeface="Arial" panose="020B0604020202020204" pitchFamily="34" charset="0"/>
              <a:buChar char="•"/>
            </a:pPr>
            <a:r>
              <a:rPr lang="en-US" sz="2400" dirty="0">
                <a:solidFill>
                  <a:schemeClr val="tx1">
                    <a:lumMod val="65000"/>
                    <a:lumOff val="35000"/>
                  </a:schemeClr>
                </a:solidFill>
                <a:latin typeface="Comic Sans MS"/>
              </a:rPr>
              <a:t>Calculate one of the dimensions of a rectangle, knowing its perimeter and the other dimension</a:t>
            </a:r>
          </a:p>
          <a:p>
            <a:pPr marL="514350" lvl="8">
              <a:buClr>
                <a:srgbClr val="0076A3"/>
              </a:buClr>
              <a:buSzPct val="100000"/>
            </a:pPr>
            <a:endParaRPr lang="fr-FR" sz="3200" b="1" dirty="0">
              <a:solidFill>
                <a:srgbClr val="3A729A"/>
              </a:solidFill>
              <a:latin typeface="Comic Sans MS" panose="030F0702030302020204" pitchFamily="66" charset="0"/>
            </a:endParaRPr>
          </a:p>
          <a:p>
            <a:pPr marL="91440" indent="-127000">
              <a:spcBef>
                <a:spcPts val="1400"/>
              </a:spcBef>
              <a:buSzPts val="2000"/>
              <a:buFont typeface="Arial"/>
              <a:buChar char=" "/>
            </a:pPr>
            <a:endParaRPr lang="fr-FR" sz="3200" dirty="0">
              <a:latin typeface="Comic Sans MS" panose="030F0702030302020204" pitchFamily="66" charset="0"/>
            </a:endParaRPr>
          </a:p>
          <a:p>
            <a:pPr>
              <a:spcBef>
                <a:spcPts val="1400"/>
              </a:spcBef>
              <a:buSzPts val="2200"/>
            </a:pPr>
            <a:endParaRPr lang="fr-FR" sz="3200" dirty="0">
              <a:latin typeface="Comic Sans MS" panose="030F0702030302020204" pitchFamily="66" charset="0"/>
            </a:endParaRPr>
          </a:p>
        </p:txBody>
      </p:sp>
    </p:spTree>
    <p:custDataLst>
      <p:tags r:id="rId1"/>
    </p:custDataLst>
    <p:extLst>
      <p:ext uri="{BB962C8B-B14F-4D97-AF65-F5344CB8AC3E}">
        <p14:creationId xmlns:p14="http://schemas.microsoft.com/office/powerpoint/2010/main" val="9300959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iterate type="wd">
                                    <p:tmPct val="15000"/>
                                  </p:iterate>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Find the perimeter of the square</a:t>
            </a:r>
            <a:endParaRPr lang="en-GB" sz="3200" dirty="0">
              <a:solidFill>
                <a:schemeClr val="bg1"/>
              </a:solidFill>
              <a:sym typeface="Comic Sans MS"/>
            </a:endParaRPr>
          </a:p>
        </p:txBody>
      </p:sp>
      <p:sp>
        <p:nvSpPr>
          <p:cNvPr id="7" name="TextBox 6">
            <a:extLst>
              <a:ext uri="{FF2B5EF4-FFF2-40B4-BE49-F238E27FC236}">
                <a16:creationId xmlns:a16="http://schemas.microsoft.com/office/drawing/2014/main" id="{CE9C96D6-7FF2-4CB8-A6B4-A0F60FFBD25D}"/>
              </a:ext>
            </a:extLst>
          </p:cNvPr>
          <p:cNvSpPr txBox="1"/>
          <p:nvPr/>
        </p:nvSpPr>
        <p:spPr>
          <a:xfrm>
            <a:off x="520369" y="1557060"/>
            <a:ext cx="5852160" cy="548640"/>
          </a:xfrm>
          <a:prstGeom prst="rect">
            <a:avLst/>
          </a:prstGeom>
          <a:noFill/>
        </p:spPr>
        <p:txBody>
          <a:bodyPr wrap="square">
            <a:spAutoFit/>
          </a:bodyPr>
          <a:lstStyle/>
          <a:p>
            <a:r>
              <a:rPr lang="en-US" sz="3000" dirty="0">
                <a:solidFill>
                  <a:schemeClr val="tx1">
                    <a:lumMod val="65000"/>
                    <a:lumOff val="35000"/>
                  </a:schemeClr>
                </a:solidFill>
                <a:latin typeface="+mn-lt"/>
              </a:rPr>
              <a:t>The perimeter of the square is </a:t>
            </a:r>
          </a:p>
          <a:p>
            <a:endParaRPr lang="en-US" sz="2800" dirty="0">
              <a:solidFill>
                <a:schemeClr val="tx1">
                  <a:lumMod val="65000"/>
                  <a:lumOff val="35000"/>
                </a:schemeClr>
              </a:solidFill>
              <a:latin typeface="+mn-lt"/>
            </a:endParaRPr>
          </a:p>
        </p:txBody>
      </p:sp>
      <p:sp>
        <p:nvSpPr>
          <p:cNvPr id="10" name="TextBox 9">
            <a:extLst>
              <a:ext uri="{FF2B5EF4-FFF2-40B4-BE49-F238E27FC236}">
                <a16:creationId xmlns:a16="http://schemas.microsoft.com/office/drawing/2014/main" id="{229CE8E2-D038-4D79-AB8E-37816E5F9BAA}"/>
              </a:ext>
            </a:extLst>
          </p:cNvPr>
          <p:cNvSpPr txBox="1"/>
          <p:nvPr/>
        </p:nvSpPr>
        <p:spPr>
          <a:xfrm>
            <a:off x="1151499" y="2466682"/>
            <a:ext cx="1554480" cy="548640"/>
          </a:xfrm>
          <a:prstGeom prst="rect">
            <a:avLst/>
          </a:prstGeom>
          <a:noFill/>
        </p:spPr>
        <p:txBody>
          <a:bodyPr wrap="square" rtlCol="0">
            <a:spAutoFit/>
          </a:bodyPr>
          <a:lstStyle/>
          <a:p>
            <a:r>
              <a:rPr lang="en-US" sz="3000" noProof="0" dirty="0">
                <a:solidFill>
                  <a:schemeClr val="tx1">
                    <a:lumMod val="65000"/>
                    <a:lumOff val="35000"/>
                  </a:schemeClr>
                </a:solidFill>
                <a:latin typeface="Comic Sans MS"/>
                <a:ea typeface="Times New Roman" panose="02020603050405020304" pitchFamily="18" charset="0"/>
                <a:cs typeface="Arial" panose="020B0604020202020204" pitchFamily="34" charset="0"/>
              </a:rPr>
              <a:t>9</a:t>
            </a:r>
            <a:r>
              <a:rPr kumimoji="0" lang="en-US" sz="3000" i="0" u="none" strike="noStrike" kern="0" cap="none" spc="0" normalizeH="0" baseline="0" noProof="0" dirty="0">
                <a:ln>
                  <a:noFill/>
                </a:ln>
                <a:solidFill>
                  <a:schemeClr val="tx1">
                    <a:lumMod val="65000"/>
                    <a:lumOff val="35000"/>
                  </a:schemeClr>
                </a:solidFill>
                <a:effectLst/>
                <a:uLnTx/>
                <a:uFillTx/>
                <a:latin typeface="Comic Sans MS"/>
                <a:ea typeface="Times New Roman" panose="02020603050405020304" pitchFamily="18" charset="0"/>
                <a:cs typeface="Arial" panose="020B0604020202020204" pitchFamily="34" charset="0"/>
                <a:sym typeface="Arial"/>
              </a:rPr>
              <a:t> cm +</a:t>
            </a:r>
            <a:endParaRPr lang="en-US" sz="3000" dirty="0">
              <a:solidFill>
                <a:schemeClr val="tx1">
                  <a:lumMod val="65000"/>
                  <a:lumOff val="35000"/>
                </a:schemeClr>
              </a:solidFill>
            </a:endParaRPr>
          </a:p>
        </p:txBody>
      </p:sp>
      <p:sp>
        <p:nvSpPr>
          <p:cNvPr id="11" name="TextBox 10">
            <a:extLst>
              <a:ext uri="{FF2B5EF4-FFF2-40B4-BE49-F238E27FC236}">
                <a16:creationId xmlns:a16="http://schemas.microsoft.com/office/drawing/2014/main" id="{946D3424-4A31-458E-AB33-32F88C46E832}"/>
              </a:ext>
            </a:extLst>
          </p:cNvPr>
          <p:cNvSpPr txBox="1"/>
          <p:nvPr/>
        </p:nvSpPr>
        <p:spPr>
          <a:xfrm>
            <a:off x="2587084" y="2466682"/>
            <a:ext cx="1554480" cy="548640"/>
          </a:xfrm>
          <a:prstGeom prst="rect">
            <a:avLst/>
          </a:prstGeom>
          <a:noFill/>
        </p:spPr>
        <p:txBody>
          <a:bodyPr wrap="square" rtlCol="0">
            <a:spAutoFit/>
          </a:bodyPr>
          <a:lstStyle/>
          <a:p>
            <a:r>
              <a:rPr lang="en-US" sz="3000" dirty="0">
                <a:solidFill>
                  <a:schemeClr val="tx1">
                    <a:lumMod val="65000"/>
                    <a:lumOff val="35000"/>
                  </a:schemeClr>
                </a:solidFill>
                <a:latin typeface="Comic Sans MS"/>
                <a:ea typeface="Times New Roman" panose="02020603050405020304" pitchFamily="18" charset="0"/>
                <a:cs typeface="Arial" panose="020B0604020202020204" pitchFamily="34" charset="0"/>
              </a:rPr>
              <a:t>9</a:t>
            </a:r>
            <a:r>
              <a:rPr lang="en-US" sz="3000" noProof="0" dirty="0">
                <a:solidFill>
                  <a:schemeClr val="tx1">
                    <a:lumMod val="65000"/>
                    <a:lumOff val="35000"/>
                  </a:schemeClr>
                </a:solidFill>
                <a:latin typeface="Comic Sans MS"/>
                <a:ea typeface="Times New Roman" panose="02020603050405020304" pitchFamily="18" charset="0"/>
                <a:cs typeface="Arial" panose="020B0604020202020204" pitchFamily="34" charset="0"/>
              </a:rPr>
              <a:t> c</a:t>
            </a:r>
            <a:r>
              <a:rPr kumimoji="0" lang="en-US" sz="3000" i="0" u="none" strike="noStrike" kern="0" cap="none" spc="0" normalizeH="0" baseline="0" noProof="0" dirty="0">
                <a:ln>
                  <a:noFill/>
                </a:ln>
                <a:solidFill>
                  <a:schemeClr val="tx1">
                    <a:lumMod val="65000"/>
                    <a:lumOff val="35000"/>
                  </a:schemeClr>
                </a:solidFill>
                <a:effectLst/>
                <a:uLnTx/>
                <a:uFillTx/>
                <a:latin typeface="Comic Sans MS"/>
                <a:ea typeface="Times New Roman" panose="02020603050405020304" pitchFamily="18" charset="0"/>
                <a:cs typeface="Arial" panose="020B0604020202020204" pitchFamily="34" charset="0"/>
                <a:sym typeface="Arial"/>
              </a:rPr>
              <a:t>m +</a:t>
            </a:r>
            <a:endParaRPr lang="en-US" sz="3000" dirty="0">
              <a:solidFill>
                <a:schemeClr val="tx1">
                  <a:lumMod val="65000"/>
                  <a:lumOff val="35000"/>
                </a:schemeClr>
              </a:solidFill>
            </a:endParaRPr>
          </a:p>
        </p:txBody>
      </p:sp>
      <p:sp>
        <p:nvSpPr>
          <p:cNvPr id="12" name="TextBox 11">
            <a:extLst>
              <a:ext uri="{FF2B5EF4-FFF2-40B4-BE49-F238E27FC236}">
                <a16:creationId xmlns:a16="http://schemas.microsoft.com/office/drawing/2014/main" id="{B9E34556-9F6E-45B4-ADEB-D7D3AFF88C37}"/>
              </a:ext>
            </a:extLst>
          </p:cNvPr>
          <p:cNvSpPr txBox="1"/>
          <p:nvPr/>
        </p:nvSpPr>
        <p:spPr>
          <a:xfrm>
            <a:off x="5466976" y="2466682"/>
            <a:ext cx="1554480" cy="548640"/>
          </a:xfrm>
          <a:prstGeom prst="rect">
            <a:avLst/>
          </a:prstGeom>
          <a:noFill/>
        </p:spPr>
        <p:txBody>
          <a:bodyPr wrap="square" rtlCol="0">
            <a:spAutoFit/>
          </a:bodyPr>
          <a:lstStyle/>
          <a:p>
            <a:r>
              <a:rPr lang="en-US" sz="3000" dirty="0">
                <a:solidFill>
                  <a:schemeClr val="tx1">
                    <a:lumMod val="65000"/>
                    <a:lumOff val="35000"/>
                  </a:schemeClr>
                </a:solidFill>
                <a:latin typeface="Comic Sans MS"/>
                <a:ea typeface="Times New Roman" panose="02020603050405020304" pitchFamily="18" charset="0"/>
                <a:cs typeface="Arial" panose="020B0604020202020204" pitchFamily="34" charset="0"/>
              </a:rPr>
              <a:t>9</a:t>
            </a:r>
            <a:r>
              <a:rPr lang="en-US" sz="3000" noProof="0" dirty="0">
                <a:solidFill>
                  <a:schemeClr val="tx1">
                    <a:lumMod val="65000"/>
                    <a:lumOff val="35000"/>
                  </a:schemeClr>
                </a:solidFill>
                <a:latin typeface="Comic Sans MS"/>
                <a:ea typeface="Times New Roman" panose="02020603050405020304" pitchFamily="18" charset="0"/>
                <a:cs typeface="Arial" panose="020B0604020202020204" pitchFamily="34" charset="0"/>
              </a:rPr>
              <a:t> c</a:t>
            </a:r>
            <a:r>
              <a:rPr kumimoji="0" lang="en-US" sz="3000" i="0" u="none" strike="noStrike" kern="0" cap="none" spc="0" normalizeH="0" baseline="0" noProof="0" dirty="0">
                <a:ln>
                  <a:noFill/>
                </a:ln>
                <a:solidFill>
                  <a:schemeClr val="tx1">
                    <a:lumMod val="65000"/>
                    <a:lumOff val="35000"/>
                  </a:schemeClr>
                </a:solidFill>
                <a:effectLst/>
                <a:uLnTx/>
                <a:uFillTx/>
                <a:latin typeface="Comic Sans MS"/>
                <a:ea typeface="Times New Roman" panose="02020603050405020304" pitchFamily="18" charset="0"/>
                <a:cs typeface="Arial" panose="020B0604020202020204" pitchFamily="34" charset="0"/>
                <a:sym typeface="Arial"/>
              </a:rPr>
              <a:t>m =</a:t>
            </a:r>
            <a:endParaRPr lang="en-US" sz="3000" dirty="0">
              <a:solidFill>
                <a:schemeClr val="tx1">
                  <a:lumMod val="65000"/>
                  <a:lumOff val="35000"/>
                </a:schemeClr>
              </a:solidFill>
            </a:endParaRPr>
          </a:p>
        </p:txBody>
      </p:sp>
      <p:sp>
        <p:nvSpPr>
          <p:cNvPr id="13" name="TextBox 12">
            <a:extLst>
              <a:ext uri="{FF2B5EF4-FFF2-40B4-BE49-F238E27FC236}">
                <a16:creationId xmlns:a16="http://schemas.microsoft.com/office/drawing/2014/main" id="{FF764DFB-9617-4908-A1B9-0761615A2ED1}"/>
              </a:ext>
            </a:extLst>
          </p:cNvPr>
          <p:cNvSpPr txBox="1"/>
          <p:nvPr/>
        </p:nvSpPr>
        <p:spPr>
          <a:xfrm>
            <a:off x="6869391" y="2466682"/>
            <a:ext cx="1371600" cy="548640"/>
          </a:xfrm>
          <a:prstGeom prst="rect">
            <a:avLst/>
          </a:prstGeom>
          <a:noFill/>
        </p:spPr>
        <p:txBody>
          <a:bodyPr wrap="square" rtlCol="0">
            <a:spAutoFit/>
          </a:bodyPr>
          <a:lstStyle/>
          <a:p>
            <a:r>
              <a:rPr lang="en-US" sz="3000" dirty="0">
                <a:solidFill>
                  <a:schemeClr val="tx1">
                    <a:lumMod val="65000"/>
                    <a:lumOff val="35000"/>
                  </a:schemeClr>
                </a:solidFill>
                <a:latin typeface="Comic Sans MS"/>
                <a:ea typeface="Times New Roman" panose="02020603050405020304" pitchFamily="18" charset="0"/>
                <a:cs typeface="Arial" panose="020B0604020202020204" pitchFamily="34" charset="0"/>
              </a:rPr>
              <a:t>36 c</a:t>
            </a:r>
            <a:r>
              <a:rPr kumimoji="0" lang="en-US" sz="3000" i="0" u="none" strike="noStrike" kern="0" cap="none" spc="0" normalizeH="0" baseline="0" noProof="0" dirty="0">
                <a:ln>
                  <a:noFill/>
                </a:ln>
                <a:solidFill>
                  <a:schemeClr val="tx1">
                    <a:lumMod val="65000"/>
                    <a:lumOff val="35000"/>
                  </a:schemeClr>
                </a:solidFill>
                <a:effectLst/>
                <a:uLnTx/>
                <a:uFillTx/>
                <a:latin typeface="Comic Sans MS"/>
                <a:ea typeface="Times New Roman" panose="02020603050405020304" pitchFamily="18" charset="0"/>
                <a:cs typeface="Arial" panose="020B0604020202020204" pitchFamily="34" charset="0"/>
                <a:sym typeface="Arial"/>
              </a:rPr>
              <a:t>m</a:t>
            </a:r>
            <a:endParaRPr lang="en-US" sz="3000" dirty="0">
              <a:solidFill>
                <a:schemeClr val="tx1">
                  <a:lumMod val="65000"/>
                  <a:lumOff val="35000"/>
                </a:schemeClr>
              </a:solidFill>
            </a:endParaRPr>
          </a:p>
        </p:txBody>
      </p:sp>
      <p:sp>
        <p:nvSpPr>
          <p:cNvPr id="14" name="TextBox 13">
            <a:extLst>
              <a:ext uri="{FF2B5EF4-FFF2-40B4-BE49-F238E27FC236}">
                <a16:creationId xmlns:a16="http://schemas.microsoft.com/office/drawing/2014/main" id="{BC7D3FAF-B846-48D6-906D-A4BD801E5CCE}"/>
              </a:ext>
            </a:extLst>
          </p:cNvPr>
          <p:cNvSpPr txBox="1"/>
          <p:nvPr/>
        </p:nvSpPr>
        <p:spPr>
          <a:xfrm>
            <a:off x="4017859" y="2466682"/>
            <a:ext cx="1554480" cy="548640"/>
          </a:xfrm>
          <a:prstGeom prst="rect">
            <a:avLst/>
          </a:prstGeom>
          <a:noFill/>
        </p:spPr>
        <p:txBody>
          <a:bodyPr wrap="square" rtlCol="0">
            <a:spAutoFit/>
          </a:bodyPr>
          <a:lstStyle/>
          <a:p>
            <a:r>
              <a:rPr lang="en-US" sz="3000" dirty="0">
                <a:solidFill>
                  <a:schemeClr val="tx1">
                    <a:lumMod val="65000"/>
                    <a:lumOff val="35000"/>
                  </a:schemeClr>
                </a:solidFill>
                <a:latin typeface="Comic Sans MS"/>
                <a:ea typeface="Times New Roman" panose="02020603050405020304" pitchFamily="18" charset="0"/>
                <a:cs typeface="Arial" panose="020B0604020202020204" pitchFamily="34" charset="0"/>
              </a:rPr>
              <a:t>9 c</a:t>
            </a:r>
            <a:r>
              <a:rPr kumimoji="0" lang="en-US" sz="3000" i="0" u="none" strike="noStrike" kern="0" cap="none" spc="0" normalizeH="0" baseline="0" noProof="0" dirty="0">
                <a:ln>
                  <a:noFill/>
                </a:ln>
                <a:solidFill>
                  <a:schemeClr val="tx1">
                    <a:lumMod val="65000"/>
                    <a:lumOff val="35000"/>
                  </a:schemeClr>
                </a:solidFill>
                <a:effectLst/>
                <a:uLnTx/>
                <a:uFillTx/>
                <a:latin typeface="Comic Sans MS"/>
                <a:ea typeface="Times New Roman" panose="02020603050405020304" pitchFamily="18" charset="0"/>
                <a:cs typeface="Arial" panose="020B0604020202020204" pitchFamily="34" charset="0"/>
                <a:sym typeface="Arial"/>
              </a:rPr>
              <a:t>m +</a:t>
            </a:r>
            <a:endParaRPr lang="en-US" sz="3000" dirty="0">
              <a:solidFill>
                <a:schemeClr val="tx1">
                  <a:lumMod val="65000"/>
                  <a:lumOff val="35000"/>
                </a:schemeClr>
              </a:solidFill>
            </a:endParaRPr>
          </a:p>
        </p:txBody>
      </p:sp>
      <p:sp>
        <p:nvSpPr>
          <p:cNvPr id="15" name="TextBox 14">
            <a:extLst>
              <a:ext uri="{FF2B5EF4-FFF2-40B4-BE49-F238E27FC236}">
                <a16:creationId xmlns:a16="http://schemas.microsoft.com/office/drawing/2014/main" id="{7856AE3E-3FA3-44D5-95AE-6DB7E7D242B7}"/>
              </a:ext>
            </a:extLst>
          </p:cNvPr>
          <p:cNvSpPr txBox="1"/>
          <p:nvPr/>
        </p:nvSpPr>
        <p:spPr>
          <a:xfrm>
            <a:off x="543384" y="2466682"/>
            <a:ext cx="822960" cy="548640"/>
          </a:xfrm>
          <a:prstGeom prst="rect">
            <a:avLst/>
          </a:prstGeom>
          <a:noFill/>
        </p:spPr>
        <p:txBody>
          <a:bodyPr wrap="square" rtlCol="0">
            <a:spAutoFit/>
          </a:bodyPr>
          <a:lstStyle/>
          <a:p>
            <a:r>
              <a:rPr kumimoji="0" lang="en-US" sz="3000" i="0" u="none" strike="noStrike" kern="0" cap="none" spc="0" normalizeH="0" baseline="0" noProof="0" dirty="0">
                <a:ln>
                  <a:noFill/>
                </a:ln>
                <a:solidFill>
                  <a:schemeClr val="tx1">
                    <a:lumMod val="65000"/>
                    <a:lumOff val="35000"/>
                  </a:schemeClr>
                </a:solidFill>
                <a:effectLst/>
                <a:uLnTx/>
                <a:uFillTx/>
                <a:latin typeface="Comic Sans MS"/>
                <a:ea typeface="Times New Roman" panose="02020603050405020304" pitchFamily="18" charset="0"/>
                <a:cs typeface="Arial" panose="020B0604020202020204" pitchFamily="34" charset="0"/>
                <a:sym typeface="Arial"/>
              </a:rPr>
              <a:t>P =</a:t>
            </a:r>
            <a:endParaRPr lang="en-US" sz="3000" dirty="0">
              <a:solidFill>
                <a:schemeClr val="tx1">
                  <a:lumMod val="65000"/>
                  <a:lumOff val="35000"/>
                </a:schemeClr>
              </a:solidFill>
            </a:endParaRPr>
          </a:p>
        </p:txBody>
      </p:sp>
      <p:sp>
        <p:nvSpPr>
          <p:cNvPr id="16" name="TextBox 15">
            <a:extLst>
              <a:ext uri="{FF2B5EF4-FFF2-40B4-BE49-F238E27FC236}">
                <a16:creationId xmlns:a16="http://schemas.microsoft.com/office/drawing/2014/main" id="{899D30A1-B99D-40FA-B531-3C594535A197}"/>
              </a:ext>
            </a:extLst>
          </p:cNvPr>
          <p:cNvSpPr txBox="1"/>
          <p:nvPr/>
        </p:nvSpPr>
        <p:spPr>
          <a:xfrm>
            <a:off x="1148204" y="3381384"/>
            <a:ext cx="822960" cy="548640"/>
          </a:xfrm>
          <a:prstGeom prst="rect">
            <a:avLst/>
          </a:prstGeom>
          <a:noFill/>
        </p:spPr>
        <p:txBody>
          <a:bodyPr wrap="square" rtlCol="0">
            <a:spAutoFit/>
          </a:bodyPr>
          <a:lstStyle/>
          <a:p>
            <a:r>
              <a:rPr lang="en-US" sz="3000" dirty="0">
                <a:solidFill>
                  <a:schemeClr val="tx1">
                    <a:lumMod val="65000"/>
                    <a:lumOff val="35000"/>
                  </a:schemeClr>
                </a:solidFill>
                <a:latin typeface="Comic Sans MS"/>
                <a:ea typeface="Times New Roman" panose="02020603050405020304" pitchFamily="18" charset="0"/>
                <a:cs typeface="Arial" panose="020B0604020202020204" pitchFamily="34" charset="0"/>
              </a:rPr>
              <a:t>4 x</a:t>
            </a:r>
            <a:endParaRPr lang="en-US" sz="3000" dirty="0">
              <a:solidFill>
                <a:schemeClr val="tx1">
                  <a:lumMod val="65000"/>
                  <a:lumOff val="35000"/>
                </a:schemeClr>
              </a:solidFill>
            </a:endParaRPr>
          </a:p>
        </p:txBody>
      </p:sp>
      <p:sp>
        <p:nvSpPr>
          <p:cNvPr id="17" name="TextBox 16">
            <a:extLst>
              <a:ext uri="{FF2B5EF4-FFF2-40B4-BE49-F238E27FC236}">
                <a16:creationId xmlns:a16="http://schemas.microsoft.com/office/drawing/2014/main" id="{0DF68AD4-A665-4C91-9F23-4840ECDF94D9}"/>
              </a:ext>
            </a:extLst>
          </p:cNvPr>
          <p:cNvSpPr txBox="1"/>
          <p:nvPr/>
        </p:nvSpPr>
        <p:spPr>
          <a:xfrm>
            <a:off x="1928739" y="3381384"/>
            <a:ext cx="1554480" cy="548640"/>
          </a:xfrm>
          <a:prstGeom prst="rect">
            <a:avLst/>
          </a:prstGeom>
          <a:noFill/>
        </p:spPr>
        <p:txBody>
          <a:bodyPr wrap="square" rtlCol="0">
            <a:spAutoFit/>
          </a:bodyPr>
          <a:lstStyle/>
          <a:p>
            <a:r>
              <a:rPr lang="en-US" sz="3000" dirty="0">
                <a:solidFill>
                  <a:schemeClr val="tx1">
                    <a:lumMod val="65000"/>
                    <a:lumOff val="35000"/>
                  </a:schemeClr>
                </a:solidFill>
                <a:latin typeface="Comic Sans MS"/>
                <a:ea typeface="Times New Roman" panose="02020603050405020304" pitchFamily="18" charset="0"/>
                <a:cs typeface="Arial" panose="020B0604020202020204" pitchFamily="34" charset="0"/>
              </a:rPr>
              <a:t>9</a:t>
            </a:r>
            <a:r>
              <a:rPr lang="en-US" sz="3000" noProof="0" dirty="0">
                <a:solidFill>
                  <a:schemeClr val="tx1">
                    <a:lumMod val="65000"/>
                    <a:lumOff val="35000"/>
                  </a:schemeClr>
                </a:solidFill>
                <a:latin typeface="Comic Sans MS"/>
                <a:ea typeface="Times New Roman" panose="02020603050405020304" pitchFamily="18" charset="0"/>
                <a:cs typeface="Arial" panose="020B0604020202020204" pitchFamily="34" charset="0"/>
              </a:rPr>
              <a:t> c</a:t>
            </a:r>
            <a:r>
              <a:rPr kumimoji="0" lang="en-US" sz="3000" i="0" u="none" strike="noStrike" kern="0" cap="none" spc="0" normalizeH="0" baseline="0" noProof="0" dirty="0">
                <a:ln>
                  <a:noFill/>
                </a:ln>
                <a:solidFill>
                  <a:schemeClr val="tx1">
                    <a:lumMod val="65000"/>
                    <a:lumOff val="35000"/>
                  </a:schemeClr>
                </a:solidFill>
                <a:effectLst/>
                <a:uLnTx/>
                <a:uFillTx/>
                <a:latin typeface="Comic Sans MS"/>
                <a:ea typeface="Times New Roman" panose="02020603050405020304" pitchFamily="18" charset="0"/>
                <a:cs typeface="Arial" panose="020B0604020202020204" pitchFamily="34" charset="0"/>
                <a:sym typeface="Arial"/>
              </a:rPr>
              <a:t>m </a:t>
            </a:r>
            <a:r>
              <a:rPr lang="en-US" sz="3000" dirty="0">
                <a:solidFill>
                  <a:schemeClr val="tx1">
                    <a:lumMod val="65000"/>
                    <a:lumOff val="35000"/>
                  </a:schemeClr>
                </a:solidFill>
                <a:latin typeface="Comic Sans MS"/>
                <a:ea typeface="Times New Roman" panose="02020603050405020304" pitchFamily="18" charset="0"/>
                <a:cs typeface="Arial" panose="020B0604020202020204" pitchFamily="34" charset="0"/>
              </a:rPr>
              <a:t>=</a:t>
            </a:r>
            <a:endParaRPr lang="en-US" sz="3000" dirty="0">
              <a:solidFill>
                <a:schemeClr val="tx1">
                  <a:lumMod val="65000"/>
                  <a:lumOff val="35000"/>
                </a:schemeClr>
              </a:solidFill>
            </a:endParaRPr>
          </a:p>
        </p:txBody>
      </p:sp>
      <p:sp>
        <p:nvSpPr>
          <p:cNvPr id="18" name="TextBox 17">
            <a:extLst>
              <a:ext uri="{FF2B5EF4-FFF2-40B4-BE49-F238E27FC236}">
                <a16:creationId xmlns:a16="http://schemas.microsoft.com/office/drawing/2014/main" id="{F9D1C4A1-FD28-454B-980D-308F14EB8399}"/>
              </a:ext>
            </a:extLst>
          </p:cNvPr>
          <p:cNvSpPr txBox="1"/>
          <p:nvPr/>
        </p:nvSpPr>
        <p:spPr>
          <a:xfrm>
            <a:off x="3232514" y="3381384"/>
            <a:ext cx="1554480" cy="548640"/>
          </a:xfrm>
          <a:prstGeom prst="rect">
            <a:avLst/>
          </a:prstGeom>
          <a:noFill/>
        </p:spPr>
        <p:txBody>
          <a:bodyPr wrap="square" rtlCol="0">
            <a:spAutoFit/>
          </a:bodyPr>
          <a:lstStyle/>
          <a:p>
            <a:r>
              <a:rPr lang="en-US" sz="3000" dirty="0">
                <a:solidFill>
                  <a:schemeClr val="tx1">
                    <a:lumMod val="65000"/>
                    <a:lumOff val="35000"/>
                  </a:schemeClr>
                </a:solidFill>
                <a:latin typeface="Comic Sans MS"/>
                <a:ea typeface="Times New Roman" panose="02020603050405020304" pitchFamily="18" charset="0"/>
                <a:cs typeface="Arial" panose="020B0604020202020204" pitchFamily="34" charset="0"/>
              </a:rPr>
              <a:t>36 c</a:t>
            </a:r>
            <a:r>
              <a:rPr kumimoji="0" lang="en-US" sz="3000" i="0" u="none" strike="noStrike" kern="0" cap="none" spc="0" normalizeH="0" baseline="0" noProof="0" dirty="0">
                <a:ln>
                  <a:noFill/>
                </a:ln>
                <a:solidFill>
                  <a:schemeClr val="tx1">
                    <a:lumMod val="65000"/>
                    <a:lumOff val="35000"/>
                  </a:schemeClr>
                </a:solidFill>
                <a:effectLst/>
                <a:uLnTx/>
                <a:uFillTx/>
                <a:latin typeface="Comic Sans MS"/>
                <a:ea typeface="Times New Roman" panose="02020603050405020304" pitchFamily="18" charset="0"/>
                <a:cs typeface="Arial" panose="020B0604020202020204" pitchFamily="34" charset="0"/>
                <a:sym typeface="Arial"/>
              </a:rPr>
              <a:t>m</a:t>
            </a:r>
            <a:endParaRPr lang="en-US" sz="3000" dirty="0">
              <a:solidFill>
                <a:schemeClr val="tx1">
                  <a:lumMod val="65000"/>
                  <a:lumOff val="35000"/>
                </a:schemeClr>
              </a:solidFill>
            </a:endParaRPr>
          </a:p>
        </p:txBody>
      </p:sp>
      <p:sp>
        <p:nvSpPr>
          <p:cNvPr id="19" name="TextBox 18">
            <a:extLst>
              <a:ext uri="{FF2B5EF4-FFF2-40B4-BE49-F238E27FC236}">
                <a16:creationId xmlns:a16="http://schemas.microsoft.com/office/drawing/2014/main" id="{83E93B42-1283-45C7-9CB1-2FCF17223568}"/>
              </a:ext>
            </a:extLst>
          </p:cNvPr>
          <p:cNvSpPr txBox="1"/>
          <p:nvPr/>
        </p:nvSpPr>
        <p:spPr>
          <a:xfrm>
            <a:off x="540089" y="3381384"/>
            <a:ext cx="822960" cy="548640"/>
          </a:xfrm>
          <a:prstGeom prst="rect">
            <a:avLst/>
          </a:prstGeom>
          <a:noFill/>
        </p:spPr>
        <p:txBody>
          <a:bodyPr wrap="square" rtlCol="0">
            <a:spAutoFit/>
          </a:bodyPr>
          <a:lstStyle/>
          <a:p>
            <a:r>
              <a:rPr kumimoji="0" lang="en-US" sz="3000" i="0" u="none" strike="noStrike" kern="0" cap="none" spc="0" normalizeH="0" baseline="0" noProof="0" dirty="0">
                <a:ln>
                  <a:noFill/>
                </a:ln>
                <a:solidFill>
                  <a:schemeClr val="tx1">
                    <a:lumMod val="65000"/>
                    <a:lumOff val="35000"/>
                  </a:schemeClr>
                </a:solidFill>
                <a:effectLst/>
                <a:uLnTx/>
                <a:uFillTx/>
                <a:latin typeface="Comic Sans MS"/>
                <a:ea typeface="Times New Roman" panose="02020603050405020304" pitchFamily="18" charset="0"/>
                <a:cs typeface="Arial" panose="020B0604020202020204" pitchFamily="34" charset="0"/>
                <a:sym typeface="Arial"/>
              </a:rPr>
              <a:t>P =</a:t>
            </a:r>
            <a:endParaRPr lang="en-US" sz="3000" dirty="0">
              <a:solidFill>
                <a:schemeClr val="tx1">
                  <a:lumMod val="65000"/>
                  <a:lumOff val="35000"/>
                </a:schemeClr>
              </a:solidFill>
            </a:endParaRPr>
          </a:p>
        </p:txBody>
      </p:sp>
      <p:sp>
        <p:nvSpPr>
          <p:cNvPr id="21" name="Rectangle 20">
            <a:extLst>
              <a:ext uri="{FF2B5EF4-FFF2-40B4-BE49-F238E27FC236}">
                <a16:creationId xmlns:a16="http://schemas.microsoft.com/office/drawing/2014/main" id="{458F3D96-3886-4DED-AE5D-56A0C8AD5E8B}"/>
              </a:ext>
            </a:extLst>
          </p:cNvPr>
          <p:cNvSpPr/>
          <p:nvPr/>
        </p:nvSpPr>
        <p:spPr>
          <a:xfrm>
            <a:off x="8651416" y="2092968"/>
            <a:ext cx="2908300" cy="2876341"/>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TextBox 21">
            <a:extLst>
              <a:ext uri="{FF2B5EF4-FFF2-40B4-BE49-F238E27FC236}">
                <a16:creationId xmlns:a16="http://schemas.microsoft.com/office/drawing/2014/main" id="{5413B9D5-D4F4-48DE-9B29-0FF2E5064859}"/>
              </a:ext>
            </a:extLst>
          </p:cNvPr>
          <p:cNvSpPr txBox="1"/>
          <p:nvPr/>
        </p:nvSpPr>
        <p:spPr>
          <a:xfrm>
            <a:off x="8778416" y="1554560"/>
            <a:ext cx="2641600" cy="523220"/>
          </a:xfrm>
          <a:prstGeom prst="rect">
            <a:avLst/>
          </a:prstGeom>
          <a:noFill/>
        </p:spPr>
        <p:txBody>
          <a:bodyPr wrap="square">
            <a:spAutoFit/>
          </a:bodyPr>
          <a:lstStyle/>
          <a:p>
            <a:r>
              <a:rPr lang="en-US" sz="2800" dirty="0">
                <a:solidFill>
                  <a:schemeClr val="tx1">
                    <a:lumMod val="65000"/>
                    <a:lumOff val="35000"/>
                  </a:schemeClr>
                </a:solidFill>
                <a:latin typeface="+mn-lt"/>
              </a:rPr>
              <a:t>9 centimeters</a:t>
            </a:r>
            <a:endParaRPr lang="fr-FR" sz="2800" dirty="0">
              <a:solidFill>
                <a:schemeClr val="tx1">
                  <a:lumMod val="65000"/>
                  <a:lumOff val="35000"/>
                </a:schemeClr>
              </a:solidFill>
              <a:latin typeface="+mn-lt"/>
            </a:endParaRPr>
          </a:p>
        </p:txBody>
      </p:sp>
    </p:spTree>
    <p:custDataLst>
      <p:tags r:id="rId1"/>
    </p:custDataLst>
    <p:extLst>
      <p:ext uri="{BB962C8B-B14F-4D97-AF65-F5344CB8AC3E}">
        <p14:creationId xmlns:p14="http://schemas.microsoft.com/office/powerpoint/2010/main" val="42906154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iterate type="wd">
                                    <p:tmPct val="15000"/>
                                  </p:iterate>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iterate type="wd">
                                    <p:tmPct val="15000"/>
                                  </p:iterate>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childTnLst>
                          </p:cTn>
                        </p:par>
                        <p:par>
                          <p:cTn id="13" fill="hold">
                            <p:stCondLst>
                              <p:cond delay="575"/>
                            </p:stCondLst>
                            <p:childTnLst>
                              <p:par>
                                <p:cTn id="14" presetID="10" presetClass="entr" presetSubtype="0" fill="hold" grpId="0" nodeType="afterEffect">
                                  <p:stCondLst>
                                    <p:cond delay="0"/>
                                  </p:stCondLst>
                                  <p:iterate type="wd">
                                    <p:tmPct val="15000"/>
                                  </p:iterate>
                                  <p:childTnLst>
                                    <p:set>
                                      <p:cBhvr>
                                        <p:cTn id="15" dur="1" fill="hold">
                                          <p:stCondLst>
                                            <p:cond delay="0"/>
                                          </p:stCondLst>
                                        </p:cTn>
                                        <p:tgtEl>
                                          <p:spTgt spid="10"/>
                                        </p:tgtEl>
                                        <p:attrNameLst>
                                          <p:attrName>style.visibility</p:attrName>
                                        </p:attrNameLst>
                                      </p:cBhvr>
                                      <p:to>
                                        <p:strVal val="visible"/>
                                      </p:to>
                                    </p:set>
                                    <p:animEffect transition="in" filter="fade">
                                      <p:cBhvr>
                                        <p:cTn id="16" dur="500"/>
                                        <p:tgtEl>
                                          <p:spTgt spid="10"/>
                                        </p:tgtEl>
                                      </p:cBhvr>
                                    </p:animEffect>
                                  </p:childTnLst>
                                </p:cTn>
                              </p:par>
                            </p:childTnLst>
                          </p:cTn>
                        </p:par>
                        <p:par>
                          <p:cTn id="17" fill="hold">
                            <p:stCondLst>
                              <p:cond delay="1225"/>
                            </p:stCondLst>
                            <p:childTnLst>
                              <p:par>
                                <p:cTn id="18" presetID="10" presetClass="entr" presetSubtype="0" fill="hold" grpId="0" nodeType="afterEffect">
                                  <p:stCondLst>
                                    <p:cond delay="0"/>
                                  </p:stCondLst>
                                  <p:iterate type="wd">
                                    <p:tmPct val="15000"/>
                                  </p:iterate>
                                  <p:childTnLst>
                                    <p:set>
                                      <p:cBhvr>
                                        <p:cTn id="19" dur="1" fill="hold">
                                          <p:stCondLst>
                                            <p:cond delay="0"/>
                                          </p:stCondLst>
                                        </p:cTn>
                                        <p:tgtEl>
                                          <p:spTgt spid="11"/>
                                        </p:tgtEl>
                                        <p:attrNameLst>
                                          <p:attrName>style.visibility</p:attrName>
                                        </p:attrNameLst>
                                      </p:cBhvr>
                                      <p:to>
                                        <p:strVal val="visible"/>
                                      </p:to>
                                    </p:set>
                                    <p:animEffect transition="in" filter="fade">
                                      <p:cBhvr>
                                        <p:cTn id="20" dur="500"/>
                                        <p:tgtEl>
                                          <p:spTgt spid="11"/>
                                        </p:tgtEl>
                                      </p:cBhvr>
                                    </p:animEffect>
                                  </p:childTnLst>
                                </p:cTn>
                              </p:par>
                            </p:childTnLst>
                          </p:cTn>
                        </p:par>
                        <p:par>
                          <p:cTn id="21" fill="hold">
                            <p:stCondLst>
                              <p:cond delay="1875"/>
                            </p:stCondLst>
                            <p:childTnLst>
                              <p:par>
                                <p:cTn id="22" presetID="10" presetClass="entr" presetSubtype="0" fill="hold" grpId="0" nodeType="afterEffect">
                                  <p:stCondLst>
                                    <p:cond delay="0"/>
                                  </p:stCondLst>
                                  <p:iterate type="wd">
                                    <p:tmPct val="15000"/>
                                  </p:iterate>
                                  <p:childTnLst>
                                    <p:set>
                                      <p:cBhvr>
                                        <p:cTn id="23" dur="1" fill="hold">
                                          <p:stCondLst>
                                            <p:cond delay="0"/>
                                          </p:stCondLst>
                                        </p:cTn>
                                        <p:tgtEl>
                                          <p:spTgt spid="14"/>
                                        </p:tgtEl>
                                        <p:attrNameLst>
                                          <p:attrName>style.visibility</p:attrName>
                                        </p:attrNameLst>
                                      </p:cBhvr>
                                      <p:to>
                                        <p:strVal val="visible"/>
                                      </p:to>
                                    </p:set>
                                    <p:animEffect transition="in" filter="fade">
                                      <p:cBhvr>
                                        <p:cTn id="24" dur="500"/>
                                        <p:tgtEl>
                                          <p:spTgt spid="14"/>
                                        </p:tgtEl>
                                      </p:cBhvr>
                                    </p:animEffect>
                                  </p:childTnLst>
                                </p:cTn>
                              </p:par>
                            </p:childTnLst>
                          </p:cTn>
                        </p:par>
                        <p:par>
                          <p:cTn id="25" fill="hold">
                            <p:stCondLst>
                              <p:cond delay="2525"/>
                            </p:stCondLst>
                            <p:childTnLst>
                              <p:par>
                                <p:cTn id="26" presetID="10" presetClass="entr" presetSubtype="0" fill="hold" grpId="0" nodeType="afterEffect">
                                  <p:stCondLst>
                                    <p:cond delay="0"/>
                                  </p:stCondLst>
                                  <p:iterate type="wd">
                                    <p:tmPct val="15000"/>
                                  </p:iterate>
                                  <p:childTnLst>
                                    <p:set>
                                      <p:cBhvr>
                                        <p:cTn id="27" dur="1" fill="hold">
                                          <p:stCondLst>
                                            <p:cond delay="0"/>
                                          </p:stCondLst>
                                        </p:cTn>
                                        <p:tgtEl>
                                          <p:spTgt spid="12"/>
                                        </p:tgtEl>
                                        <p:attrNameLst>
                                          <p:attrName>style.visibility</p:attrName>
                                        </p:attrNameLst>
                                      </p:cBhvr>
                                      <p:to>
                                        <p:strVal val="visible"/>
                                      </p:to>
                                    </p:set>
                                    <p:animEffect transition="in" filter="fade">
                                      <p:cBhvr>
                                        <p:cTn id="28" dur="500"/>
                                        <p:tgtEl>
                                          <p:spTgt spid="12"/>
                                        </p:tgtEl>
                                      </p:cBhvr>
                                    </p:animEffect>
                                  </p:childTnLst>
                                </p:cTn>
                              </p:par>
                            </p:childTnLst>
                          </p:cTn>
                        </p:par>
                        <p:par>
                          <p:cTn id="29" fill="hold">
                            <p:stCondLst>
                              <p:cond delay="3175"/>
                            </p:stCondLst>
                            <p:childTnLst>
                              <p:par>
                                <p:cTn id="30" presetID="10" presetClass="entr" presetSubtype="0" fill="hold" grpId="0" nodeType="afterEffect">
                                  <p:stCondLst>
                                    <p:cond delay="0"/>
                                  </p:stCondLst>
                                  <p:iterate type="wd">
                                    <p:tmPct val="15000"/>
                                  </p:iterate>
                                  <p:childTnLst>
                                    <p:set>
                                      <p:cBhvr>
                                        <p:cTn id="31" dur="1" fill="hold">
                                          <p:stCondLst>
                                            <p:cond delay="0"/>
                                          </p:stCondLst>
                                        </p:cTn>
                                        <p:tgtEl>
                                          <p:spTgt spid="13"/>
                                        </p:tgtEl>
                                        <p:attrNameLst>
                                          <p:attrName>style.visibility</p:attrName>
                                        </p:attrNameLst>
                                      </p:cBhvr>
                                      <p:to>
                                        <p:strVal val="visible"/>
                                      </p:to>
                                    </p:set>
                                    <p:animEffect transition="in" filter="fade">
                                      <p:cBhvr>
                                        <p:cTn id="32" dur="500"/>
                                        <p:tgtEl>
                                          <p:spTgt spid="13"/>
                                        </p:tgtEl>
                                      </p:cBhvr>
                                    </p:animEffect>
                                  </p:childTnLst>
                                </p:cTn>
                              </p:par>
                            </p:childTnLst>
                          </p:cTn>
                        </p:par>
                        <p:par>
                          <p:cTn id="33" fill="hold">
                            <p:stCondLst>
                              <p:cond delay="3750"/>
                            </p:stCondLst>
                            <p:childTnLst>
                              <p:par>
                                <p:cTn id="34" presetID="26" presetClass="emph" presetSubtype="0" fill="hold" grpId="1" nodeType="afterEffect">
                                  <p:stCondLst>
                                    <p:cond delay="0"/>
                                  </p:stCondLst>
                                  <p:iterate type="wd">
                                    <p:tmPct val="0"/>
                                  </p:iterate>
                                  <p:childTnLst>
                                    <p:animEffect transition="out" filter="fade">
                                      <p:cBhvr>
                                        <p:cTn id="35" dur="1000" tmFilter="0, 0; .2, .5; .8, .5; 1, 0"/>
                                        <p:tgtEl>
                                          <p:spTgt spid="13"/>
                                        </p:tgtEl>
                                      </p:cBhvr>
                                    </p:animEffect>
                                    <p:animScale>
                                      <p:cBhvr>
                                        <p:cTn id="36" dur="500" autoRev="1" fill="hold"/>
                                        <p:tgtEl>
                                          <p:spTgt spid="13"/>
                                        </p:tgtEl>
                                      </p:cBhvr>
                                      <p:by x="105000" y="105000"/>
                                    </p:animScale>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iterate type="wd">
                                    <p:tmPct val="15000"/>
                                  </p:iterate>
                                  <p:childTnLst>
                                    <p:set>
                                      <p:cBhvr>
                                        <p:cTn id="40" dur="1" fill="hold">
                                          <p:stCondLst>
                                            <p:cond delay="0"/>
                                          </p:stCondLst>
                                        </p:cTn>
                                        <p:tgtEl>
                                          <p:spTgt spid="19"/>
                                        </p:tgtEl>
                                        <p:attrNameLst>
                                          <p:attrName>style.visibility</p:attrName>
                                        </p:attrNameLst>
                                      </p:cBhvr>
                                      <p:to>
                                        <p:strVal val="visible"/>
                                      </p:to>
                                    </p:set>
                                    <p:animEffect transition="in" filter="fade">
                                      <p:cBhvr>
                                        <p:cTn id="41" dur="500"/>
                                        <p:tgtEl>
                                          <p:spTgt spid="19"/>
                                        </p:tgtEl>
                                      </p:cBhvr>
                                    </p:animEffect>
                                  </p:childTnLst>
                                </p:cTn>
                              </p:par>
                            </p:childTnLst>
                          </p:cTn>
                        </p:par>
                        <p:par>
                          <p:cTn id="42" fill="hold">
                            <p:stCondLst>
                              <p:cond delay="575"/>
                            </p:stCondLst>
                            <p:childTnLst>
                              <p:par>
                                <p:cTn id="43" presetID="10" presetClass="entr" presetSubtype="0" fill="hold" grpId="0" nodeType="afterEffect">
                                  <p:stCondLst>
                                    <p:cond delay="0"/>
                                  </p:stCondLst>
                                  <p:iterate type="wd">
                                    <p:tmPct val="15000"/>
                                  </p:iterate>
                                  <p:childTnLst>
                                    <p:set>
                                      <p:cBhvr>
                                        <p:cTn id="44" dur="1" fill="hold">
                                          <p:stCondLst>
                                            <p:cond delay="0"/>
                                          </p:stCondLst>
                                        </p:cTn>
                                        <p:tgtEl>
                                          <p:spTgt spid="16"/>
                                        </p:tgtEl>
                                        <p:attrNameLst>
                                          <p:attrName>style.visibility</p:attrName>
                                        </p:attrNameLst>
                                      </p:cBhvr>
                                      <p:to>
                                        <p:strVal val="visible"/>
                                      </p:to>
                                    </p:set>
                                    <p:animEffect transition="in" filter="fade">
                                      <p:cBhvr>
                                        <p:cTn id="45" dur="500"/>
                                        <p:tgtEl>
                                          <p:spTgt spid="16"/>
                                        </p:tgtEl>
                                      </p:cBhvr>
                                    </p:animEffect>
                                  </p:childTnLst>
                                </p:cTn>
                              </p:par>
                            </p:childTnLst>
                          </p:cTn>
                        </p:par>
                        <p:par>
                          <p:cTn id="46" fill="hold">
                            <p:stCondLst>
                              <p:cond delay="1150"/>
                            </p:stCondLst>
                            <p:childTnLst>
                              <p:par>
                                <p:cTn id="47" presetID="10" presetClass="entr" presetSubtype="0" fill="hold" grpId="0" nodeType="afterEffect">
                                  <p:stCondLst>
                                    <p:cond delay="0"/>
                                  </p:stCondLst>
                                  <p:iterate type="wd">
                                    <p:tmPct val="15000"/>
                                  </p:iterate>
                                  <p:childTnLst>
                                    <p:set>
                                      <p:cBhvr>
                                        <p:cTn id="48" dur="1" fill="hold">
                                          <p:stCondLst>
                                            <p:cond delay="0"/>
                                          </p:stCondLst>
                                        </p:cTn>
                                        <p:tgtEl>
                                          <p:spTgt spid="17"/>
                                        </p:tgtEl>
                                        <p:attrNameLst>
                                          <p:attrName>style.visibility</p:attrName>
                                        </p:attrNameLst>
                                      </p:cBhvr>
                                      <p:to>
                                        <p:strVal val="visible"/>
                                      </p:to>
                                    </p:set>
                                    <p:animEffect transition="in" filter="fade">
                                      <p:cBhvr>
                                        <p:cTn id="49" dur="500"/>
                                        <p:tgtEl>
                                          <p:spTgt spid="17"/>
                                        </p:tgtEl>
                                      </p:cBhvr>
                                    </p:animEffect>
                                  </p:childTnLst>
                                </p:cTn>
                              </p:par>
                            </p:childTnLst>
                          </p:cTn>
                        </p:par>
                        <p:par>
                          <p:cTn id="50" fill="hold">
                            <p:stCondLst>
                              <p:cond delay="1800"/>
                            </p:stCondLst>
                            <p:childTnLst>
                              <p:par>
                                <p:cTn id="51" presetID="10" presetClass="entr" presetSubtype="0" fill="hold" grpId="0" nodeType="afterEffect">
                                  <p:stCondLst>
                                    <p:cond delay="0"/>
                                  </p:stCondLst>
                                  <p:iterate type="wd">
                                    <p:tmPct val="15000"/>
                                  </p:iterate>
                                  <p:childTnLst>
                                    <p:set>
                                      <p:cBhvr>
                                        <p:cTn id="52" dur="1" fill="hold">
                                          <p:stCondLst>
                                            <p:cond delay="0"/>
                                          </p:stCondLst>
                                        </p:cTn>
                                        <p:tgtEl>
                                          <p:spTgt spid="18"/>
                                        </p:tgtEl>
                                        <p:attrNameLst>
                                          <p:attrName>style.visibility</p:attrName>
                                        </p:attrNameLst>
                                      </p:cBhvr>
                                      <p:to>
                                        <p:strVal val="visible"/>
                                      </p:to>
                                    </p:set>
                                    <p:animEffect transition="in" filter="fade">
                                      <p:cBhvr>
                                        <p:cTn id="53" dur="500"/>
                                        <p:tgtEl>
                                          <p:spTgt spid="18"/>
                                        </p:tgtEl>
                                      </p:cBhvr>
                                    </p:animEffect>
                                  </p:childTnLst>
                                </p:cTn>
                              </p:par>
                            </p:childTnLst>
                          </p:cTn>
                        </p:par>
                        <p:par>
                          <p:cTn id="54" fill="hold">
                            <p:stCondLst>
                              <p:cond delay="2375"/>
                            </p:stCondLst>
                            <p:childTnLst>
                              <p:par>
                                <p:cTn id="55" presetID="26" presetClass="emph" presetSubtype="0" fill="hold" grpId="1" nodeType="afterEffect">
                                  <p:stCondLst>
                                    <p:cond delay="0"/>
                                  </p:stCondLst>
                                  <p:iterate type="wd">
                                    <p:tmPct val="0"/>
                                  </p:iterate>
                                  <p:childTnLst>
                                    <p:animEffect transition="out" filter="fade">
                                      <p:cBhvr>
                                        <p:cTn id="56" dur="1000" tmFilter="0, 0; .2, .5; .8, .5; 1, 0"/>
                                        <p:tgtEl>
                                          <p:spTgt spid="18"/>
                                        </p:tgtEl>
                                      </p:cBhvr>
                                    </p:animEffect>
                                    <p:animScale>
                                      <p:cBhvr>
                                        <p:cTn id="57" dur="500" autoRev="1" fill="hold"/>
                                        <p:tgtEl>
                                          <p:spTgt spid="1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p:bldP spid="11" grpId="0"/>
      <p:bldP spid="12" grpId="0"/>
      <p:bldP spid="13" grpId="0"/>
      <p:bldP spid="13" grpId="1"/>
      <p:bldP spid="14" grpId="0"/>
      <p:bldP spid="15" grpId="0"/>
      <p:bldP spid="16" grpId="0"/>
      <p:bldP spid="17" grpId="0"/>
      <p:bldP spid="18" grpId="0"/>
      <p:bldP spid="18" grpId="1"/>
      <p:bldP spid="19"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EAFE406F-6A07-4199-B8EC-00309B311A8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Result</a:t>
            </a:r>
          </a:p>
        </p:txBody>
      </p:sp>
      <p:sp>
        <p:nvSpPr>
          <p:cNvPr id="4" name="TextBox 3">
            <a:extLst>
              <a:ext uri="{FF2B5EF4-FFF2-40B4-BE49-F238E27FC236}">
                <a16:creationId xmlns:a16="http://schemas.microsoft.com/office/drawing/2014/main" id="{3D86BD15-3789-4621-8C42-19545C0C3568}"/>
              </a:ext>
            </a:extLst>
          </p:cNvPr>
          <p:cNvSpPr txBox="1"/>
          <p:nvPr/>
        </p:nvSpPr>
        <p:spPr>
          <a:xfrm>
            <a:off x="2117172" y="5080864"/>
            <a:ext cx="8741328" cy="1272977"/>
          </a:xfrm>
          <a:custGeom>
            <a:avLst/>
            <a:gdLst>
              <a:gd name="connsiteX0" fmla="*/ 0 w 8741328"/>
              <a:gd name="connsiteY0" fmla="*/ 0 h 1272977"/>
              <a:gd name="connsiteX1" fmla="*/ 497583 w 8741328"/>
              <a:gd name="connsiteY1" fmla="*/ 0 h 1272977"/>
              <a:gd name="connsiteX2" fmla="*/ 1082580 w 8741328"/>
              <a:gd name="connsiteY2" fmla="*/ 0 h 1272977"/>
              <a:gd name="connsiteX3" fmla="*/ 1492750 w 8741328"/>
              <a:gd name="connsiteY3" fmla="*/ 0 h 1272977"/>
              <a:gd name="connsiteX4" fmla="*/ 2165160 w 8741328"/>
              <a:gd name="connsiteY4" fmla="*/ 0 h 1272977"/>
              <a:gd name="connsiteX5" fmla="*/ 3012396 w 8741328"/>
              <a:gd name="connsiteY5" fmla="*/ 0 h 1272977"/>
              <a:gd name="connsiteX6" fmla="*/ 3684806 w 8741328"/>
              <a:gd name="connsiteY6" fmla="*/ 0 h 1272977"/>
              <a:gd name="connsiteX7" fmla="*/ 4269803 w 8741328"/>
              <a:gd name="connsiteY7" fmla="*/ 0 h 1272977"/>
              <a:gd name="connsiteX8" fmla="*/ 4854799 w 8741328"/>
              <a:gd name="connsiteY8" fmla="*/ 0 h 1272977"/>
              <a:gd name="connsiteX9" fmla="*/ 5264969 w 8741328"/>
              <a:gd name="connsiteY9" fmla="*/ 0 h 1272977"/>
              <a:gd name="connsiteX10" fmla="*/ 5762552 w 8741328"/>
              <a:gd name="connsiteY10" fmla="*/ 0 h 1272977"/>
              <a:gd name="connsiteX11" fmla="*/ 6434962 w 8741328"/>
              <a:gd name="connsiteY11" fmla="*/ 0 h 1272977"/>
              <a:gd name="connsiteX12" fmla="*/ 7107372 w 8741328"/>
              <a:gd name="connsiteY12" fmla="*/ 0 h 1272977"/>
              <a:gd name="connsiteX13" fmla="*/ 7604955 w 8741328"/>
              <a:gd name="connsiteY13" fmla="*/ 0 h 1272977"/>
              <a:gd name="connsiteX14" fmla="*/ 8741328 w 8741328"/>
              <a:gd name="connsiteY14" fmla="*/ 0 h 1272977"/>
              <a:gd name="connsiteX15" fmla="*/ 8741328 w 8741328"/>
              <a:gd name="connsiteY15" fmla="*/ 623759 h 1272977"/>
              <a:gd name="connsiteX16" fmla="*/ 8741328 w 8741328"/>
              <a:gd name="connsiteY16" fmla="*/ 1272977 h 1272977"/>
              <a:gd name="connsiteX17" fmla="*/ 7981505 w 8741328"/>
              <a:gd name="connsiteY17" fmla="*/ 1272977 h 1272977"/>
              <a:gd name="connsiteX18" fmla="*/ 7571335 w 8741328"/>
              <a:gd name="connsiteY18" fmla="*/ 1272977 h 1272977"/>
              <a:gd name="connsiteX19" fmla="*/ 6986338 w 8741328"/>
              <a:gd name="connsiteY19" fmla="*/ 1272977 h 1272977"/>
              <a:gd name="connsiteX20" fmla="*/ 6139102 w 8741328"/>
              <a:gd name="connsiteY20" fmla="*/ 1272977 h 1272977"/>
              <a:gd name="connsiteX21" fmla="*/ 5466692 w 8741328"/>
              <a:gd name="connsiteY21" fmla="*/ 1272977 h 1272977"/>
              <a:gd name="connsiteX22" fmla="*/ 4794282 w 8741328"/>
              <a:gd name="connsiteY22" fmla="*/ 1272977 h 1272977"/>
              <a:gd name="connsiteX23" fmla="*/ 4034459 w 8741328"/>
              <a:gd name="connsiteY23" fmla="*/ 1272977 h 1272977"/>
              <a:gd name="connsiteX24" fmla="*/ 3362049 w 8741328"/>
              <a:gd name="connsiteY24" fmla="*/ 1272977 h 1272977"/>
              <a:gd name="connsiteX25" fmla="*/ 2951879 w 8741328"/>
              <a:gd name="connsiteY25" fmla="*/ 1272977 h 1272977"/>
              <a:gd name="connsiteX26" fmla="*/ 2366883 w 8741328"/>
              <a:gd name="connsiteY26" fmla="*/ 1272977 h 1272977"/>
              <a:gd name="connsiteX27" fmla="*/ 1869299 w 8741328"/>
              <a:gd name="connsiteY27" fmla="*/ 1272977 h 1272977"/>
              <a:gd name="connsiteX28" fmla="*/ 1371716 w 8741328"/>
              <a:gd name="connsiteY28" fmla="*/ 1272977 h 1272977"/>
              <a:gd name="connsiteX29" fmla="*/ 611893 w 8741328"/>
              <a:gd name="connsiteY29" fmla="*/ 1272977 h 1272977"/>
              <a:gd name="connsiteX30" fmla="*/ 0 w 8741328"/>
              <a:gd name="connsiteY30" fmla="*/ 1272977 h 1272977"/>
              <a:gd name="connsiteX31" fmla="*/ 0 w 8741328"/>
              <a:gd name="connsiteY31" fmla="*/ 636489 h 1272977"/>
              <a:gd name="connsiteX32" fmla="*/ 0 w 8741328"/>
              <a:gd name="connsiteY32" fmla="*/ 0 h 12729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8741328" h="1272977" fill="none" extrusionOk="0">
                <a:moveTo>
                  <a:pt x="0" y="0"/>
                </a:moveTo>
                <a:cubicBezTo>
                  <a:pt x="140223" y="12497"/>
                  <a:pt x="383727" y="2984"/>
                  <a:pt x="497583" y="0"/>
                </a:cubicBezTo>
                <a:cubicBezTo>
                  <a:pt x="611439" y="-2984"/>
                  <a:pt x="929359" y="12026"/>
                  <a:pt x="1082580" y="0"/>
                </a:cubicBezTo>
                <a:cubicBezTo>
                  <a:pt x="1235801" y="-12026"/>
                  <a:pt x="1361888" y="-15635"/>
                  <a:pt x="1492750" y="0"/>
                </a:cubicBezTo>
                <a:cubicBezTo>
                  <a:pt x="1623612" y="15635"/>
                  <a:pt x="1966269" y="-925"/>
                  <a:pt x="2165160" y="0"/>
                </a:cubicBezTo>
                <a:cubicBezTo>
                  <a:pt x="2364051" y="925"/>
                  <a:pt x="2758029" y="42323"/>
                  <a:pt x="3012396" y="0"/>
                </a:cubicBezTo>
                <a:cubicBezTo>
                  <a:pt x="3266763" y="-42323"/>
                  <a:pt x="3388262" y="18853"/>
                  <a:pt x="3684806" y="0"/>
                </a:cubicBezTo>
                <a:cubicBezTo>
                  <a:pt x="3981350" y="-18853"/>
                  <a:pt x="4137091" y="13723"/>
                  <a:pt x="4269803" y="0"/>
                </a:cubicBezTo>
                <a:cubicBezTo>
                  <a:pt x="4402515" y="-13723"/>
                  <a:pt x="4646049" y="-6290"/>
                  <a:pt x="4854799" y="0"/>
                </a:cubicBezTo>
                <a:cubicBezTo>
                  <a:pt x="5063549" y="6290"/>
                  <a:pt x="5122739" y="944"/>
                  <a:pt x="5264969" y="0"/>
                </a:cubicBezTo>
                <a:cubicBezTo>
                  <a:pt x="5407199" y="-944"/>
                  <a:pt x="5605308" y="-3688"/>
                  <a:pt x="5762552" y="0"/>
                </a:cubicBezTo>
                <a:cubicBezTo>
                  <a:pt x="5919796" y="3688"/>
                  <a:pt x="6112300" y="-24380"/>
                  <a:pt x="6434962" y="0"/>
                </a:cubicBezTo>
                <a:cubicBezTo>
                  <a:pt x="6757624" y="24380"/>
                  <a:pt x="6783775" y="9060"/>
                  <a:pt x="7107372" y="0"/>
                </a:cubicBezTo>
                <a:cubicBezTo>
                  <a:pt x="7430969" y="-9060"/>
                  <a:pt x="7367324" y="-12916"/>
                  <a:pt x="7604955" y="0"/>
                </a:cubicBezTo>
                <a:cubicBezTo>
                  <a:pt x="7842586" y="12916"/>
                  <a:pt x="8485866" y="-39003"/>
                  <a:pt x="8741328" y="0"/>
                </a:cubicBezTo>
                <a:cubicBezTo>
                  <a:pt x="8756285" y="133351"/>
                  <a:pt x="8764745" y="323642"/>
                  <a:pt x="8741328" y="623759"/>
                </a:cubicBezTo>
                <a:cubicBezTo>
                  <a:pt x="8717911" y="923876"/>
                  <a:pt x="8723765" y="1077773"/>
                  <a:pt x="8741328" y="1272977"/>
                </a:cubicBezTo>
                <a:cubicBezTo>
                  <a:pt x="8378188" y="1264694"/>
                  <a:pt x="8291232" y="1277569"/>
                  <a:pt x="7981505" y="1272977"/>
                </a:cubicBezTo>
                <a:cubicBezTo>
                  <a:pt x="7671778" y="1268385"/>
                  <a:pt x="7664568" y="1288739"/>
                  <a:pt x="7571335" y="1272977"/>
                </a:cubicBezTo>
                <a:cubicBezTo>
                  <a:pt x="7478102" y="1257216"/>
                  <a:pt x="7222549" y="1292639"/>
                  <a:pt x="6986338" y="1272977"/>
                </a:cubicBezTo>
                <a:cubicBezTo>
                  <a:pt x="6750127" y="1253315"/>
                  <a:pt x="6344559" y="1282956"/>
                  <a:pt x="6139102" y="1272977"/>
                </a:cubicBezTo>
                <a:cubicBezTo>
                  <a:pt x="5933645" y="1262998"/>
                  <a:pt x="5792194" y="1278951"/>
                  <a:pt x="5466692" y="1272977"/>
                </a:cubicBezTo>
                <a:cubicBezTo>
                  <a:pt x="5141190" y="1267004"/>
                  <a:pt x="4957830" y="1272122"/>
                  <a:pt x="4794282" y="1272977"/>
                </a:cubicBezTo>
                <a:cubicBezTo>
                  <a:pt x="4630734" y="1273833"/>
                  <a:pt x="4380574" y="1259361"/>
                  <a:pt x="4034459" y="1272977"/>
                </a:cubicBezTo>
                <a:cubicBezTo>
                  <a:pt x="3688344" y="1286593"/>
                  <a:pt x="3629026" y="1294417"/>
                  <a:pt x="3362049" y="1272977"/>
                </a:cubicBezTo>
                <a:cubicBezTo>
                  <a:pt x="3095072" y="1251538"/>
                  <a:pt x="3126766" y="1254688"/>
                  <a:pt x="2951879" y="1272977"/>
                </a:cubicBezTo>
                <a:cubicBezTo>
                  <a:pt x="2776992" y="1291267"/>
                  <a:pt x="2611692" y="1273481"/>
                  <a:pt x="2366883" y="1272977"/>
                </a:cubicBezTo>
                <a:cubicBezTo>
                  <a:pt x="2122074" y="1272473"/>
                  <a:pt x="2044397" y="1277051"/>
                  <a:pt x="1869299" y="1272977"/>
                </a:cubicBezTo>
                <a:cubicBezTo>
                  <a:pt x="1694201" y="1268903"/>
                  <a:pt x="1566013" y="1287572"/>
                  <a:pt x="1371716" y="1272977"/>
                </a:cubicBezTo>
                <a:cubicBezTo>
                  <a:pt x="1177419" y="1258382"/>
                  <a:pt x="814529" y="1271778"/>
                  <a:pt x="611893" y="1272977"/>
                </a:cubicBezTo>
                <a:cubicBezTo>
                  <a:pt x="409257" y="1274176"/>
                  <a:pt x="184864" y="1252997"/>
                  <a:pt x="0" y="1272977"/>
                </a:cubicBezTo>
                <a:cubicBezTo>
                  <a:pt x="-6111" y="1145616"/>
                  <a:pt x="-5566" y="926759"/>
                  <a:pt x="0" y="636489"/>
                </a:cubicBezTo>
                <a:cubicBezTo>
                  <a:pt x="5566" y="346219"/>
                  <a:pt x="-2284" y="269417"/>
                  <a:pt x="0" y="0"/>
                </a:cubicBezTo>
                <a:close/>
              </a:path>
              <a:path w="8741328" h="1272977" stroke="0" extrusionOk="0">
                <a:moveTo>
                  <a:pt x="0" y="0"/>
                </a:moveTo>
                <a:cubicBezTo>
                  <a:pt x="181317" y="-16735"/>
                  <a:pt x="520989" y="-35879"/>
                  <a:pt x="759823" y="0"/>
                </a:cubicBezTo>
                <a:cubicBezTo>
                  <a:pt x="998657" y="35879"/>
                  <a:pt x="1144379" y="-5800"/>
                  <a:pt x="1257406" y="0"/>
                </a:cubicBezTo>
                <a:cubicBezTo>
                  <a:pt x="1370433" y="5800"/>
                  <a:pt x="1608032" y="-17453"/>
                  <a:pt x="1842403" y="0"/>
                </a:cubicBezTo>
                <a:cubicBezTo>
                  <a:pt x="2076774" y="17453"/>
                  <a:pt x="2195999" y="11573"/>
                  <a:pt x="2339986" y="0"/>
                </a:cubicBezTo>
                <a:cubicBezTo>
                  <a:pt x="2483973" y="-11573"/>
                  <a:pt x="2655937" y="-16407"/>
                  <a:pt x="2750156" y="0"/>
                </a:cubicBezTo>
                <a:cubicBezTo>
                  <a:pt x="2844375" y="16407"/>
                  <a:pt x="3347996" y="-19870"/>
                  <a:pt x="3597393" y="0"/>
                </a:cubicBezTo>
                <a:cubicBezTo>
                  <a:pt x="3846790" y="19870"/>
                  <a:pt x="3842788" y="14067"/>
                  <a:pt x="4007563" y="0"/>
                </a:cubicBezTo>
                <a:cubicBezTo>
                  <a:pt x="4172338" y="-14067"/>
                  <a:pt x="4278845" y="16485"/>
                  <a:pt x="4505146" y="0"/>
                </a:cubicBezTo>
                <a:cubicBezTo>
                  <a:pt x="4731447" y="-16485"/>
                  <a:pt x="4978620" y="1653"/>
                  <a:pt x="5177556" y="0"/>
                </a:cubicBezTo>
                <a:cubicBezTo>
                  <a:pt x="5376492" y="-1653"/>
                  <a:pt x="5502013" y="11102"/>
                  <a:pt x="5762552" y="0"/>
                </a:cubicBezTo>
                <a:cubicBezTo>
                  <a:pt x="6023091" y="-11102"/>
                  <a:pt x="6208058" y="-1081"/>
                  <a:pt x="6434962" y="0"/>
                </a:cubicBezTo>
                <a:cubicBezTo>
                  <a:pt x="6661866" y="1081"/>
                  <a:pt x="7082042" y="-6947"/>
                  <a:pt x="7282199" y="0"/>
                </a:cubicBezTo>
                <a:cubicBezTo>
                  <a:pt x="7482356" y="6947"/>
                  <a:pt x="7787128" y="-8960"/>
                  <a:pt x="8042022" y="0"/>
                </a:cubicBezTo>
                <a:cubicBezTo>
                  <a:pt x="8296916" y="8960"/>
                  <a:pt x="8416204" y="-6435"/>
                  <a:pt x="8741328" y="0"/>
                </a:cubicBezTo>
                <a:cubicBezTo>
                  <a:pt x="8759928" y="278368"/>
                  <a:pt x="8733869" y="337939"/>
                  <a:pt x="8741328" y="636489"/>
                </a:cubicBezTo>
                <a:cubicBezTo>
                  <a:pt x="8748787" y="935039"/>
                  <a:pt x="8739166" y="981437"/>
                  <a:pt x="8741328" y="1272977"/>
                </a:cubicBezTo>
                <a:cubicBezTo>
                  <a:pt x="8596736" y="1284450"/>
                  <a:pt x="8229406" y="1303111"/>
                  <a:pt x="8068918" y="1272977"/>
                </a:cubicBezTo>
                <a:cubicBezTo>
                  <a:pt x="7908430" y="1242844"/>
                  <a:pt x="7771552" y="1289302"/>
                  <a:pt x="7483922" y="1272977"/>
                </a:cubicBezTo>
                <a:cubicBezTo>
                  <a:pt x="7196292" y="1256652"/>
                  <a:pt x="6910823" y="1260690"/>
                  <a:pt x="6636685" y="1272977"/>
                </a:cubicBezTo>
                <a:cubicBezTo>
                  <a:pt x="6362547" y="1285264"/>
                  <a:pt x="6247047" y="1299835"/>
                  <a:pt x="6051689" y="1272977"/>
                </a:cubicBezTo>
                <a:cubicBezTo>
                  <a:pt x="5856331" y="1246119"/>
                  <a:pt x="5460034" y="1246635"/>
                  <a:pt x="5291865" y="1272977"/>
                </a:cubicBezTo>
                <a:cubicBezTo>
                  <a:pt x="5123696" y="1299319"/>
                  <a:pt x="4799148" y="1307172"/>
                  <a:pt x="4532042" y="1272977"/>
                </a:cubicBezTo>
                <a:cubicBezTo>
                  <a:pt x="4264936" y="1238782"/>
                  <a:pt x="4094142" y="1248730"/>
                  <a:pt x="3684806" y="1272977"/>
                </a:cubicBezTo>
                <a:cubicBezTo>
                  <a:pt x="3275470" y="1297224"/>
                  <a:pt x="3208520" y="1298012"/>
                  <a:pt x="2924983" y="1272977"/>
                </a:cubicBezTo>
                <a:cubicBezTo>
                  <a:pt x="2641446" y="1247942"/>
                  <a:pt x="2536956" y="1295943"/>
                  <a:pt x="2427400" y="1272977"/>
                </a:cubicBezTo>
                <a:cubicBezTo>
                  <a:pt x="2317844" y="1250011"/>
                  <a:pt x="1861236" y="1265907"/>
                  <a:pt x="1580163" y="1272977"/>
                </a:cubicBezTo>
                <a:cubicBezTo>
                  <a:pt x="1299090" y="1280047"/>
                  <a:pt x="1260971" y="1272527"/>
                  <a:pt x="995167" y="1272977"/>
                </a:cubicBezTo>
                <a:cubicBezTo>
                  <a:pt x="729363" y="1273427"/>
                  <a:pt x="696043" y="1288076"/>
                  <a:pt x="584997" y="1272977"/>
                </a:cubicBezTo>
                <a:cubicBezTo>
                  <a:pt x="473951" y="1257879"/>
                  <a:pt x="267662" y="1250418"/>
                  <a:pt x="0" y="1272977"/>
                </a:cubicBezTo>
                <a:cubicBezTo>
                  <a:pt x="17873" y="1011210"/>
                  <a:pt x="-1203" y="929273"/>
                  <a:pt x="0" y="611029"/>
                </a:cubicBezTo>
                <a:cubicBezTo>
                  <a:pt x="1203" y="292785"/>
                  <a:pt x="5166" y="300581"/>
                  <a:pt x="0" y="0"/>
                </a:cubicBezTo>
                <a:close/>
              </a:path>
            </a:pathLst>
          </a:custGeom>
          <a:ln>
            <a:extLst>
              <a:ext uri="{C807C97D-BFC1-408E-A445-0C87EB9F89A2}">
                <ask:lineSketchStyleProps xmlns:ask="http://schemas.microsoft.com/office/drawing/2018/sketchyshapes" sd="1060103522">
                  <a:prstGeom prst="rect">
                    <a:avLst/>
                  </a:prstGeom>
                  <ask:type>
                    <ask:lineSketchFreehand/>
                  </ask:type>
                </ask:lineSketchStyleProps>
              </a:ext>
            </a:extLst>
          </a:ln>
        </p:spPr>
        <p:style>
          <a:lnRef idx="3">
            <a:schemeClr val="lt1"/>
          </a:lnRef>
          <a:fillRef idx="1">
            <a:schemeClr val="accent2"/>
          </a:fillRef>
          <a:effectRef idx="1">
            <a:schemeClr val="accent2"/>
          </a:effectRef>
          <a:fontRef idx="minor">
            <a:schemeClr val="lt1"/>
          </a:fontRef>
        </p:style>
        <p:txBody>
          <a:bodyPr wrap="square">
            <a:spAutoFit/>
          </a:bodyPr>
          <a:lstStyle/>
          <a:p>
            <a:pPr marL="0" marR="0">
              <a:lnSpc>
                <a:spcPct val="107000"/>
              </a:lnSpc>
              <a:spcBef>
                <a:spcPts val="0"/>
              </a:spcBef>
              <a:spcAft>
                <a:spcPts val="800"/>
              </a:spcAft>
            </a:pPr>
            <a:endParaRPr lang="en-US" dirty="0">
              <a:solidFill>
                <a:schemeClr val="bg1"/>
              </a:solidFill>
              <a:effectLst/>
              <a:latin typeface="+mn-lt"/>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3000" dirty="0">
                <a:solidFill>
                  <a:schemeClr val="bg1"/>
                </a:solidFill>
                <a:effectLst/>
                <a:latin typeface="+mn-lt"/>
                <a:ea typeface="Calibri" panose="020F0502020204030204" pitchFamily="34" charset="0"/>
                <a:cs typeface="Arial" panose="020B0604020202020204" pitchFamily="34" charset="0"/>
              </a:rPr>
              <a:t>Perimeter of the square P = 4 × Length of a side</a:t>
            </a:r>
          </a:p>
          <a:p>
            <a:pPr marL="0" marR="0">
              <a:lnSpc>
                <a:spcPct val="107000"/>
              </a:lnSpc>
              <a:spcBef>
                <a:spcPts val="0"/>
              </a:spcBef>
              <a:spcAft>
                <a:spcPts val="800"/>
              </a:spcAft>
            </a:pPr>
            <a:endParaRPr lang="en-US" dirty="0">
              <a:solidFill>
                <a:schemeClr val="bg1"/>
              </a:solidFill>
              <a:effectLst/>
              <a:latin typeface="+mn-lt"/>
              <a:ea typeface="Calibri" panose="020F0502020204030204" pitchFamily="34" charset="0"/>
              <a:cs typeface="Arial" panose="020B0604020202020204" pitchFamily="34" charset="0"/>
            </a:endParaRPr>
          </a:p>
        </p:txBody>
      </p:sp>
      <p:grpSp>
        <p:nvGrpSpPr>
          <p:cNvPr id="6" name="Group 5">
            <a:extLst>
              <a:ext uri="{FF2B5EF4-FFF2-40B4-BE49-F238E27FC236}">
                <a16:creationId xmlns:a16="http://schemas.microsoft.com/office/drawing/2014/main" id="{1A897C1B-B229-4417-8821-88A18C8C211F}"/>
              </a:ext>
            </a:extLst>
          </p:cNvPr>
          <p:cNvGrpSpPr/>
          <p:nvPr/>
        </p:nvGrpSpPr>
        <p:grpSpPr>
          <a:xfrm>
            <a:off x="4812966" y="1367949"/>
            <a:ext cx="2566068" cy="3264234"/>
            <a:chOff x="4889167" y="1447800"/>
            <a:chExt cx="2566068" cy="3264234"/>
          </a:xfrm>
        </p:grpSpPr>
        <p:sp>
          <p:nvSpPr>
            <p:cNvPr id="3" name="Rectangle 2">
              <a:extLst>
                <a:ext uri="{FF2B5EF4-FFF2-40B4-BE49-F238E27FC236}">
                  <a16:creationId xmlns:a16="http://schemas.microsoft.com/office/drawing/2014/main" id="{1CA206F9-DB4B-4485-8B46-54418065F696}"/>
                </a:ext>
              </a:extLst>
            </p:cNvPr>
            <p:cNvSpPr/>
            <p:nvPr/>
          </p:nvSpPr>
          <p:spPr>
            <a:xfrm>
              <a:off x="4889167" y="2145966"/>
              <a:ext cx="2566068" cy="2566068"/>
            </a:xfrm>
            <a:prstGeom prst="rect">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a:extLst>
                <a:ext uri="{FF2B5EF4-FFF2-40B4-BE49-F238E27FC236}">
                  <a16:creationId xmlns:a16="http://schemas.microsoft.com/office/drawing/2014/main" id="{C40DC9A0-543D-4CF8-BCC1-4F012E916C23}"/>
                </a:ext>
              </a:extLst>
            </p:cNvPr>
            <p:cNvSpPr txBox="1"/>
            <p:nvPr/>
          </p:nvSpPr>
          <p:spPr>
            <a:xfrm>
              <a:off x="5105735" y="1447800"/>
              <a:ext cx="2247900" cy="523220"/>
            </a:xfrm>
            <a:prstGeom prst="rect">
              <a:avLst/>
            </a:prstGeom>
            <a:noFill/>
          </p:spPr>
          <p:txBody>
            <a:bodyPr wrap="square" rtlCol="0">
              <a:spAutoFit/>
            </a:bodyPr>
            <a:lstStyle/>
            <a:p>
              <a:r>
                <a:rPr lang="en-US" sz="2800" dirty="0">
                  <a:solidFill>
                    <a:schemeClr val="tx1">
                      <a:lumMod val="65000"/>
                      <a:lumOff val="35000"/>
                    </a:schemeClr>
                  </a:solidFill>
                  <a:latin typeface="+mn-lt"/>
                </a:rPr>
                <a:t>Side length</a:t>
              </a:r>
            </a:p>
          </p:txBody>
        </p:sp>
      </p:grpSp>
    </p:spTree>
    <p:custDataLst>
      <p:tags r:id="rId1"/>
    </p:custDataLst>
    <p:extLst>
      <p:ext uri="{BB962C8B-B14F-4D97-AF65-F5344CB8AC3E}">
        <p14:creationId xmlns:p14="http://schemas.microsoft.com/office/powerpoint/2010/main" val="2367014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iterate type="wd">
                                    <p:tmPct val="15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phic 1">
            <a:extLst>
              <a:ext uri="{FF2B5EF4-FFF2-40B4-BE49-F238E27FC236}">
                <a16:creationId xmlns:a16="http://schemas.microsoft.com/office/drawing/2014/main" id="{1C5C1042-AC2F-4A8B-8133-2420035D63AA}"/>
              </a:ext>
            </a:extLst>
          </p:cNvPr>
          <p:cNvPicPr>
            <a:picLocks noChangeAspect="1"/>
          </p:cNvPicPr>
          <p:nvPr/>
        </p:nvPicPr>
        <p:blipFill>
          <a:blip r:embed="rId4"/>
          <a:srcRect/>
          <a:stretch/>
        </p:blipFill>
        <p:spPr>
          <a:xfrm>
            <a:off x="4742041" y="690168"/>
            <a:ext cx="2733118" cy="3299987"/>
          </a:xfrm>
          <a:prstGeom prst="rect">
            <a:avLst/>
          </a:prstGeom>
        </p:spPr>
      </p:pic>
      <p:sp>
        <p:nvSpPr>
          <p:cNvPr id="4" name="Google Shape;97;gb06ce43697_0_0">
            <a:extLst>
              <a:ext uri="{FF2B5EF4-FFF2-40B4-BE49-F238E27FC236}">
                <a16:creationId xmlns:a16="http://schemas.microsoft.com/office/drawing/2014/main" id="{4245A341-67B7-49D2-83BC-1C7196F6A943}"/>
              </a:ext>
            </a:extLst>
          </p:cNvPr>
          <p:cNvSpPr txBox="1">
            <a:spLocks/>
          </p:cNvSpPr>
          <p:nvPr/>
        </p:nvSpPr>
        <p:spPr>
          <a:xfrm>
            <a:off x="1036828" y="4380158"/>
            <a:ext cx="10143000" cy="1789084"/>
          </a:xfrm>
          <a:prstGeom prst="rect">
            <a:avLst/>
          </a:prstGeom>
          <a:solidFill>
            <a:srgbClr val="DAF3F6"/>
          </a:solidFill>
          <a:ln>
            <a:solidFill>
              <a:srgbClr val="C7E6F5"/>
            </a:solidFill>
          </a:ln>
          <a:effectLst/>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sz="5400" dirty="0">
                <a:solidFill>
                  <a:schemeClr val="accent1">
                    <a:lumMod val="50000"/>
                  </a:schemeClr>
                </a:solidFill>
                <a:latin typeface="Comic Sans MS"/>
              </a:rPr>
              <a:t>Mastery of math facts </a:t>
            </a:r>
          </a:p>
          <a:p>
            <a:pPr algn="ctr"/>
            <a:r>
              <a:rPr lang="en-US" sz="5400" dirty="0">
                <a:solidFill>
                  <a:schemeClr val="accent1">
                    <a:lumMod val="50000"/>
                  </a:schemeClr>
                </a:solidFill>
                <a:latin typeface="Comic Sans MS"/>
              </a:rPr>
              <a:t>and fluency</a:t>
            </a:r>
            <a:r>
              <a:rPr lang="en-US" sz="5400" b="1" dirty="0">
                <a:solidFill>
                  <a:schemeClr val="accent1">
                    <a:lumMod val="50000"/>
                  </a:schemeClr>
                </a:solidFill>
                <a:latin typeface="Comic Sans MS"/>
              </a:rPr>
              <a:t> </a:t>
            </a:r>
          </a:p>
        </p:txBody>
      </p:sp>
    </p:spTree>
    <p:custDataLst>
      <p:tags r:id="rId1"/>
    </p:custDataLst>
    <p:extLst>
      <p:ext uri="{BB962C8B-B14F-4D97-AF65-F5344CB8AC3E}">
        <p14:creationId xmlns:p14="http://schemas.microsoft.com/office/powerpoint/2010/main" val="18095948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Find the perimeter of the square </a:t>
            </a:r>
            <a:endParaRPr lang="en-GB" sz="3200" dirty="0">
              <a:solidFill>
                <a:schemeClr val="bg1"/>
              </a:solidFill>
              <a:sym typeface="Comic Sans MS"/>
            </a:endParaRPr>
          </a:p>
        </p:txBody>
      </p:sp>
      <p:sp>
        <p:nvSpPr>
          <p:cNvPr id="14" name="TextBox 13">
            <a:extLst>
              <a:ext uri="{FF2B5EF4-FFF2-40B4-BE49-F238E27FC236}">
                <a16:creationId xmlns:a16="http://schemas.microsoft.com/office/drawing/2014/main" id="{86021AB6-7577-46FC-8527-4DB376182A3C}"/>
              </a:ext>
            </a:extLst>
          </p:cNvPr>
          <p:cNvSpPr txBox="1"/>
          <p:nvPr/>
        </p:nvSpPr>
        <p:spPr>
          <a:xfrm>
            <a:off x="9529482" y="136956"/>
            <a:ext cx="2662518" cy="307777"/>
          </a:xfrm>
          <a:prstGeom prst="rect">
            <a:avLst/>
          </a:prstGeom>
          <a:solidFill>
            <a:srgbClr val="DAF3F6"/>
          </a:solidFill>
          <a:effectLst>
            <a:softEdge rad="12700"/>
          </a:effectLst>
        </p:spPr>
        <p:txBody>
          <a:bodyPr wrap="square" lIns="91440" tIns="45720" rIns="91440" bIns="45720" anchor="t">
            <a:spAutoFit/>
          </a:bodyPr>
          <a:lstStyle/>
          <a:p>
            <a:pPr algn="ctr"/>
            <a:r>
              <a:rPr lang="en-GB">
                <a:solidFill>
                  <a:schemeClr val="tx1">
                    <a:lumMod val="50000"/>
                    <a:lumOff val="50000"/>
                  </a:schemeClr>
                </a:solidFill>
                <a:latin typeface="+mj-lt"/>
              </a:rPr>
              <a:t>Applications</a:t>
            </a:r>
            <a:endParaRPr lang="en-US"/>
          </a:p>
        </p:txBody>
      </p:sp>
      <p:sp>
        <p:nvSpPr>
          <p:cNvPr id="10" name="TextBox 9">
            <a:extLst>
              <a:ext uri="{FF2B5EF4-FFF2-40B4-BE49-F238E27FC236}">
                <a16:creationId xmlns:a16="http://schemas.microsoft.com/office/drawing/2014/main" id="{9DFAE123-F4D2-4D2C-BF20-A47DC7E934A6}"/>
              </a:ext>
            </a:extLst>
          </p:cNvPr>
          <p:cNvSpPr txBox="1"/>
          <p:nvPr/>
        </p:nvSpPr>
        <p:spPr>
          <a:xfrm>
            <a:off x="2336800" y="4765032"/>
            <a:ext cx="8041816" cy="881395"/>
          </a:xfrm>
          <a:prstGeom prst="rect">
            <a:avLst/>
          </a:prstGeom>
          <a:noFill/>
        </p:spPr>
        <p:txBody>
          <a:bodyPr wrap="square">
            <a:spAutoFit/>
          </a:bodyPr>
          <a:lstStyle/>
          <a:p>
            <a:pPr marL="0" marR="0">
              <a:lnSpc>
                <a:spcPct val="200000"/>
              </a:lnSpc>
              <a:spcBef>
                <a:spcPts val="0"/>
              </a:spcBef>
              <a:spcAft>
                <a:spcPts val="800"/>
              </a:spcAft>
            </a:pPr>
            <a:r>
              <a:rPr lang="en-US" sz="3000" dirty="0">
                <a:solidFill>
                  <a:schemeClr val="tx1">
                    <a:lumMod val="65000"/>
                    <a:lumOff val="35000"/>
                  </a:schemeClr>
                </a:solidFill>
                <a:effectLst/>
                <a:latin typeface="+mn-lt"/>
                <a:ea typeface="Calibri" panose="020F0502020204030204" pitchFamily="34" charset="0"/>
                <a:cs typeface="Arial" panose="020B0604020202020204" pitchFamily="34" charset="0"/>
              </a:rPr>
              <a:t>The perimeter of the square is    </a:t>
            </a:r>
            <a:r>
              <a:rPr lang="en-US" sz="3000" dirty="0">
                <a:solidFill>
                  <a:schemeClr val="tx1">
                    <a:lumMod val="65000"/>
                    <a:lumOff val="35000"/>
                  </a:schemeClr>
                </a:solidFill>
                <a:latin typeface="+mn-lt"/>
                <a:ea typeface="Calibri" panose="020F0502020204030204" pitchFamily="34" charset="0"/>
                <a:cs typeface="Arial" panose="020B0604020202020204" pitchFamily="34" charset="0"/>
              </a:rPr>
              <a:t>    </a:t>
            </a:r>
            <a:r>
              <a:rPr lang="en-US" sz="3000" dirty="0">
                <a:solidFill>
                  <a:schemeClr val="tx1">
                    <a:lumMod val="65000"/>
                    <a:lumOff val="35000"/>
                  </a:schemeClr>
                </a:solidFill>
                <a:effectLst/>
                <a:latin typeface="+mn-lt"/>
                <a:ea typeface="Calibri" panose="020F0502020204030204" pitchFamily="34" charset="0"/>
                <a:cs typeface="Arial" panose="020B0604020202020204" pitchFamily="34" charset="0"/>
              </a:rPr>
              <a:t>      cm.</a:t>
            </a:r>
          </a:p>
        </p:txBody>
      </p:sp>
      <p:sp>
        <p:nvSpPr>
          <p:cNvPr id="11" name="Rectangle: Rounded Corners 10">
            <a:extLst>
              <a:ext uri="{FF2B5EF4-FFF2-40B4-BE49-F238E27FC236}">
                <a16:creationId xmlns:a16="http://schemas.microsoft.com/office/drawing/2014/main" id="{0ED357C6-E8E4-4745-817D-2210721F2CF2}"/>
              </a:ext>
            </a:extLst>
          </p:cNvPr>
          <p:cNvSpPr/>
          <p:nvPr/>
        </p:nvSpPr>
        <p:spPr>
          <a:xfrm>
            <a:off x="8106218" y="5066710"/>
            <a:ext cx="1311099" cy="590201"/>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tx1">
                  <a:lumMod val="65000"/>
                  <a:lumOff val="35000"/>
                </a:schemeClr>
              </a:solidFill>
            </a:endParaRPr>
          </a:p>
        </p:txBody>
      </p:sp>
      <p:sp>
        <p:nvSpPr>
          <p:cNvPr id="12" name="Rectangle: Rounded Corners 11">
            <a:extLst>
              <a:ext uri="{FF2B5EF4-FFF2-40B4-BE49-F238E27FC236}">
                <a16:creationId xmlns:a16="http://schemas.microsoft.com/office/drawing/2014/main" id="{F0591E64-01FD-4E3E-A950-AA43006B1279}"/>
              </a:ext>
            </a:extLst>
          </p:cNvPr>
          <p:cNvSpPr/>
          <p:nvPr/>
        </p:nvSpPr>
        <p:spPr>
          <a:xfrm>
            <a:off x="8106218" y="5066710"/>
            <a:ext cx="1311099" cy="590201"/>
          </a:xfrm>
          <a:prstGeom prst="roundRect">
            <a:avLst/>
          </a:prstGeom>
          <a:solidFill>
            <a:srgbClr val="74C274"/>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rPr>
              <a:t>24</a:t>
            </a:r>
          </a:p>
        </p:txBody>
      </p:sp>
      <p:grpSp>
        <p:nvGrpSpPr>
          <p:cNvPr id="2" name="Group 1">
            <a:extLst>
              <a:ext uri="{FF2B5EF4-FFF2-40B4-BE49-F238E27FC236}">
                <a16:creationId xmlns:a16="http://schemas.microsoft.com/office/drawing/2014/main" id="{9E79CF67-4FE3-4F53-A4EA-A9D814F2BDEF}"/>
              </a:ext>
            </a:extLst>
          </p:cNvPr>
          <p:cNvGrpSpPr/>
          <p:nvPr/>
        </p:nvGrpSpPr>
        <p:grpSpPr>
          <a:xfrm>
            <a:off x="5087708" y="1702212"/>
            <a:ext cx="2016584" cy="2517644"/>
            <a:chOff x="8651416" y="1569749"/>
            <a:chExt cx="2016584" cy="2517644"/>
          </a:xfrm>
        </p:grpSpPr>
        <p:sp>
          <p:nvSpPr>
            <p:cNvPr id="9" name="Rectangle 8">
              <a:extLst>
                <a:ext uri="{FF2B5EF4-FFF2-40B4-BE49-F238E27FC236}">
                  <a16:creationId xmlns:a16="http://schemas.microsoft.com/office/drawing/2014/main" id="{0D30EE42-8362-419D-B40F-B567DC4236A1}"/>
                </a:ext>
              </a:extLst>
            </p:cNvPr>
            <p:cNvSpPr/>
            <p:nvPr/>
          </p:nvSpPr>
          <p:spPr>
            <a:xfrm>
              <a:off x="8651416" y="2092969"/>
              <a:ext cx="2016584" cy="1994424"/>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TextBox 12">
              <a:extLst>
                <a:ext uri="{FF2B5EF4-FFF2-40B4-BE49-F238E27FC236}">
                  <a16:creationId xmlns:a16="http://schemas.microsoft.com/office/drawing/2014/main" id="{32AF12E4-3F7B-4C3D-8EC4-F25157B852F8}"/>
                </a:ext>
              </a:extLst>
            </p:cNvPr>
            <p:cNvSpPr txBox="1"/>
            <p:nvPr/>
          </p:nvSpPr>
          <p:spPr>
            <a:xfrm>
              <a:off x="8651416" y="1569749"/>
              <a:ext cx="2016584" cy="523220"/>
            </a:xfrm>
            <a:prstGeom prst="rect">
              <a:avLst/>
            </a:prstGeom>
            <a:noFill/>
          </p:spPr>
          <p:txBody>
            <a:bodyPr wrap="square">
              <a:spAutoFit/>
            </a:bodyPr>
            <a:lstStyle/>
            <a:p>
              <a:pPr algn="ctr"/>
              <a:r>
                <a:rPr lang="en-US" sz="2800" dirty="0">
                  <a:solidFill>
                    <a:schemeClr val="tx1">
                      <a:lumMod val="65000"/>
                      <a:lumOff val="35000"/>
                    </a:schemeClr>
                  </a:solidFill>
                  <a:latin typeface="+mn-lt"/>
                </a:rPr>
                <a:t>6 cm</a:t>
              </a:r>
              <a:endParaRPr lang="fr-FR" sz="2800" dirty="0">
                <a:solidFill>
                  <a:schemeClr val="tx1">
                    <a:lumMod val="65000"/>
                    <a:lumOff val="35000"/>
                  </a:schemeClr>
                </a:solidFill>
                <a:latin typeface="+mn-lt"/>
              </a:endParaRPr>
            </a:p>
          </p:txBody>
        </p:sp>
      </p:grpSp>
      <p:pic>
        <p:nvPicPr>
          <p:cNvPr id="4" name="Countdown timer 30 seconds_1">
            <a:hlinkClick r:id="" action="ppaction://media"/>
            <a:extLst>
              <a:ext uri="{FF2B5EF4-FFF2-40B4-BE49-F238E27FC236}">
                <a16:creationId xmlns:a16="http://schemas.microsoft.com/office/drawing/2014/main" id="{D9898E35-B7AF-4710-B478-053838BC85CE}"/>
              </a:ext>
            </a:extLst>
          </p:cNvPr>
          <p:cNvPicPr>
            <a:picLocks noChangeAspect="1"/>
          </p:cNvPicPr>
          <p:nvPr>
            <a:videoFile r:link="rId3"/>
            <p:extLst>
              <p:ext uri="{DAA4B4D4-6D71-4841-9C94-3DE7FCFB9230}">
                <p14:media xmlns:p14="http://schemas.microsoft.com/office/powerpoint/2010/main" r:embed="rId2"/>
              </p:ext>
            </p:extLst>
          </p:nvPr>
        </p:nvPicPr>
        <p:blipFill>
          <a:blip r:embed="rId6"/>
          <a:stretch>
            <a:fillRect/>
          </a:stretch>
        </p:blipFill>
        <p:spPr>
          <a:xfrm>
            <a:off x="10825865" y="1144748"/>
            <a:ext cx="1366135" cy="1371600"/>
          </a:xfrm>
          <a:prstGeom prst="rect">
            <a:avLst/>
          </a:prstGeom>
        </p:spPr>
      </p:pic>
    </p:spTree>
    <p:custDataLst>
      <p:tags r:id="rId1"/>
    </p:custDataLst>
    <p:extLst>
      <p:ext uri="{BB962C8B-B14F-4D97-AF65-F5344CB8AC3E}">
        <p14:creationId xmlns:p14="http://schemas.microsoft.com/office/powerpoint/2010/main" val="11554993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30000" fill="hold"/>
                                        <p:tgtEl>
                                          <p:spTgt spid="4"/>
                                        </p:tgtEl>
                                      </p:cBhvr>
                                    </p:cmd>
                                  </p:childTnLst>
                                </p:cTn>
                              </p:par>
                            </p:childTnLst>
                          </p:cTn>
                        </p:par>
                      </p:childTnLst>
                    </p:cTn>
                  </p:par>
                  <p:par>
                    <p:cTn id="7" fill="hold">
                      <p:stCondLst>
                        <p:cond delay="indefinite"/>
                      </p:stCondLst>
                      <p:childTnLst>
                        <p:par>
                          <p:cTn id="8" fill="hold">
                            <p:stCondLst>
                              <p:cond delay="0"/>
                            </p:stCondLst>
                            <p:childTnLst>
                              <p:par>
                                <p:cTn id="9" presetID="2" presetClass="mediacall" presetSubtype="0" fill="hold" nodeType="clickEffect">
                                  <p:stCondLst>
                                    <p:cond delay="0"/>
                                  </p:stCondLst>
                                  <p:childTnLst>
                                    <p:cmd type="call" cmd="togglePause">
                                      <p:cBhvr>
                                        <p:cTn id="10" dur="1" fill="hold"/>
                                        <p:tgtEl>
                                          <p:spTgt spid="4"/>
                                        </p:tgtEl>
                                      </p:cBhvr>
                                    </p:cmd>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video>
              <p:cMediaNode vol="80000">
                <p:cTn id="16" fill="hold" display="0">
                  <p:stCondLst>
                    <p:cond delay="indefinite"/>
                  </p:stCondLst>
                </p:cTn>
                <p:tgtEl>
                  <p:spTgt spid="4"/>
                </p:tgtEl>
              </p:cMediaNode>
            </p:video>
          </p:childTnLst>
        </p:cTn>
      </p:par>
    </p:tnLst>
    <p:bldLst>
      <p:bldP spid="12"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Google Shape;222;p10">
            <a:extLst>
              <a:ext uri="{FF2B5EF4-FFF2-40B4-BE49-F238E27FC236}">
                <a16:creationId xmlns:a16="http://schemas.microsoft.com/office/drawing/2014/main" id="{5233F495-E063-4FC7-AE17-504E9DE6ED45}"/>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Find the length of a side</a:t>
            </a:r>
            <a:endParaRPr lang="en-GB" sz="3200" dirty="0">
              <a:solidFill>
                <a:schemeClr val="bg1"/>
              </a:solidFill>
              <a:sym typeface="Comic Sans MS"/>
            </a:endParaRPr>
          </a:p>
        </p:txBody>
      </p:sp>
      <p:sp>
        <p:nvSpPr>
          <p:cNvPr id="10" name="TextBox 9">
            <a:extLst>
              <a:ext uri="{FF2B5EF4-FFF2-40B4-BE49-F238E27FC236}">
                <a16:creationId xmlns:a16="http://schemas.microsoft.com/office/drawing/2014/main" id="{9DFAE123-F4D2-4D2C-BF20-A47DC7E934A6}"/>
              </a:ext>
            </a:extLst>
          </p:cNvPr>
          <p:cNvSpPr txBox="1"/>
          <p:nvPr/>
        </p:nvSpPr>
        <p:spPr>
          <a:xfrm>
            <a:off x="558800" y="1509782"/>
            <a:ext cx="6157210" cy="3990836"/>
          </a:xfrm>
          <a:prstGeom prst="rect">
            <a:avLst/>
          </a:prstGeom>
          <a:noFill/>
        </p:spPr>
        <p:txBody>
          <a:bodyPr wrap="square">
            <a:spAutoFit/>
          </a:bodyPr>
          <a:lstStyle/>
          <a:p>
            <a:pPr marL="0" marR="0">
              <a:spcBef>
                <a:spcPts val="0"/>
              </a:spcBef>
              <a:spcAft>
                <a:spcPts val="800"/>
              </a:spcAft>
            </a:pPr>
            <a:r>
              <a:rPr lang="en-US" sz="3000" dirty="0">
                <a:solidFill>
                  <a:schemeClr val="tx1">
                    <a:lumMod val="65000"/>
                    <a:lumOff val="35000"/>
                  </a:schemeClr>
                </a:solidFill>
                <a:effectLst/>
                <a:latin typeface="+mn-lt"/>
                <a:ea typeface="Calibri" panose="020F0502020204030204" pitchFamily="34" charset="0"/>
                <a:cs typeface="Arial" panose="020B0604020202020204" pitchFamily="34" charset="0"/>
              </a:rPr>
              <a:t>Rawad needs to build a fence around his garden for his sheep. The garden is square, and the perimeter of the fence is 48 meters. Find the length of one side of the garden. </a:t>
            </a:r>
          </a:p>
          <a:p>
            <a:pPr marL="0" marR="0">
              <a:spcBef>
                <a:spcPts val="0"/>
              </a:spcBef>
              <a:spcAft>
                <a:spcPts val="800"/>
              </a:spcAft>
            </a:pPr>
            <a:endParaRPr lang="en-US" sz="3000" dirty="0">
              <a:solidFill>
                <a:schemeClr val="tx1">
                  <a:lumMod val="65000"/>
                  <a:lumOff val="35000"/>
                </a:schemeClr>
              </a:solidFill>
              <a:latin typeface="+mn-lt"/>
              <a:ea typeface="Calibri" panose="020F0502020204030204" pitchFamily="34" charset="0"/>
              <a:cs typeface="Arial" panose="020B0604020202020204" pitchFamily="34" charset="0"/>
            </a:endParaRPr>
          </a:p>
          <a:p>
            <a:pPr marL="0" marR="0">
              <a:spcBef>
                <a:spcPts val="0"/>
              </a:spcBef>
              <a:spcAft>
                <a:spcPts val="800"/>
              </a:spcAft>
            </a:pPr>
            <a:r>
              <a:rPr lang="en-US" sz="3000" dirty="0">
                <a:solidFill>
                  <a:schemeClr val="tx1">
                    <a:lumMod val="65000"/>
                    <a:lumOff val="35000"/>
                  </a:schemeClr>
                </a:solidFill>
                <a:effectLst/>
                <a:latin typeface="+mn-lt"/>
                <a:ea typeface="Calibri" panose="020F0502020204030204" pitchFamily="34" charset="0"/>
                <a:cs typeface="Arial" panose="020B0604020202020204" pitchFamily="34" charset="0"/>
              </a:rPr>
              <a:t>The side of the garden is</a:t>
            </a:r>
          </a:p>
        </p:txBody>
      </p:sp>
      <p:sp>
        <p:nvSpPr>
          <p:cNvPr id="11" name="Rectangle: Rounded Corners 10">
            <a:extLst>
              <a:ext uri="{FF2B5EF4-FFF2-40B4-BE49-F238E27FC236}">
                <a16:creationId xmlns:a16="http://schemas.microsoft.com/office/drawing/2014/main" id="{0ED357C6-E8E4-4745-817D-2210721F2CF2}"/>
              </a:ext>
            </a:extLst>
          </p:cNvPr>
          <p:cNvSpPr/>
          <p:nvPr/>
        </p:nvSpPr>
        <p:spPr>
          <a:xfrm>
            <a:off x="5190004" y="4901520"/>
            <a:ext cx="822960" cy="548640"/>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tx1">
                  <a:lumMod val="65000"/>
                  <a:lumOff val="35000"/>
                </a:schemeClr>
              </a:solidFill>
            </a:endParaRPr>
          </a:p>
        </p:txBody>
      </p:sp>
      <p:sp>
        <p:nvSpPr>
          <p:cNvPr id="2" name="TextBox 1">
            <a:extLst>
              <a:ext uri="{FF2B5EF4-FFF2-40B4-BE49-F238E27FC236}">
                <a16:creationId xmlns:a16="http://schemas.microsoft.com/office/drawing/2014/main" id="{5C8FAA29-E334-4E05-8CC2-16311EAF9547}"/>
              </a:ext>
            </a:extLst>
          </p:cNvPr>
          <p:cNvSpPr txBox="1"/>
          <p:nvPr/>
        </p:nvSpPr>
        <p:spPr>
          <a:xfrm>
            <a:off x="674447" y="5437118"/>
            <a:ext cx="2716456" cy="553998"/>
          </a:xfrm>
          <a:prstGeom prst="rect">
            <a:avLst/>
          </a:prstGeom>
          <a:noFill/>
        </p:spPr>
        <p:txBody>
          <a:bodyPr wrap="square" rtlCol="0">
            <a:spAutoFit/>
          </a:bodyPr>
          <a:lstStyle/>
          <a:p>
            <a:r>
              <a:rPr kumimoji="0" lang="en-US" sz="3000" b="0" i="0" u="none" strike="noStrike" kern="0" cap="none" spc="0" normalizeH="0" baseline="0" noProof="0" dirty="0">
                <a:ln>
                  <a:noFill/>
                </a:ln>
                <a:solidFill>
                  <a:prstClr val="black">
                    <a:lumMod val="65000"/>
                    <a:lumOff val="35000"/>
                  </a:prstClr>
                </a:solidFill>
                <a:effectLst/>
                <a:uLnTx/>
                <a:uFillTx/>
                <a:latin typeface="Comic Sans MS"/>
                <a:ea typeface="Calibri" panose="020F0502020204030204" pitchFamily="34" charset="0"/>
                <a:cs typeface="Arial" panose="020B0604020202020204" pitchFamily="34" charset="0"/>
                <a:sym typeface="Arial"/>
              </a:rPr>
              <a:t>meters long.</a:t>
            </a:r>
            <a:endParaRPr lang="en-US" dirty="0"/>
          </a:p>
        </p:txBody>
      </p:sp>
      <p:sp>
        <p:nvSpPr>
          <p:cNvPr id="8" name="Rectangle: Rounded Corners 7">
            <a:extLst>
              <a:ext uri="{FF2B5EF4-FFF2-40B4-BE49-F238E27FC236}">
                <a16:creationId xmlns:a16="http://schemas.microsoft.com/office/drawing/2014/main" id="{FBAD8BDB-4B25-49CC-ADD5-C581A54A8593}"/>
              </a:ext>
            </a:extLst>
          </p:cNvPr>
          <p:cNvSpPr/>
          <p:nvPr/>
        </p:nvSpPr>
        <p:spPr>
          <a:xfrm>
            <a:off x="5190004" y="4891832"/>
            <a:ext cx="914400" cy="590201"/>
          </a:xfrm>
          <a:prstGeom prst="roundRect">
            <a:avLst/>
          </a:prstGeom>
          <a:solidFill>
            <a:srgbClr val="74C274"/>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rPr>
              <a:t>12</a:t>
            </a:r>
          </a:p>
        </p:txBody>
      </p:sp>
      <p:pic>
        <p:nvPicPr>
          <p:cNvPr id="4" name="Picture 3" descr="A picture containing schematic&#10;&#10;Description automatically generated">
            <a:extLst>
              <a:ext uri="{FF2B5EF4-FFF2-40B4-BE49-F238E27FC236}">
                <a16:creationId xmlns:a16="http://schemas.microsoft.com/office/drawing/2014/main" id="{CBDD1714-52BC-4958-8F60-9C098D738842}"/>
              </a:ext>
            </a:extLst>
          </p:cNvPr>
          <p:cNvPicPr>
            <a:picLocks noChangeAspect="1"/>
          </p:cNvPicPr>
          <p:nvPr/>
        </p:nvPicPr>
        <p:blipFill>
          <a:blip r:embed="rId6"/>
          <a:stretch>
            <a:fillRect/>
          </a:stretch>
        </p:blipFill>
        <p:spPr>
          <a:xfrm>
            <a:off x="6490820" y="2095500"/>
            <a:ext cx="5026733" cy="3405118"/>
          </a:xfrm>
          <a:prstGeom prst="rect">
            <a:avLst/>
          </a:prstGeom>
        </p:spPr>
      </p:pic>
      <p:pic>
        <p:nvPicPr>
          <p:cNvPr id="13" name="Countdown timer 30 seconds_1">
            <a:hlinkClick r:id="" action="ppaction://media"/>
            <a:extLst>
              <a:ext uri="{FF2B5EF4-FFF2-40B4-BE49-F238E27FC236}">
                <a16:creationId xmlns:a16="http://schemas.microsoft.com/office/drawing/2014/main" id="{90904EA9-2601-49F8-BD63-68575E336E65}"/>
              </a:ext>
            </a:extLst>
          </p:cNvPr>
          <p:cNvPicPr>
            <a:picLocks noChangeAspect="1"/>
          </p:cNvPicPr>
          <p:nvPr>
            <a:videoFile r:link="rId3"/>
            <p:extLst>
              <p:ext uri="{DAA4B4D4-6D71-4841-9C94-3DE7FCFB9230}">
                <p14:media xmlns:p14="http://schemas.microsoft.com/office/powerpoint/2010/main" r:embed="rId2"/>
              </p:ext>
            </p:extLst>
          </p:nvPr>
        </p:nvPicPr>
        <p:blipFill>
          <a:blip r:embed="rId7"/>
          <a:stretch>
            <a:fillRect/>
          </a:stretch>
        </p:blipFill>
        <p:spPr>
          <a:xfrm>
            <a:off x="10825865" y="1157036"/>
            <a:ext cx="1366135" cy="1371600"/>
          </a:xfrm>
          <a:prstGeom prst="rect">
            <a:avLst/>
          </a:prstGeom>
        </p:spPr>
      </p:pic>
    </p:spTree>
    <p:custDataLst>
      <p:tags r:id="rId1"/>
    </p:custDataLst>
    <p:extLst>
      <p:ext uri="{BB962C8B-B14F-4D97-AF65-F5344CB8AC3E}">
        <p14:creationId xmlns:p14="http://schemas.microsoft.com/office/powerpoint/2010/main" val="18904552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iterate type="wd">
                                    <p:tmPct val="15000"/>
                                  </p:iterate>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3725"/>
                            </p:stCondLst>
                            <p:childTnLst>
                              <p:par>
                                <p:cTn id="9" presetID="1" presetClass="entr" presetSubtype="0" fill="hold" grpId="0" nodeType="afterEffect">
                                  <p:stCondLst>
                                    <p:cond delay="0"/>
                                  </p:stCondLst>
                                  <p:childTnLst>
                                    <p:set>
                                      <p:cBhvr>
                                        <p:cTn id="10" dur="1" fill="hold">
                                          <p:stCondLst>
                                            <p:cond delay="499"/>
                                          </p:stCondLst>
                                        </p:cTn>
                                        <p:tgtEl>
                                          <p:spTgt spid="11"/>
                                        </p:tgtEl>
                                        <p:attrNameLst>
                                          <p:attrName>style.visibility</p:attrName>
                                        </p:attrNameLst>
                                      </p:cBhvr>
                                      <p:to>
                                        <p:strVal val="visible"/>
                                      </p:to>
                                    </p:set>
                                  </p:childTnLst>
                                </p:cTn>
                              </p:par>
                            </p:childTnLst>
                          </p:cTn>
                        </p:par>
                        <p:par>
                          <p:cTn id="11" fill="hold">
                            <p:stCondLst>
                              <p:cond delay="4225"/>
                            </p:stCondLst>
                            <p:childTnLst>
                              <p:par>
                                <p:cTn id="12" presetID="10" presetClass="entr" presetSubtype="0" fill="hold" grpId="0" nodeType="afterEffect">
                                  <p:stCondLst>
                                    <p:cond delay="0"/>
                                  </p:stCondLst>
                                  <p:iterate type="wd">
                                    <p:tmPct val="15000"/>
                                  </p:iterate>
                                  <p:childTnLst>
                                    <p:set>
                                      <p:cBhvr>
                                        <p:cTn id="13" dur="1" fill="hold">
                                          <p:stCondLst>
                                            <p:cond delay="0"/>
                                          </p:stCondLst>
                                        </p:cTn>
                                        <p:tgtEl>
                                          <p:spTgt spid="2"/>
                                        </p:tgtEl>
                                        <p:attrNameLst>
                                          <p:attrName>style.visibility</p:attrName>
                                        </p:attrNameLst>
                                      </p:cBhvr>
                                      <p:to>
                                        <p:strVal val="visible"/>
                                      </p:to>
                                    </p:set>
                                    <p:animEffect transition="in" filter="fade">
                                      <p:cBhvr>
                                        <p:cTn id="14" dur="500"/>
                                        <p:tgtEl>
                                          <p:spTgt spid="2"/>
                                        </p:tgtEl>
                                      </p:cBhvr>
                                    </p:animEffect>
                                  </p:childTnLst>
                                </p:cTn>
                              </p:par>
                            </p:childTnLst>
                          </p:cTn>
                        </p:par>
                        <p:par>
                          <p:cTn id="15" fill="hold">
                            <p:stCondLst>
                              <p:cond delay="4875"/>
                            </p:stCondLst>
                            <p:childTnLst>
                              <p:par>
                                <p:cTn id="16" presetID="1" presetClass="mediacall" presetSubtype="0" fill="hold" nodeType="afterEffect">
                                  <p:stCondLst>
                                    <p:cond delay="0"/>
                                  </p:stCondLst>
                                  <p:childTnLst>
                                    <p:cmd type="call" cmd="playFrom(0.0)">
                                      <p:cBhvr>
                                        <p:cTn id="17" dur="30000" fill="hold"/>
                                        <p:tgtEl>
                                          <p:spTgt spid="13"/>
                                        </p:tgtEl>
                                      </p:cBhvr>
                                    </p:cmd>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childTnLst>
                                </p:cTn>
                              </p:par>
                            </p:childTnLst>
                          </p:cTn>
                        </p:par>
                        <p:par>
                          <p:cTn id="22" fill="hold">
                            <p:stCondLst>
                              <p:cond delay="0"/>
                            </p:stCondLst>
                            <p:childTnLst>
                              <p:par>
                                <p:cTn id="23" presetID="2" presetClass="mediacall" presetSubtype="0" fill="hold" nodeType="afterEffect">
                                  <p:stCondLst>
                                    <p:cond delay="0"/>
                                  </p:stCondLst>
                                  <p:childTnLst>
                                    <p:cmd type="call" cmd="togglePause">
                                      <p:cBhvr>
                                        <p:cTn id="24" dur="1"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25" fill="hold" display="0">
                  <p:stCondLst>
                    <p:cond delay="indefinite"/>
                  </p:stCondLst>
                </p:cTn>
                <p:tgtEl>
                  <p:spTgt spid="13"/>
                </p:tgtEl>
              </p:cMediaNode>
            </p:video>
          </p:childTnLst>
        </p:cTn>
      </p:par>
    </p:tnLst>
    <p:bldLst>
      <p:bldP spid="10" grpId="0"/>
      <p:bldP spid="11" grpId="0" animBg="1"/>
      <p:bldP spid="2" grpId="0"/>
      <p:bldP spid="8"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97;gb06ce43697_0_0">
            <a:extLst>
              <a:ext uri="{FF2B5EF4-FFF2-40B4-BE49-F238E27FC236}">
                <a16:creationId xmlns:a16="http://schemas.microsoft.com/office/drawing/2014/main" id="{4245A341-67B7-49D2-83BC-1C7196F6A943}"/>
              </a:ext>
            </a:extLst>
          </p:cNvPr>
          <p:cNvSpPr txBox="1">
            <a:spLocks/>
          </p:cNvSpPr>
          <p:nvPr/>
        </p:nvSpPr>
        <p:spPr>
          <a:xfrm>
            <a:off x="1036828" y="4824658"/>
            <a:ext cx="10143000" cy="1267670"/>
          </a:xfrm>
          <a:prstGeom prst="rect">
            <a:avLst/>
          </a:prstGeom>
          <a:solidFill>
            <a:srgbClr val="DAF3F6"/>
          </a:solidFill>
          <a:ln>
            <a:solidFill>
              <a:srgbClr val="C7E6F5"/>
            </a:solidFill>
          </a:ln>
          <a:effectLst/>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sz="5400" dirty="0">
                <a:solidFill>
                  <a:schemeClr val="accent1">
                    <a:lumMod val="50000"/>
                  </a:schemeClr>
                </a:solidFill>
                <a:latin typeface="+mj-lt"/>
              </a:rPr>
              <a:t>Common formative assessment</a:t>
            </a:r>
          </a:p>
          <a:p>
            <a:pPr algn="ctr">
              <a:spcBef>
                <a:spcPts val="1200"/>
              </a:spcBef>
              <a:spcAft>
                <a:spcPts val="1200"/>
              </a:spcAft>
            </a:pPr>
            <a:endParaRPr lang="en-US" sz="5400" b="1" dirty="0">
              <a:solidFill>
                <a:schemeClr val="accent1">
                  <a:lumMod val="50000"/>
                </a:schemeClr>
              </a:solidFill>
              <a:latin typeface="Comic Sans MS" panose="030F0702030302020204" pitchFamily="66" charset="0"/>
            </a:endParaRPr>
          </a:p>
        </p:txBody>
      </p:sp>
      <p:grpSp>
        <p:nvGrpSpPr>
          <p:cNvPr id="2" name="Group 1">
            <a:extLst>
              <a:ext uri="{FF2B5EF4-FFF2-40B4-BE49-F238E27FC236}">
                <a16:creationId xmlns:a16="http://schemas.microsoft.com/office/drawing/2014/main" id="{FAD7C37A-5098-47E6-99AF-F56BE9B6F82C}"/>
              </a:ext>
            </a:extLst>
          </p:cNvPr>
          <p:cNvGrpSpPr/>
          <p:nvPr/>
        </p:nvGrpSpPr>
        <p:grpSpPr>
          <a:xfrm>
            <a:off x="4464769" y="1281644"/>
            <a:ext cx="3287797" cy="3341373"/>
            <a:chOff x="4198069" y="1281644"/>
            <a:chExt cx="3287797" cy="3341373"/>
          </a:xfrm>
        </p:grpSpPr>
        <p:sp>
          <p:nvSpPr>
            <p:cNvPr id="6" name="Freeform: Shape 5">
              <a:extLst>
                <a:ext uri="{FF2B5EF4-FFF2-40B4-BE49-F238E27FC236}">
                  <a16:creationId xmlns:a16="http://schemas.microsoft.com/office/drawing/2014/main" id="{55F15E61-D015-4810-882D-E059AD7DC5A9}"/>
                </a:ext>
              </a:extLst>
            </p:cNvPr>
            <p:cNvSpPr/>
            <p:nvPr/>
          </p:nvSpPr>
          <p:spPr>
            <a:xfrm>
              <a:off x="5116750" y="1334725"/>
              <a:ext cx="2369116" cy="2362900"/>
            </a:xfrm>
            <a:custGeom>
              <a:avLst/>
              <a:gdLst>
                <a:gd name="connsiteX0" fmla="*/ 1506538 w 2369116"/>
                <a:gd name="connsiteY0" fmla="*/ 850 h 2362900"/>
                <a:gd name="connsiteX1" fmla="*/ 1532267 w 2369116"/>
                <a:gd name="connsiteY1" fmla="*/ 5361 h 2362900"/>
                <a:gd name="connsiteX2" fmla="*/ 2350102 w 2369116"/>
                <a:gd name="connsiteY2" fmla="*/ 952572 h 2362900"/>
                <a:gd name="connsiteX3" fmla="*/ 1374114 w 2369116"/>
                <a:gd name="connsiteY3" fmla="*/ 2343514 h 2362900"/>
                <a:gd name="connsiteX4" fmla="*/ 463363 w 2369116"/>
                <a:gd name="connsiteY4" fmla="*/ 2140732 h 2362900"/>
                <a:gd name="connsiteX5" fmla="*/ 447023 w 2369116"/>
                <a:gd name="connsiteY5" fmla="*/ 2130123 h 2362900"/>
                <a:gd name="connsiteX6" fmla="*/ 233145 w 2369116"/>
                <a:gd name="connsiteY6" fmla="*/ 1929048 h 2362900"/>
                <a:gd name="connsiteX7" fmla="*/ 5731 w 2369116"/>
                <a:gd name="connsiteY7" fmla="*/ 1506413 h 2362900"/>
                <a:gd name="connsiteX8" fmla="*/ 0 w 2369116"/>
                <a:gd name="connsiteY8" fmla="*/ 1485318 h 2362900"/>
                <a:gd name="connsiteX9" fmla="*/ 23046 w 2369116"/>
                <a:gd name="connsiteY9" fmla="*/ 1526776 h 2362900"/>
                <a:gd name="connsiteX10" fmla="*/ 233389 w 2369116"/>
                <a:gd name="connsiteY10" fmla="*/ 1709927 h 2362900"/>
                <a:gd name="connsiteX11" fmla="*/ 365081 w 2369116"/>
                <a:gd name="connsiteY11" fmla="*/ 1738948 h 2362900"/>
                <a:gd name="connsiteX12" fmla="*/ 374836 w 2369116"/>
                <a:gd name="connsiteY12" fmla="*/ 1749800 h 2362900"/>
                <a:gd name="connsiteX13" fmla="*/ 1334972 w 2369116"/>
                <a:gd name="connsiteY13" fmla="*/ 2124270 h 2362900"/>
                <a:gd name="connsiteX14" fmla="*/ 1916004 w 2369116"/>
                <a:gd name="connsiteY14" fmla="*/ 1788942 h 2362900"/>
                <a:gd name="connsiteX15" fmla="*/ 2141833 w 2369116"/>
                <a:gd name="connsiteY15" fmla="*/ 1059024 h 2362900"/>
                <a:gd name="connsiteX16" fmla="*/ 1933685 w 2369116"/>
                <a:gd name="connsiteY16" fmla="*/ 541765 h 2362900"/>
                <a:gd name="connsiteX17" fmla="*/ 1745292 w 2369116"/>
                <a:gd name="connsiteY17" fmla="*/ 358615 h 2362900"/>
                <a:gd name="connsiteX18" fmla="*/ 1745414 w 2369116"/>
                <a:gd name="connsiteY18" fmla="*/ 339226 h 2362900"/>
                <a:gd name="connsiteX19" fmla="*/ 1522146 w 2369116"/>
                <a:gd name="connsiteY19" fmla="*/ 11702 h 2362900"/>
                <a:gd name="connsiteX20" fmla="*/ 1506538 w 2369116"/>
                <a:gd name="connsiteY20" fmla="*/ 850 h 236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369116" h="2362900">
                  <a:moveTo>
                    <a:pt x="1506538" y="850"/>
                  </a:moveTo>
                  <a:cubicBezTo>
                    <a:pt x="1515805" y="-1833"/>
                    <a:pt x="1524097" y="2435"/>
                    <a:pt x="1532267" y="5361"/>
                  </a:cubicBezTo>
                  <a:cubicBezTo>
                    <a:pt x="1983436" y="166929"/>
                    <a:pt x="2264746" y="480308"/>
                    <a:pt x="2350102" y="952572"/>
                  </a:cubicBezTo>
                  <a:cubicBezTo>
                    <a:pt x="2468015" y="1605060"/>
                    <a:pt x="2024773" y="2231332"/>
                    <a:pt x="1374114" y="2343514"/>
                  </a:cubicBezTo>
                  <a:cubicBezTo>
                    <a:pt x="1043785" y="2400459"/>
                    <a:pt x="739429" y="2331686"/>
                    <a:pt x="463363" y="2140732"/>
                  </a:cubicBezTo>
                  <a:cubicBezTo>
                    <a:pt x="457997" y="2137074"/>
                    <a:pt x="452510" y="2133660"/>
                    <a:pt x="447023" y="2130123"/>
                  </a:cubicBezTo>
                  <a:cubicBezTo>
                    <a:pt x="367764" y="2071593"/>
                    <a:pt x="298015" y="2002943"/>
                    <a:pt x="233145" y="1929048"/>
                  </a:cubicBezTo>
                  <a:cubicBezTo>
                    <a:pt x="130351" y="1802721"/>
                    <a:pt x="52799" y="1662859"/>
                    <a:pt x="5731" y="1506413"/>
                  </a:cubicBezTo>
                  <a:cubicBezTo>
                    <a:pt x="3658" y="1499462"/>
                    <a:pt x="1829" y="1492390"/>
                    <a:pt x="0" y="1485318"/>
                  </a:cubicBezTo>
                  <a:cubicBezTo>
                    <a:pt x="15608" y="1494707"/>
                    <a:pt x="14876" y="1513119"/>
                    <a:pt x="23046" y="1526776"/>
                  </a:cubicBezTo>
                  <a:cubicBezTo>
                    <a:pt x="73163" y="1611035"/>
                    <a:pt x="142301" y="1673833"/>
                    <a:pt x="233389" y="1709927"/>
                  </a:cubicBezTo>
                  <a:cubicBezTo>
                    <a:pt x="275213" y="1726510"/>
                    <a:pt x="318745" y="1740289"/>
                    <a:pt x="365081" y="1738948"/>
                  </a:cubicBezTo>
                  <a:cubicBezTo>
                    <a:pt x="368373" y="1742484"/>
                    <a:pt x="371788" y="1746020"/>
                    <a:pt x="374836" y="1749800"/>
                  </a:cubicBezTo>
                  <a:cubicBezTo>
                    <a:pt x="623467" y="2057936"/>
                    <a:pt x="944040" y="2185849"/>
                    <a:pt x="1334972" y="2124270"/>
                  </a:cubicBezTo>
                  <a:cubicBezTo>
                    <a:pt x="1569580" y="2087323"/>
                    <a:pt x="1764070" y="1970751"/>
                    <a:pt x="1916004" y="1788942"/>
                  </a:cubicBezTo>
                  <a:cubicBezTo>
                    <a:pt x="2092204" y="1578112"/>
                    <a:pt x="2167074" y="1333261"/>
                    <a:pt x="2141833" y="1059024"/>
                  </a:cubicBezTo>
                  <a:cubicBezTo>
                    <a:pt x="2124152" y="865997"/>
                    <a:pt x="2053184" y="694065"/>
                    <a:pt x="1933685" y="541765"/>
                  </a:cubicBezTo>
                  <a:cubicBezTo>
                    <a:pt x="1879057" y="472260"/>
                    <a:pt x="1814309" y="413364"/>
                    <a:pt x="1745292" y="358615"/>
                  </a:cubicBezTo>
                  <a:cubicBezTo>
                    <a:pt x="1745414" y="352152"/>
                    <a:pt x="1746267" y="345567"/>
                    <a:pt x="1745414" y="339226"/>
                  </a:cubicBezTo>
                  <a:cubicBezTo>
                    <a:pt x="1723953" y="193999"/>
                    <a:pt x="1652253" y="82914"/>
                    <a:pt x="1522146" y="11702"/>
                  </a:cubicBezTo>
                  <a:cubicBezTo>
                    <a:pt x="1516415" y="8776"/>
                    <a:pt x="1509587" y="7556"/>
                    <a:pt x="1506538" y="850"/>
                  </a:cubicBezTo>
                  <a:close/>
                </a:path>
              </a:pathLst>
            </a:custGeom>
            <a:solidFill>
              <a:schemeClr val="tx2">
                <a:lumMod val="50000"/>
              </a:schemeClr>
            </a:solidFill>
            <a:ln w="12171" cap="flat">
              <a:noFill/>
              <a:prstDash val="solid"/>
              <a:miter/>
            </a:ln>
          </p:spPr>
          <p:txBody>
            <a:bodyPr rtlCol="0" anchor="ctr"/>
            <a:lstStyle/>
            <a:p>
              <a:endParaRPr lang="en-US"/>
            </a:p>
          </p:txBody>
        </p:sp>
        <p:sp>
          <p:nvSpPr>
            <p:cNvPr id="7" name="Freeform: Shape 6">
              <a:extLst>
                <a:ext uri="{FF2B5EF4-FFF2-40B4-BE49-F238E27FC236}">
                  <a16:creationId xmlns:a16="http://schemas.microsoft.com/office/drawing/2014/main" id="{BE06FACB-1C31-4FBD-B999-45A0D962638A}"/>
                </a:ext>
              </a:extLst>
            </p:cNvPr>
            <p:cNvSpPr/>
            <p:nvPr/>
          </p:nvSpPr>
          <p:spPr>
            <a:xfrm>
              <a:off x="4198069" y="3388925"/>
              <a:ext cx="1232984" cy="1234092"/>
            </a:xfrm>
            <a:custGeom>
              <a:avLst/>
              <a:gdLst>
                <a:gd name="connsiteX0" fmla="*/ 1165360 w 1232984"/>
                <a:gd name="connsiteY0" fmla="*/ 271634 h 1234092"/>
                <a:gd name="connsiteX1" fmla="*/ 1221452 w 1232984"/>
                <a:gd name="connsiteY1" fmla="*/ 328944 h 1234092"/>
                <a:gd name="connsiteX2" fmla="*/ 1222427 w 1232984"/>
                <a:gd name="connsiteY2" fmla="*/ 364062 h 1234092"/>
                <a:gd name="connsiteX3" fmla="*/ 580060 w 1232984"/>
                <a:gd name="connsiteY3" fmla="*/ 1005576 h 1234092"/>
                <a:gd name="connsiteX4" fmla="*/ 422883 w 1232984"/>
                <a:gd name="connsiteY4" fmla="*/ 1162387 h 1234092"/>
                <a:gd name="connsiteX5" fmla="*/ 71703 w 1232984"/>
                <a:gd name="connsiteY5" fmla="*/ 1160193 h 1234092"/>
                <a:gd name="connsiteX6" fmla="*/ 70971 w 1232984"/>
                <a:gd name="connsiteY6" fmla="*/ 812427 h 1234092"/>
                <a:gd name="connsiteX7" fmla="*/ 874418 w 1232984"/>
                <a:gd name="connsiteY7" fmla="*/ 7761 h 1234092"/>
                <a:gd name="connsiteX8" fmla="*/ 899171 w 1232984"/>
                <a:gd name="connsiteY8" fmla="*/ 7273 h 1234092"/>
                <a:gd name="connsiteX9" fmla="*/ 959896 w 1232984"/>
                <a:gd name="connsiteY9" fmla="*/ 67022 h 1234092"/>
                <a:gd name="connsiteX10" fmla="*/ 1165360 w 1232984"/>
                <a:gd name="connsiteY10" fmla="*/ 271634 h 1234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32984" h="1234092">
                  <a:moveTo>
                    <a:pt x="1165360" y="271634"/>
                  </a:moveTo>
                  <a:cubicBezTo>
                    <a:pt x="1184017" y="290778"/>
                    <a:pt x="1201698" y="311019"/>
                    <a:pt x="1221452" y="328944"/>
                  </a:cubicBezTo>
                  <a:cubicBezTo>
                    <a:pt x="1235718" y="341748"/>
                    <a:pt x="1237547" y="349064"/>
                    <a:pt x="1222427" y="364062"/>
                  </a:cubicBezTo>
                  <a:cubicBezTo>
                    <a:pt x="1007817" y="577453"/>
                    <a:pt x="794061" y="791575"/>
                    <a:pt x="580060" y="1005576"/>
                  </a:cubicBezTo>
                  <a:cubicBezTo>
                    <a:pt x="527749" y="1057887"/>
                    <a:pt x="475804" y="1110686"/>
                    <a:pt x="422883" y="1162387"/>
                  </a:cubicBezTo>
                  <a:cubicBezTo>
                    <a:pt x="324235" y="1258962"/>
                    <a:pt x="169009" y="1257743"/>
                    <a:pt x="71703" y="1160193"/>
                  </a:cubicBezTo>
                  <a:cubicBezTo>
                    <a:pt x="-22799" y="1065569"/>
                    <a:pt x="-24750" y="908757"/>
                    <a:pt x="70971" y="812427"/>
                  </a:cubicBezTo>
                  <a:cubicBezTo>
                    <a:pt x="338136" y="543554"/>
                    <a:pt x="606765" y="276145"/>
                    <a:pt x="874418" y="7761"/>
                  </a:cubicBezTo>
                  <a:cubicBezTo>
                    <a:pt x="883807" y="-1750"/>
                    <a:pt x="889294" y="-3214"/>
                    <a:pt x="899171" y="7273"/>
                  </a:cubicBezTo>
                  <a:cubicBezTo>
                    <a:pt x="918559" y="28002"/>
                    <a:pt x="939532" y="47147"/>
                    <a:pt x="959896" y="67022"/>
                  </a:cubicBezTo>
                  <a:cubicBezTo>
                    <a:pt x="1025010" y="138722"/>
                    <a:pt x="1097441" y="202861"/>
                    <a:pt x="1165360" y="271634"/>
                  </a:cubicBezTo>
                  <a:close/>
                </a:path>
              </a:pathLst>
            </a:custGeom>
            <a:solidFill>
              <a:schemeClr val="tx2">
                <a:lumMod val="50000"/>
              </a:schemeClr>
            </a:solidFill>
            <a:ln w="12171" cap="flat">
              <a:noFill/>
              <a:prstDash val="solid"/>
              <a:miter/>
            </a:ln>
          </p:spPr>
          <p:txBody>
            <a:bodyPr rtlCol="0" anchor="ctr"/>
            <a:lstStyle/>
            <a:p>
              <a:endParaRPr lang="en-US"/>
            </a:p>
          </p:txBody>
        </p:sp>
        <p:sp>
          <p:nvSpPr>
            <p:cNvPr id="8" name="Freeform: Shape 7">
              <a:extLst>
                <a:ext uri="{FF2B5EF4-FFF2-40B4-BE49-F238E27FC236}">
                  <a16:creationId xmlns:a16="http://schemas.microsoft.com/office/drawing/2014/main" id="{AA845A6B-330C-4511-B482-D3A60A7093E5}"/>
                </a:ext>
              </a:extLst>
            </p:cNvPr>
            <p:cNvSpPr/>
            <p:nvPr/>
          </p:nvSpPr>
          <p:spPr>
            <a:xfrm>
              <a:off x="5070434" y="1281644"/>
              <a:ext cx="1792036" cy="1791997"/>
            </a:xfrm>
            <a:custGeom>
              <a:avLst/>
              <a:gdLst>
                <a:gd name="connsiteX0" fmla="*/ 1552854 w 1792036"/>
                <a:gd name="connsiteY0" fmla="*/ 53931 h 1791997"/>
                <a:gd name="connsiteX1" fmla="*/ 1568340 w 1792036"/>
                <a:gd name="connsiteY1" fmla="*/ 64784 h 1791997"/>
                <a:gd name="connsiteX2" fmla="*/ 1791607 w 1792036"/>
                <a:gd name="connsiteY2" fmla="*/ 392308 h 1791997"/>
                <a:gd name="connsiteX3" fmla="*/ 1791485 w 1792036"/>
                <a:gd name="connsiteY3" fmla="*/ 411696 h 1791997"/>
                <a:gd name="connsiteX4" fmla="*/ 1780877 w 1792036"/>
                <a:gd name="connsiteY4" fmla="*/ 405965 h 1791997"/>
                <a:gd name="connsiteX5" fmla="*/ 1249473 w 1792036"/>
                <a:gd name="connsiteY5" fmla="*/ 222327 h 1791997"/>
                <a:gd name="connsiteX6" fmla="*/ 766235 w 1792036"/>
                <a:gd name="connsiteY6" fmla="*/ 325974 h 1791997"/>
                <a:gd name="connsiteX7" fmla="*/ 277631 w 1792036"/>
                <a:gd name="connsiteY7" fmla="*/ 881034 h 1791997"/>
                <a:gd name="connsiteX8" fmla="*/ 296775 w 1792036"/>
                <a:gd name="connsiteY8" fmla="*/ 1585711 h 1791997"/>
                <a:gd name="connsiteX9" fmla="*/ 411274 w 1792036"/>
                <a:gd name="connsiteY9" fmla="*/ 1791907 h 1791997"/>
                <a:gd name="connsiteX10" fmla="*/ 279582 w 1792036"/>
                <a:gd name="connsiteY10" fmla="*/ 1762886 h 1791997"/>
                <a:gd name="connsiteX11" fmla="*/ 69240 w 1792036"/>
                <a:gd name="connsiteY11" fmla="*/ 1579736 h 1791997"/>
                <a:gd name="connsiteX12" fmla="*/ 46194 w 1792036"/>
                <a:gd name="connsiteY12" fmla="*/ 1538277 h 1791997"/>
                <a:gd name="connsiteX13" fmla="*/ 3515 w 1792036"/>
                <a:gd name="connsiteY13" fmla="*/ 1116617 h 1791997"/>
                <a:gd name="connsiteX14" fmla="*/ 128745 w 1792036"/>
                <a:gd name="connsiteY14" fmla="*/ 664229 h 1791997"/>
                <a:gd name="connsiteX15" fmla="*/ 562477 w 1792036"/>
                <a:gd name="connsiteY15" fmla="*/ 186478 h 1791997"/>
                <a:gd name="connsiteX16" fmla="*/ 1269959 w 1792036"/>
                <a:gd name="connsiteY16" fmla="*/ 1376 h 1791997"/>
                <a:gd name="connsiteX17" fmla="*/ 1538099 w 1792036"/>
                <a:gd name="connsiteY17" fmla="*/ 46493 h 1791997"/>
                <a:gd name="connsiteX18" fmla="*/ 1552975 w 1792036"/>
                <a:gd name="connsiteY18" fmla="*/ 53931 h 1791997"/>
                <a:gd name="connsiteX19" fmla="*/ 1552854 w 1792036"/>
                <a:gd name="connsiteY19" fmla="*/ 53931 h 1791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92036" h="1791997">
                  <a:moveTo>
                    <a:pt x="1552854" y="53931"/>
                  </a:moveTo>
                  <a:cubicBezTo>
                    <a:pt x="1555902" y="60516"/>
                    <a:pt x="1562852" y="61735"/>
                    <a:pt x="1568340" y="64784"/>
                  </a:cubicBezTo>
                  <a:cubicBezTo>
                    <a:pt x="1698447" y="135995"/>
                    <a:pt x="1770146" y="247081"/>
                    <a:pt x="1791607" y="392308"/>
                  </a:cubicBezTo>
                  <a:cubicBezTo>
                    <a:pt x="1792583" y="398649"/>
                    <a:pt x="1791607" y="405234"/>
                    <a:pt x="1791485" y="411696"/>
                  </a:cubicBezTo>
                  <a:cubicBezTo>
                    <a:pt x="1787949" y="409867"/>
                    <a:pt x="1784047" y="408282"/>
                    <a:pt x="1780877" y="405965"/>
                  </a:cubicBezTo>
                  <a:cubicBezTo>
                    <a:pt x="1621992" y="291832"/>
                    <a:pt x="1443963" y="231229"/>
                    <a:pt x="1249473" y="222327"/>
                  </a:cubicBezTo>
                  <a:cubicBezTo>
                    <a:pt x="1080102" y="214523"/>
                    <a:pt x="917681" y="248422"/>
                    <a:pt x="766235" y="325974"/>
                  </a:cubicBezTo>
                  <a:cubicBezTo>
                    <a:pt x="530773" y="446570"/>
                    <a:pt x="365304" y="631062"/>
                    <a:pt x="277631" y="881034"/>
                  </a:cubicBezTo>
                  <a:cubicBezTo>
                    <a:pt x="194591" y="1117593"/>
                    <a:pt x="202761" y="1353054"/>
                    <a:pt x="296775" y="1585711"/>
                  </a:cubicBezTo>
                  <a:cubicBezTo>
                    <a:pt x="326528" y="1659239"/>
                    <a:pt x="367743" y="1726183"/>
                    <a:pt x="411274" y="1791907"/>
                  </a:cubicBezTo>
                  <a:cubicBezTo>
                    <a:pt x="364938" y="1793249"/>
                    <a:pt x="321406" y="1779470"/>
                    <a:pt x="279582" y="1762886"/>
                  </a:cubicBezTo>
                  <a:cubicBezTo>
                    <a:pt x="188495" y="1726793"/>
                    <a:pt x="119356" y="1663995"/>
                    <a:pt x="69240" y="1579736"/>
                  </a:cubicBezTo>
                  <a:cubicBezTo>
                    <a:pt x="61070" y="1566079"/>
                    <a:pt x="61801" y="1547667"/>
                    <a:pt x="46194" y="1538277"/>
                  </a:cubicBezTo>
                  <a:cubicBezTo>
                    <a:pt x="6076" y="1400366"/>
                    <a:pt x="-7093" y="1259772"/>
                    <a:pt x="3515" y="1116617"/>
                  </a:cubicBezTo>
                  <a:cubicBezTo>
                    <a:pt x="15343" y="957367"/>
                    <a:pt x="56680" y="806652"/>
                    <a:pt x="128745" y="664229"/>
                  </a:cubicBezTo>
                  <a:cubicBezTo>
                    <a:pt x="229344" y="465105"/>
                    <a:pt x="374083" y="305611"/>
                    <a:pt x="562477" y="186478"/>
                  </a:cubicBezTo>
                  <a:cubicBezTo>
                    <a:pt x="778428" y="49907"/>
                    <a:pt x="1015109" y="-10086"/>
                    <a:pt x="1269959" y="1376"/>
                  </a:cubicBezTo>
                  <a:cubicBezTo>
                    <a:pt x="1361046" y="5522"/>
                    <a:pt x="1450792" y="19545"/>
                    <a:pt x="1538099" y="46493"/>
                  </a:cubicBezTo>
                  <a:cubicBezTo>
                    <a:pt x="1540294" y="54541"/>
                    <a:pt x="1546635" y="54419"/>
                    <a:pt x="1552975" y="53931"/>
                  </a:cubicBezTo>
                  <a:lnTo>
                    <a:pt x="1552854" y="53931"/>
                  </a:lnTo>
                  <a:close/>
                </a:path>
              </a:pathLst>
            </a:custGeom>
            <a:solidFill>
              <a:schemeClr val="accent1">
                <a:lumMod val="60000"/>
                <a:lumOff val="40000"/>
              </a:schemeClr>
            </a:solidFill>
            <a:ln w="12171"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3473EA28-2020-413D-ACB1-7E2DE271B337}"/>
                </a:ext>
              </a:extLst>
            </p:cNvPr>
            <p:cNvSpPr/>
            <p:nvPr/>
          </p:nvSpPr>
          <p:spPr>
            <a:xfrm>
              <a:off x="5158087" y="3263896"/>
              <a:ext cx="405686" cy="396662"/>
            </a:xfrm>
            <a:custGeom>
              <a:avLst/>
              <a:gdLst>
                <a:gd name="connsiteX0" fmla="*/ 205343 w 405686"/>
                <a:gd name="connsiteY0" fmla="*/ 396663 h 396662"/>
                <a:gd name="connsiteX1" fmla="*/ 0 w 405686"/>
                <a:gd name="connsiteY1" fmla="*/ 192174 h 396662"/>
                <a:gd name="connsiteX2" fmla="*/ 21583 w 405686"/>
                <a:gd name="connsiteY2" fmla="*/ 177297 h 396662"/>
                <a:gd name="connsiteX3" fmla="*/ 173517 w 405686"/>
                <a:gd name="connsiteY3" fmla="*/ 25607 h 396662"/>
                <a:gd name="connsiteX4" fmla="*/ 191808 w 405686"/>
                <a:gd name="connsiteY4" fmla="*/ 0 h 396662"/>
                <a:gd name="connsiteX5" fmla="*/ 405686 w 405686"/>
                <a:gd name="connsiteY5" fmla="*/ 201075 h 396662"/>
                <a:gd name="connsiteX6" fmla="*/ 393127 w 405686"/>
                <a:gd name="connsiteY6" fmla="*/ 207416 h 396662"/>
                <a:gd name="connsiteX7" fmla="*/ 205343 w 405686"/>
                <a:gd name="connsiteY7" fmla="*/ 396663 h 396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5686" h="396662">
                  <a:moveTo>
                    <a:pt x="205343" y="396663"/>
                  </a:moveTo>
                  <a:cubicBezTo>
                    <a:pt x="137424" y="328012"/>
                    <a:pt x="64993" y="263751"/>
                    <a:pt x="0" y="192174"/>
                  </a:cubicBezTo>
                  <a:cubicBezTo>
                    <a:pt x="9999" y="191320"/>
                    <a:pt x="15364" y="183516"/>
                    <a:pt x="21583" y="177297"/>
                  </a:cubicBezTo>
                  <a:cubicBezTo>
                    <a:pt x="72309" y="126693"/>
                    <a:pt x="122791" y="75967"/>
                    <a:pt x="173517" y="25607"/>
                  </a:cubicBezTo>
                  <a:cubicBezTo>
                    <a:pt x="181199" y="18047"/>
                    <a:pt x="187174" y="9633"/>
                    <a:pt x="191808" y="0"/>
                  </a:cubicBezTo>
                  <a:cubicBezTo>
                    <a:pt x="256678" y="73894"/>
                    <a:pt x="326427" y="142545"/>
                    <a:pt x="405686" y="201075"/>
                  </a:cubicBezTo>
                  <a:cubicBezTo>
                    <a:pt x="401418" y="203148"/>
                    <a:pt x="396175" y="204245"/>
                    <a:pt x="393127" y="207416"/>
                  </a:cubicBezTo>
                  <a:cubicBezTo>
                    <a:pt x="330329" y="270336"/>
                    <a:pt x="267897" y="333499"/>
                    <a:pt x="205343" y="396663"/>
                  </a:cubicBezTo>
                  <a:close/>
                </a:path>
              </a:pathLst>
            </a:custGeom>
            <a:solidFill>
              <a:srgbClr val="D7D7D7"/>
            </a:solidFill>
            <a:ln w="12171"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65D35BC8-5929-4FCC-9F56-E21F343873C6}"/>
                </a:ext>
              </a:extLst>
            </p:cNvPr>
            <p:cNvSpPr/>
            <p:nvPr/>
          </p:nvSpPr>
          <p:spPr>
            <a:xfrm>
              <a:off x="6608655" y="1328625"/>
              <a:ext cx="14876" cy="7566"/>
            </a:xfrm>
            <a:custGeom>
              <a:avLst/>
              <a:gdLst>
                <a:gd name="connsiteX0" fmla="*/ 14876 w 14876"/>
                <a:gd name="connsiteY0" fmla="*/ 7438 h 7566"/>
                <a:gd name="connsiteX1" fmla="*/ 0 w 14876"/>
                <a:gd name="connsiteY1" fmla="*/ 0 h 7566"/>
                <a:gd name="connsiteX2" fmla="*/ 14876 w 14876"/>
                <a:gd name="connsiteY2" fmla="*/ 7438 h 7566"/>
              </a:gdLst>
              <a:ahLst/>
              <a:cxnLst>
                <a:cxn ang="0">
                  <a:pos x="connsiteX0" y="connsiteY0"/>
                </a:cxn>
                <a:cxn ang="0">
                  <a:pos x="connsiteX1" y="connsiteY1"/>
                </a:cxn>
                <a:cxn ang="0">
                  <a:pos x="connsiteX2" y="connsiteY2"/>
                </a:cxn>
              </a:cxnLst>
              <a:rect l="l" t="t" r="r" b="b"/>
              <a:pathLst>
                <a:path w="14876" h="7566">
                  <a:moveTo>
                    <a:pt x="14876" y="7438"/>
                  </a:moveTo>
                  <a:cubicBezTo>
                    <a:pt x="8414" y="7804"/>
                    <a:pt x="2195" y="7926"/>
                    <a:pt x="0" y="0"/>
                  </a:cubicBezTo>
                  <a:cubicBezTo>
                    <a:pt x="4999" y="2195"/>
                    <a:pt x="12438" y="-122"/>
                    <a:pt x="14876" y="7438"/>
                  </a:cubicBezTo>
                  <a:close/>
                </a:path>
              </a:pathLst>
            </a:custGeom>
            <a:solidFill>
              <a:srgbClr val="FD9002"/>
            </a:solidFill>
            <a:ln w="12171"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919608D1-CDDD-4D0A-9907-84CECB637020}"/>
                </a:ext>
              </a:extLst>
            </p:cNvPr>
            <p:cNvSpPr/>
            <p:nvPr/>
          </p:nvSpPr>
          <p:spPr>
            <a:xfrm>
              <a:off x="5290970" y="1503121"/>
              <a:ext cx="1972383" cy="1971166"/>
            </a:xfrm>
            <a:custGeom>
              <a:avLst/>
              <a:gdLst>
                <a:gd name="connsiteX0" fmla="*/ 190861 w 1972383"/>
                <a:gd name="connsiteY0" fmla="*/ 1570674 h 1971166"/>
                <a:gd name="connsiteX1" fmla="*/ 76362 w 1972383"/>
                <a:gd name="connsiteY1" fmla="*/ 1364478 h 1971166"/>
                <a:gd name="connsiteX2" fmla="*/ 57218 w 1972383"/>
                <a:gd name="connsiteY2" fmla="*/ 659800 h 1971166"/>
                <a:gd name="connsiteX3" fmla="*/ 545821 w 1972383"/>
                <a:gd name="connsiteY3" fmla="*/ 104741 h 1971166"/>
                <a:gd name="connsiteX4" fmla="*/ 1029060 w 1972383"/>
                <a:gd name="connsiteY4" fmla="*/ 1094 h 1971166"/>
                <a:gd name="connsiteX5" fmla="*/ 1560463 w 1972383"/>
                <a:gd name="connsiteY5" fmla="*/ 184732 h 1971166"/>
                <a:gd name="connsiteX6" fmla="*/ 1571072 w 1972383"/>
                <a:gd name="connsiteY6" fmla="*/ 190463 h 1971166"/>
                <a:gd name="connsiteX7" fmla="*/ 1759465 w 1972383"/>
                <a:gd name="connsiteY7" fmla="*/ 373613 h 1971166"/>
                <a:gd name="connsiteX8" fmla="*/ 1967613 w 1972383"/>
                <a:gd name="connsiteY8" fmla="*/ 890872 h 1971166"/>
                <a:gd name="connsiteX9" fmla="*/ 1741784 w 1972383"/>
                <a:gd name="connsiteY9" fmla="*/ 1620790 h 1971166"/>
                <a:gd name="connsiteX10" fmla="*/ 1160752 w 1972383"/>
                <a:gd name="connsiteY10" fmla="*/ 1956119 h 1971166"/>
                <a:gd name="connsiteX11" fmla="*/ 200616 w 1972383"/>
                <a:gd name="connsiteY11" fmla="*/ 1581648 h 1971166"/>
                <a:gd name="connsiteX12" fmla="*/ 190861 w 1972383"/>
                <a:gd name="connsiteY12" fmla="*/ 1570674 h 1971166"/>
                <a:gd name="connsiteX13" fmla="*/ 998819 w 1972383"/>
                <a:gd name="connsiteY13" fmla="*/ 121202 h 1971166"/>
                <a:gd name="connsiteX14" fmla="*/ 919560 w 1972383"/>
                <a:gd name="connsiteY14" fmla="*/ 125714 h 1971166"/>
                <a:gd name="connsiteX15" fmla="*/ 751042 w 1972383"/>
                <a:gd name="connsiteY15" fmla="*/ 159856 h 1971166"/>
                <a:gd name="connsiteX16" fmla="*/ 703121 w 1972383"/>
                <a:gd name="connsiteY16" fmla="*/ 249602 h 1971166"/>
                <a:gd name="connsiteX17" fmla="*/ 796159 w 1972383"/>
                <a:gd name="connsiteY17" fmla="*/ 292890 h 1971166"/>
                <a:gd name="connsiteX18" fmla="*/ 914438 w 1972383"/>
                <a:gd name="connsiteY18" fmla="*/ 267040 h 1971166"/>
                <a:gd name="connsiteX19" fmla="*/ 1258668 w 1972383"/>
                <a:gd name="connsiteY19" fmla="*/ 307035 h 1971166"/>
                <a:gd name="connsiteX20" fmla="*/ 1354023 w 1972383"/>
                <a:gd name="connsiteY20" fmla="*/ 272527 h 1971166"/>
                <a:gd name="connsiteX21" fmla="*/ 1308784 w 1972383"/>
                <a:gd name="connsiteY21" fmla="*/ 176196 h 1971166"/>
                <a:gd name="connsiteX22" fmla="*/ 998819 w 1972383"/>
                <a:gd name="connsiteY22" fmla="*/ 121202 h 1971166"/>
                <a:gd name="connsiteX23" fmla="*/ 580574 w 1972383"/>
                <a:gd name="connsiteY23" fmla="*/ 248017 h 1971166"/>
                <a:gd name="connsiteX24" fmla="*/ 549114 w 1972383"/>
                <a:gd name="connsiteY24" fmla="*/ 256431 h 1971166"/>
                <a:gd name="connsiteX25" fmla="*/ 407056 w 1972383"/>
                <a:gd name="connsiteY25" fmla="*/ 369955 h 1971166"/>
                <a:gd name="connsiteX26" fmla="*/ 408885 w 1972383"/>
                <a:gd name="connsiteY26" fmla="*/ 469944 h 1971166"/>
                <a:gd name="connsiteX27" fmla="*/ 505216 w 1972383"/>
                <a:gd name="connsiteY27" fmla="*/ 467627 h 1971166"/>
                <a:gd name="connsiteX28" fmla="*/ 620447 w 1972383"/>
                <a:gd name="connsiteY28" fmla="*/ 374832 h 1971166"/>
                <a:gd name="connsiteX29" fmla="*/ 647883 w 1972383"/>
                <a:gd name="connsiteY29" fmla="*/ 291427 h 1971166"/>
                <a:gd name="connsiteX30" fmla="*/ 580574 w 1972383"/>
                <a:gd name="connsiteY30" fmla="*/ 248017 h 1971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972383" h="1971166">
                  <a:moveTo>
                    <a:pt x="190861" y="1570674"/>
                  </a:moveTo>
                  <a:cubicBezTo>
                    <a:pt x="147329" y="1504950"/>
                    <a:pt x="106115" y="1438006"/>
                    <a:pt x="76362" y="1364478"/>
                  </a:cubicBezTo>
                  <a:cubicBezTo>
                    <a:pt x="-17652" y="1131821"/>
                    <a:pt x="-25822" y="896237"/>
                    <a:pt x="57218" y="659800"/>
                  </a:cubicBezTo>
                  <a:cubicBezTo>
                    <a:pt x="145013" y="409706"/>
                    <a:pt x="310360" y="225337"/>
                    <a:pt x="545821" y="104741"/>
                  </a:cubicBezTo>
                  <a:cubicBezTo>
                    <a:pt x="697268" y="27188"/>
                    <a:pt x="859566" y="-6710"/>
                    <a:pt x="1029060" y="1094"/>
                  </a:cubicBezTo>
                  <a:cubicBezTo>
                    <a:pt x="1223550" y="9995"/>
                    <a:pt x="1401579" y="70476"/>
                    <a:pt x="1560463" y="184732"/>
                  </a:cubicBezTo>
                  <a:cubicBezTo>
                    <a:pt x="1563756" y="187049"/>
                    <a:pt x="1567536" y="188512"/>
                    <a:pt x="1571072" y="190463"/>
                  </a:cubicBezTo>
                  <a:cubicBezTo>
                    <a:pt x="1640089" y="245091"/>
                    <a:pt x="1704837" y="304109"/>
                    <a:pt x="1759465" y="373613"/>
                  </a:cubicBezTo>
                  <a:cubicBezTo>
                    <a:pt x="1879086" y="525913"/>
                    <a:pt x="1949932" y="697845"/>
                    <a:pt x="1967613" y="890872"/>
                  </a:cubicBezTo>
                  <a:cubicBezTo>
                    <a:pt x="1992854" y="1165110"/>
                    <a:pt x="1917984" y="1409960"/>
                    <a:pt x="1741784" y="1620790"/>
                  </a:cubicBezTo>
                  <a:cubicBezTo>
                    <a:pt x="1589850" y="1802599"/>
                    <a:pt x="1395360" y="1919172"/>
                    <a:pt x="1160752" y="1956119"/>
                  </a:cubicBezTo>
                  <a:cubicBezTo>
                    <a:pt x="769820" y="2017697"/>
                    <a:pt x="449125" y="1889785"/>
                    <a:pt x="200616" y="1581648"/>
                  </a:cubicBezTo>
                  <a:cubicBezTo>
                    <a:pt x="197568" y="1577746"/>
                    <a:pt x="194032" y="1574332"/>
                    <a:pt x="190861" y="1570674"/>
                  </a:cubicBezTo>
                  <a:close/>
                  <a:moveTo>
                    <a:pt x="998819" y="121202"/>
                  </a:moveTo>
                  <a:cubicBezTo>
                    <a:pt x="976017" y="119617"/>
                    <a:pt x="947849" y="122544"/>
                    <a:pt x="919560" y="125714"/>
                  </a:cubicBezTo>
                  <a:cubicBezTo>
                    <a:pt x="862371" y="132177"/>
                    <a:pt x="805914" y="142297"/>
                    <a:pt x="751042" y="159856"/>
                  </a:cubicBezTo>
                  <a:cubicBezTo>
                    <a:pt x="710803" y="172782"/>
                    <a:pt x="687878" y="213143"/>
                    <a:pt x="703121" y="249602"/>
                  </a:cubicBezTo>
                  <a:cubicBezTo>
                    <a:pt x="717387" y="283867"/>
                    <a:pt x="750311" y="308376"/>
                    <a:pt x="796159" y="292890"/>
                  </a:cubicBezTo>
                  <a:cubicBezTo>
                    <a:pt x="834569" y="279965"/>
                    <a:pt x="873833" y="271307"/>
                    <a:pt x="914438" y="267040"/>
                  </a:cubicBezTo>
                  <a:cubicBezTo>
                    <a:pt x="1032352" y="254480"/>
                    <a:pt x="1147339" y="265089"/>
                    <a:pt x="1258668" y="307035"/>
                  </a:cubicBezTo>
                  <a:cubicBezTo>
                    <a:pt x="1296591" y="321302"/>
                    <a:pt x="1341220" y="305328"/>
                    <a:pt x="1354023" y="272527"/>
                  </a:cubicBezTo>
                  <a:cubicBezTo>
                    <a:pt x="1369387" y="233141"/>
                    <a:pt x="1350365" y="190463"/>
                    <a:pt x="1308784" y="176196"/>
                  </a:cubicBezTo>
                  <a:cubicBezTo>
                    <a:pt x="1210381" y="142054"/>
                    <a:pt x="1109660" y="119495"/>
                    <a:pt x="998819" y="121202"/>
                  </a:cubicBezTo>
                  <a:close/>
                  <a:moveTo>
                    <a:pt x="580574" y="248017"/>
                  </a:moveTo>
                  <a:cubicBezTo>
                    <a:pt x="571062" y="245579"/>
                    <a:pt x="559600" y="249968"/>
                    <a:pt x="549114" y="256431"/>
                  </a:cubicBezTo>
                  <a:cubicBezTo>
                    <a:pt x="497046" y="288379"/>
                    <a:pt x="449003" y="325326"/>
                    <a:pt x="407056" y="369955"/>
                  </a:cubicBezTo>
                  <a:cubicBezTo>
                    <a:pt x="379620" y="399098"/>
                    <a:pt x="380108" y="442264"/>
                    <a:pt x="408885" y="469944"/>
                  </a:cubicBezTo>
                  <a:cubicBezTo>
                    <a:pt x="435346" y="495429"/>
                    <a:pt x="478146" y="494575"/>
                    <a:pt x="505216" y="467627"/>
                  </a:cubicBezTo>
                  <a:cubicBezTo>
                    <a:pt x="540456" y="432753"/>
                    <a:pt x="578501" y="401415"/>
                    <a:pt x="620447" y="374832"/>
                  </a:cubicBezTo>
                  <a:cubicBezTo>
                    <a:pt x="647761" y="357517"/>
                    <a:pt x="658004" y="325692"/>
                    <a:pt x="647883" y="291427"/>
                  </a:cubicBezTo>
                  <a:cubicBezTo>
                    <a:pt x="640811" y="267405"/>
                    <a:pt x="612033" y="247895"/>
                    <a:pt x="580574" y="248017"/>
                  </a:cubicBezTo>
                  <a:close/>
                </a:path>
              </a:pathLst>
            </a:custGeom>
            <a:solidFill>
              <a:srgbClr val="D7D7D7"/>
            </a:solidFill>
            <a:ln w="12171" cap="flat">
              <a:noFill/>
              <a:prstDash val="solid"/>
              <a:miter/>
            </a:ln>
          </p:spPr>
          <p:txBody>
            <a:bodyPr rtlCol="0" anchor="ctr"/>
            <a:lstStyle/>
            <a:p>
              <a:endParaRPr lang="en-US"/>
            </a:p>
          </p:txBody>
        </p:sp>
        <p:sp>
          <p:nvSpPr>
            <p:cNvPr id="12" name="Freeform: Shape 11">
              <a:extLst>
                <a:ext uri="{FF2B5EF4-FFF2-40B4-BE49-F238E27FC236}">
                  <a16:creationId xmlns:a16="http://schemas.microsoft.com/office/drawing/2014/main" id="{44320DD4-0731-4543-9EFB-E810FC48AE77}"/>
                </a:ext>
              </a:extLst>
            </p:cNvPr>
            <p:cNvSpPr/>
            <p:nvPr/>
          </p:nvSpPr>
          <p:spPr>
            <a:xfrm>
              <a:off x="5989514" y="1623924"/>
              <a:ext cx="660889" cy="191367"/>
            </a:xfrm>
            <a:custGeom>
              <a:avLst/>
              <a:gdLst>
                <a:gd name="connsiteX0" fmla="*/ 300275 w 660889"/>
                <a:gd name="connsiteY0" fmla="*/ 399 h 191367"/>
                <a:gd name="connsiteX1" fmla="*/ 610362 w 660889"/>
                <a:gd name="connsiteY1" fmla="*/ 55271 h 191367"/>
                <a:gd name="connsiteX2" fmla="*/ 655601 w 660889"/>
                <a:gd name="connsiteY2" fmla="*/ 151602 h 191367"/>
                <a:gd name="connsiteX3" fmla="*/ 560246 w 660889"/>
                <a:gd name="connsiteY3" fmla="*/ 186110 h 191367"/>
                <a:gd name="connsiteX4" fmla="*/ 216016 w 660889"/>
                <a:gd name="connsiteY4" fmla="*/ 146115 h 191367"/>
                <a:gd name="connsiteX5" fmla="*/ 97737 w 660889"/>
                <a:gd name="connsiteY5" fmla="*/ 171966 h 191367"/>
                <a:gd name="connsiteX6" fmla="*/ 4699 w 660889"/>
                <a:gd name="connsiteY6" fmla="*/ 128678 h 191367"/>
                <a:gd name="connsiteX7" fmla="*/ 52620 w 660889"/>
                <a:gd name="connsiteY7" fmla="*/ 38932 h 191367"/>
                <a:gd name="connsiteX8" fmla="*/ 221138 w 660889"/>
                <a:gd name="connsiteY8" fmla="*/ 4789 h 191367"/>
                <a:gd name="connsiteX9" fmla="*/ 300275 w 660889"/>
                <a:gd name="connsiteY9" fmla="*/ 399 h 191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0889" h="191367">
                  <a:moveTo>
                    <a:pt x="300275" y="399"/>
                  </a:moveTo>
                  <a:cubicBezTo>
                    <a:pt x="410994" y="-1308"/>
                    <a:pt x="511837" y="21251"/>
                    <a:pt x="610362" y="55271"/>
                  </a:cubicBezTo>
                  <a:cubicBezTo>
                    <a:pt x="651943" y="69660"/>
                    <a:pt x="670965" y="112338"/>
                    <a:pt x="655601" y="151602"/>
                  </a:cubicBezTo>
                  <a:cubicBezTo>
                    <a:pt x="642798" y="184525"/>
                    <a:pt x="598047" y="200377"/>
                    <a:pt x="560246" y="186110"/>
                  </a:cubicBezTo>
                  <a:cubicBezTo>
                    <a:pt x="448795" y="144164"/>
                    <a:pt x="333930" y="133555"/>
                    <a:pt x="216016" y="146115"/>
                  </a:cubicBezTo>
                  <a:cubicBezTo>
                    <a:pt x="175411" y="150383"/>
                    <a:pt x="136147" y="159040"/>
                    <a:pt x="97737" y="171966"/>
                  </a:cubicBezTo>
                  <a:cubicBezTo>
                    <a:pt x="51888" y="187452"/>
                    <a:pt x="18965" y="162942"/>
                    <a:pt x="4699" y="128678"/>
                  </a:cubicBezTo>
                  <a:cubicBezTo>
                    <a:pt x="-10422" y="92218"/>
                    <a:pt x="12381" y="51857"/>
                    <a:pt x="52620" y="38932"/>
                  </a:cubicBezTo>
                  <a:cubicBezTo>
                    <a:pt x="107492" y="21373"/>
                    <a:pt x="163949" y="11252"/>
                    <a:pt x="221138" y="4789"/>
                  </a:cubicBezTo>
                  <a:cubicBezTo>
                    <a:pt x="249427" y="1741"/>
                    <a:pt x="277595" y="-1064"/>
                    <a:pt x="300275" y="399"/>
                  </a:cubicBezTo>
                  <a:close/>
                </a:path>
              </a:pathLst>
            </a:custGeom>
            <a:solidFill>
              <a:srgbClr val="FEFEFE"/>
            </a:solidFill>
            <a:ln w="12171"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7C242BD1-C0B2-4A16-A4E7-6C5CEA65268F}"/>
                </a:ext>
              </a:extLst>
            </p:cNvPr>
            <p:cNvSpPr/>
            <p:nvPr/>
          </p:nvSpPr>
          <p:spPr>
            <a:xfrm>
              <a:off x="5677852" y="1750455"/>
              <a:ext cx="264808" cy="241131"/>
            </a:xfrm>
            <a:custGeom>
              <a:avLst/>
              <a:gdLst>
                <a:gd name="connsiteX0" fmla="*/ 193692 w 264808"/>
                <a:gd name="connsiteY0" fmla="*/ 683 h 241131"/>
                <a:gd name="connsiteX1" fmla="*/ 261001 w 264808"/>
                <a:gd name="connsiteY1" fmla="*/ 44093 h 241131"/>
                <a:gd name="connsiteX2" fmla="*/ 233565 w 264808"/>
                <a:gd name="connsiteY2" fmla="*/ 127498 h 241131"/>
                <a:gd name="connsiteX3" fmla="*/ 118334 w 264808"/>
                <a:gd name="connsiteY3" fmla="*/ 220293 h 241131"/>
                <a:gd name="connsiteX4" fmla="*/ 22003 w 264808"/>
                <a:gd name="connsiteY4" fmla="*/ 222610 h 241131"/>
                <a:gd name="connsiteX5" fmla="*/ 20174 w 264808"/>
                <a:gd name="connsiteY5" fmla="*/ 122621 h 241131"/>
                <a:gd name="connsiteX6" fmla="*/ 162232 w 264808"/>
                <a:gd name="connsiteY6" fmla="*/ 9097 h 241131"/>
                <a:gd name="connsiteX7" fmla="*/ 193692 w 264808"/>
                <a:gd name="connsiteY7" fmla="*/ 683 h 241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4808" h="241131">
                  <a:moveTo>
                    <a:pt x="193692" y="683"/>
                  </a:moveTo>
                  <a:cubicBezTo>
                    <a:pt x="225273" y="561"/>
                    <a:pt x="253928" y="20071"/>
                    <a:pt x="261001" y="44093"/>
                  </a:cubicBezTo>
                  <a:cubicBezTo>
                    <a:pt x="271122" y="78357"/>
                    <a:pt x="260757" y="110183"/>
                    <a:pt x="233565" y="127498"/>
                  </a:cubicBezTo>
                  <a:cubicBezTo>
                    <a:pt x="191619" y="154081"/>
                    <a:pt x="153574" y="185419"/>
                    <a:pt x="118334" y="220293"/>
                  </a:cubicBezTo>
                  <a:cubicBezTo>
                    <a:pt x="91142" y="247241"/>
                    <a:pt x="48464" y="248094"/>
                    <a:pt x="22003" y="222610"/>
                  </a:cubicBezTo>
                  <a:cubicBezTo>
                    <a:pt x="-6774" y="194930"/>
                    <a:pt x="-7262" y="151764"/>
                    <a:pt x="20174" y="122621"/>
                  </a:cubicBezTo>
                  <a:cubicBezTo>
                    <a:pt x="62121" y="77992"/>
                    <a:pt x="110164" y="41045"/>
                    <a:pt x="162232" y="9097"/>
                  </a:cubicBezTo>
                  <a:cubicBezTo>
                    <a:pt x="172718" y="2634"/>
                    <a:pt x="184180" y="-1756"/>
                    <a:pt x="193692" y="683"/>
                  </a:cubicBezTo>
                  <a:close/>
                </a:path>
              </a:pathLst>
            </a:custGeom>
            <a:solidFill>
              <a:srgbClr val="FEFEFE"/>
            </a:solidFill>
            <a:ln w="12171" cap="flat">
              <a:noFill/>
              <a:prstDash val="solid"/>
              <a:miter/>
            </a:ln>
          </p:spPr>
          <p:txBody>
            <a:bodyPr rtlCol="0" anchor="ctr"/>
            <a:lstStyle/>
            <a:p>
              <a:endParaRPr lang="en-US"/>
            </a:p>
          </p:txBody>
        </p:sp>
      </p:grpSp>
    </p:spTree>
    <p:custDataLst>
      <p:tags r:id="rId1"/>
    </p:custDataLst>
    <p:extLst>
      <p:ext uri="{BB962C8B-B14F-4D97-AF65-F5344CB8AC3E}">
        <p14:creationId xmlns:p14="http://schemas.microsoft.com/office/powerpoint/2010/main" val="101613247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94193931-B556-43CF-AE49-ABE33B905FA9}"/>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Complete</a:t>
            </a:r>
            <a:endParaRPr lang="en-GB" sz="3200" dirty="0">
              <a:sym typeface="Comic Sans MS"/>
            </a:endParaRPr>
          </a:p>
        </p:txBody>
      </p:sp>
      <p:sp>
        <p:nvSpPr>
          <p:cNvPr id="12" name="TextBox 11">
            <a:extLst>
              <a:ext uri="{FF2B5EF4-FFF2-40B4-BE49-F238E27FC236}">
                <a16:creationId xmlns:a16="http://schemas.microsoft.com/office/drawing/2014/main" id="{D064AB88-F67F-4212-A08E-EE469A7002B7}"/>
              </a:ext>
            </a:extLst>
          </p:cNvPr>
          <p:cNvSpPr txBox="1"/>
          <p:nvPr/>
        </p:nvSpPr>
        <p:spPr>
          <a:xfrm>
            <a:off x="9529482" y="136956"/>
            <a:ext cx="2662518" cy="307777"/>
          </a:xfrm>
          <a:prstGeom prst="rect">
            <a:avLst/>
          </a:prstGeom>
          <a:solidFill>
            <a:srgbClr val="DAF3F6"/>
          </a:solidFill>
          <a:ln>
            <a:noFill/>
          </a:ln>
          <a:effectLst/>
          <a:scene3d>
            <a:camera prst="orthographicFront">
              <a:rot lat="0" lon="0" rev="0"/>
            </a:camera>
            <a:lightRig rig="contrasting" dir="t">
              <a:rot lat="0" lon="0" rev="7800000"/>
            </a:lightRig>
          </a:scene3d>
          <a:sp3d>
            <a:bevelT w="139700" h="139700"/>
          </a:sp3d>
        </p:spPr>
        <p:txBody>
          <a:bodyPr wrap="square" lIns="91440" tIns="45720" rIns="91440" bIns="45720" anchor="t">
            <a:spAutoFit/>
          </a:bodyPr>
          <a:lstStyle/>
          <a:p>
            <a:pPr algn="ctr"/>
            <a:r>
              <a:rPr lang="en-GB" dirty="0">
                <a:solidFill>
                  <a:schemeClr val="tx1">
                    <a:lumMod val="50000"/>
                    <a:lumOff val="50000"/>
                  </a:schemeClr>
                </a:solidFill>
                <a:latin typeface="+mj-lt"/>
              </a:rPr>
              <a:t>Check your understanding</a:t>
            </a:r>
            <a:endParaRPr lang="en-US" dirty="0"/>
          </a:p>
        </p:txBody>
      </p:sp>
      <p:sp>
        <p:nvSpPr>
          <p:cNvPr id="20" name="TextBox 19">
            <a:extLst>
              <a:ext uri="{FF2B5EF4-FFF2-40B4-BE49-F238E27FC236}">
                <a16:creationId xmlns:a16="http://schemas.microsoft.com/office/drawing/2014/main" id="{3A6DC288-B868-4754-B1DB-28F525341FFD}"/>
              </a:ext>
            </a:extLst>
          </p:cNvPr>
          <p:cNvSpPr txBox="1"/>
          <p:nvPr/>
        </p:nvSpPr>
        <p:spPr>
          <a:xfrm>
            <a:off x="571500" y="1497416"/>
            <a:ext cx="6115986" cy="2535309"/>
          </a:xfrm>
          <a:prstGeom prst="rect">
            <a:avLst/>
          </a:prstGeom>
          <a:noFill/>
        </p:spPr>
        <p:txBody>
          <a:bodyPr wrap="square">
            <a:spAutoFit/>
          </a:bodyPr>
          <a:lstStyle/>
          <a:p>
            <a:pPr marL="0" marR="0">
              <a:lnSpc>
                <a:spcPct val="107000"/>
              </a:lnSpc>
              <a:spcBef>
                <a:spcPts val="0"/>
              </a:spcBef>
              <a:spcAft>
                <a:spcPts val="800"/>
              </a:spcAft>
            </a:pPr>
            <a:r>
              <a:rPr lang="en-US" sz="3000" dirty="0">
                <a:solidFill>
                  <a:schemeClr val="tx1">
                    <a:lumMod val="65000"/>
                    <a:lumOff val="35000"/>
                  </a:schemeClr>
                </a:solidFill>
                <a:effectLst/>
                <a:latin typeface="+mn-lt"/>
                <a:ea typeface="Calibri" panose="020F0502020204030204" pitchFamily="34" charset="0"/>
                <a:cs typeface="Arial" panose="020B0604020202020204" pitchFamily="34" charset="0"/>
              </a:rPr>
              <a:t>Salim glues a ribbon around the borders of the given picture to create a frame. What is the total length of ribbon that Salim uses?</a:t>
            </a:r>
          </a:p>
        </p:txBody>
      </p:sp>
      <p:sp>
        <p:nvSpPr>
          <p:cNvPr id="22" name="TextBox 21">
            <a:extLst>
              <a:ext uri="{FF2B5EF4-FFF2-40B4-BE49-F238E27FC236}">
                <a16:creationId xmlns:a16="http://schemas.microsoft.com/office/drawing/2014/main" id="{3A9D47F4-5097-44CA-B70C-60DF5D485BBB}"/>
              </a:ext>
            </a:extLst>
          </p:cNvPr>
          <p:cNvSpPr txBox="1"/>
          <p:nvPr/>
        </p:nvSpPr>
        <p:spPr>
          <a:xfrm>
            <a:off x="571500" y="4168024"/>
            <a:ext cx="5963378" cy="1015663"/>
          </a:xfrm>
          <a:prstGeom prst="rect">
            <a:avLst/>
          </a:prstGeom>
          <a:noFill/>
        </p:spPr>
        <p:txBody>
          <a:bodyPr wrap="square">
            <a:spAutoFit/>
          </a:bodyPr>
          <a:lstStyle/>
          <a:p>
            <a:r>
              <a:rPr lang="en-US" sz="3000" dirty="0">
                <a:solidFill>
                  <a:prstClr val="black">
                    <a:lumMod val="65000"/>
                    <a:lumOff val="35000"/>
                  </a:prstClr>
                </a:solidFill>
                <a:latin typeface="Comic Sans MS"/>
                <a:ea typeface="Calibri" panose="020F0502020204030204" pitchFamily="34" charset="0"/>
                <a:cs typeface="Arial" panose="020B0604020202020204" pitchFamily="34" charset="0"/>
              </a:rPr>
              <a:t>T</a:t>
            </a:r>
            <a:r>
              <a:rPr kumimoji="0" lang="en-US" sz="3000" b="0" i="0" u="none" strike="noStrike" kern="0" cap="none" spc="0" normalizeH="0" baseline="0" noProof="0" dirty="0">
                <a:ln>
                  <a:noFill/>
                </a:ln>
                <a:solidFill>
                  <a:prstClr val="black">
                    <a:lumMod val="65000"/>
                    <a:lumOff val="35000"/>
                  </a:prstClr>
                </a:solidFill>
                <a:effectLst/>
                <a:uLnTx/>
                <a:uFillTx/>
                <a:latin typeface="Comic Sans MS"/>
                <a:ea typeface="Calibri" panose="020F0502020204030204" pitchFamily="34" charset="0"/>
                <a:cs typeface="Arial" panose="020B0604020202020204" pitchFamily="34" charset="0"/>
                <a:sym typeface="Arial"/>
              </a:rPr>
              <a:t>he total length of ribbon that </a:t>
            </a:r>
            <a:r>
              <a:rPr lang="en-US" sz="3000" dirty="0">
                <a:solidFill>
                  <a:prstClr val="black">
                    <a:lumMod val="65000"/>
                    <a:lumOff val="35000"/>
                  </a:prstClr>
                </a:solidFill>
                <a:latin typeface="Comic Sans MS"/>
                <a:ea typeface="Calibri" panose="020F0502020204030204" pitchFamily="34" charset="0"/>
                <a:cs typeface="Arial" panose="020B0604020202020204" pitchFamily="34" charset="0"/>
              </a:rPr>
              <a:t>he</a:t>
            </a:r>
            <a:r>
              <a:rPr kumimoji="0" lang="en-US" sz="3000" b="0" i="0" u="none" strike="noStrike" kern="0" cap="none" spc="0" normalizeH="0" baseline="0" noProof="0" dirty="0">
                <a:ln>
                  <a:noFill/>
                </a:ln>
                <a:solidFill>
                  <a:prstClr val="black">
                    <a:lumMod val="65000"/>
                    <a:lumOff val="35000"/>
                  </a:prstClr>
                </a:solidFill>
                <a:effectLst/>
                <a:uLnTx/>
                <a:uFillTx/>
                <a:latin typeface="Comic Sans MS"/>
                <a:ea typeface="Calibri" panose="020F0502020204030204" pitchFamily="34" charset="0"/>
                <a:cs typeface="Arial" panose="020B0604020202020204" pitchFamily="34" charset="0"/>
                <a:sym typeface="Arial"/>
              </a:rPr>
              <a:t> uses is</a:t>
            </a:r>
            <a:endParaRPr lang="fr-FR" sz="3000" dirty="0"/>
          </a:p>
        </p:txBody>
      </p:sp>
      <p:sp>
        <p:nvSpPr>
          <p:cNvPr id="27" name="Rectangle: Rounded Corners 26">
            <a:extLst>
              <a:ext uri="{FF2B5EF4-FFF2-40B4-BE49-F238E27FC236}">
                <a16:creationId xmlns:a16="http://schemas.microsoft.com/office/drawing/2014/main" id="{C11CD932-E92B-4695-9CA4-8DB50D4EC3F8}"/>
              </a:ext>
            </a:extLst>
          </p:cNvPr>
          <p:cNvSpPr/>
          <p:nvPr/>
        </p:nvSpPr>
        <p:spPr>
          <a:xfrm>
            <a:off x="2597321" y="4700816"/>
            <a:ext cx="822960" cy="457200"/>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sp>
        <p:nvSpPr>
          <p:cNvPr id="2" name="TextBox 1">
            <a:extLst>
              <a:ext uri="{FF2B5EF4-FFF2-40B4-BE49-F238E27FC236}">
                <a16:creationId xmlns:a16="http://schemas.microsoft.com/office/drawing/2014/main" id="{A9494E0F-F652-4CF8-AC68-A9B2FF29A3B9}"/>
              </a:ext>
            </a:extLst>
          </p:cNvPr>
          <p:cNvSpPr txBox="1"/>
          <p:nvPr/>
        </p:nvSpPr>
        <p:spPr>
          <a:xfrm>
            <a:off x="3613878" y="4650455"/>
            <a:ext cx="990600" cy="553998"/>
          </a:xfrm>
          <a:prstGeom prst="rect">
            <a:avLst/>
          </a:prstGeom>
          <a:noFill/>
        </p:spPr>
        <p:txBody>
          <a:bodyPr wrap="square" rtlCol="0">
            <a:spAutoFit/>
          </a:bodyPr>
          <a:lstStyle/>
          <a:p>
            <a:r>
              <a:rPr kumimoji="0" lang="en-US" sz="3000" b="0" i="0" u="none" strike="noStrike" kern="0" cap="none" spc="0" normalizeH="0" baseline="0" noProof="0" dirty="0">
                <a:ln>
                  <a:noFill/>
                </a:ln>
                <a:solidFill>
                  <a:prstClr val="black">
                    <a:lumMod val="65000"/>
                    <a:lumOff val="35000"/>
                  </a:prstClr>
                </a:solidFill>
                <a:effectLst/>
                <a:uLnTx/>
                <a:uFillTx/>
                <a:latin typeface="Comic Sans MS"/>
                <a:ea typeface="Calibri" panose="020F0502020204030204" pitchFamily="34" charset="0"/>
                <a:cs typeface="Arial" panose="020B0604020202020204" pitchFamily="34" charset="0"/>
                <a:sym typeface="Arial"/>
              </a:rPr>
              <a:t>cm.</a:t>
            </a:r>
            <a:endParaRPr lang="en-US" dirty="0"/>
          </a:p>
        </p:txBody>
      </p:sp>
      <p:sp>
        <p:nvSpPr>
          <p:cNvPr id="9" name="Rectangle: Rounded Corners 8">
            <a:extLst>
              <a:ext uri="{FF2B5EF4-FFF2-40B4-BE49-F238E27FC236}">
                <a16:creationId xmlns:a16="http://schemas.microsoft.com/office/drawing/2014/main" id="{50B8AF67-20AE-4EE3-AF7E-D7965CC794D3}"/>
              </a:ext>
            </a:extLst>
          </p:cNvPr>
          <p:cNvSpPr/>
          <p:nvPr/>
        </p:nvSpPr>
        <p:spPr>
          <a:xfrm>
            <a:off x="2597321" y="4690203"/>
            <a:ext cx="886012" cy="514626"/>
          </a:xfrm>
          <a:prstGeom prst="roundRect">
            <a:avLst/>
          </a:prstGeom>
          <a:solidFill>
            <a:srgbClr val="74C274"/>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000" dirty="0">
                <a:solidFill>
                  <a:schemeClr val="bg1"/>
                </a:solidFill>
              </a:rPr>
              <a:t>72</a:t>
            </a:r>
          </a:p>
        </p:txBody>
      </p:sp>
      <p:grpSp>
        <p:nvGrpSpPr>
          <p:cNvPr id="15" name="Group 14">
            <a:extLst>
              <a:ext uri="{FF2B5EF4-FFF2-40B4-BE49-F238E27FC236}">
                <a16:creationId xmlns:a16="http://schemas.microsoft.com/office/drawing/2014/main" id="{0545F5E3-24CF-438D-92B1-DF83C4D079ED}"/>
              </a:ext>
            </a:extLst>
          </p:cNvPr>
          <p:cNvGrpSpPr/>
          <p:nvPr/>
        </p:nvGrpSpPr>
        <p:grpSpPr>
          <a:xfrm>
            <a:off x="6946538" y="1801677"/>
            <a:ext cx="3952303" cy="4300277"/>
            <a:chOff x="6946538" y="1801677"/>
            <a:chExt cx="3952303" cy="4300277"/>
          </a:xfrm>
        </p:grpSpPr>
        <p:grpSp>
          <p:nvGrpSpPr>
            <p:cNvPr id="7" name="Group 6">
              <a:extLst>
                <a:ext uri="{FF2B5EF4-FFF2-40B4-BE49-F238E27FC236}">
                  <a16:creationId xmlns:a16="http://schemas.microsoft.com/office/drawing/2014/main" id="{0205E99F-5754-4119-8795-EC15241EA537}"/>
                </a:ext>
              </a:extLst>
            </p:cNvPr>
            <p:cNvGrpSpPr/>
            <p:nvPr/>
          </p:nvGrpSpPr>
          <p:grpSpPr>
            <a:xfrm>
              <a:off x="8181041" y="1841500"/>
              <a:ext cx="2717800" cy="3575990"/>
              <a:chOff x="8181041" y="1841500"/>
              <a:chExt cx="2717800" cy="3575990"/>
            </a:xfrm>
          </p:grpSpPr>
          <p:sp>
            <p:nvSpPr>
              <p:cNvPr id="6" name="Rectangle 5">
                <a:extLst>
                  <a:ext uri="{FF2B5EF4-FFF2-40B4-BE49-F238E27FC236}">
                    <a16:creationId xmlns:a16="http://schemas.microsoft.com/office/drawing/2014/main" id="{956A17B6-F3A1-429C-84E2-C09BA7F38211}"/>
                  </a:ext>
                </a:extLst>
              </p:cNvPr>
              <p:cNvSpPr/>
              <p:nvPr/>
            </p:nvSpPr>
            <p:spPr>
              <a:xfrm>
                <a:off x="8181041" y="1841500"/>
                <a:ext cx="2717800" cy="3575990"/>
              </a:xfrm>
              <a:custGeom>
                <a:avLst/>
                <a:gdLst>
                  <a:gd name="connsiteX0" fmla="*/ 0 w 2717800"/>
                  <a:gd name="connsiteY0" fmla="*/ 0 h 3575990"/>
                  <a:gd name="connsiteX1" fmla="*/ 652272 w 2717800"/>
                  <a:gd name="connsiteY1" fmla="*/ 0 h 3575990"/>
                  <a:gd name="connsiteX2" fmla="*/ 1331722 w 2717800"/>
                  <a:gd name="connsiteY2" fmla="*/ 0 h 3575990"/>
                  <a:gd name="connsiteX3" fmla="*/ 1929638 w 2717800"/>
                  <a:gd name="connsiteY3" fmla="*/ 0 h 3575990"/>
                  <a:gd name="connsiteX4" fmla="*/ 2717800 w 2717800"/>
                  <a:gd name="connsiteY4" fmla="*/ 0 h 3575990"/>
                  <a:gd name="connsiteX5" fmla="*/ 2717800 w 2717800"/>
                  <a:gd name="connsiteY5" fmla="*/ 667518 h 3575990"/>
                  <a:gd name="connsiteX6" fmla="*/ 2717800 w 2717800"/>
                  <a:gd name="connsiteY6" fmla="*/ 1335036 h 3575990"/>
                  <a:gd name="connsiteX7" fmla="*/ 2717800 w 2717800"/>
                  <a:gd name="connsiteY7" fmla="*/ 1823755 h 3575990"/>
                  <a:gd name="connsiteX8" fmla="*/ 2717800 w 2717800"/>
                  <a:gd name="connsiteY8" fmla="*/ 2419753 h 3575990"/>
                  <a:gd name="connsiteX9" fmla="*/ 2717800 w 2717800"/>
                  <a:gd name="connsiteY9" fmla="*/ 3575990 h 3575990"/>
                  <a:gd name="connsiteX10" fmla="*/ 2065528 w 2717800"/>
                  <a:gd name="connsiteY10" fmla="*/ 3575990 h 3575990"/>
                  <a:gd name="connsiteX11" fmla="*/ 1413256 w 2717800"/>
                  <a:gd name="connsiteY11" fmla="*/ 3575990 h 3575990"/>
                  <a:gd name="connsiteX12" fmla="*/ 760984 w 2717800"/>
                  <a:gd name="connsiteY12" fmla="*/ 3575990 h 3575990"/>
                  <a:gd name="connsiteX13" fmla="*/ 0 w 2717800"/>
                  <a:gd name="connsiteY13" fmla="*/ 3575990 h 3575990"/>
                  <a:gd name="connsiteX14" fmla="*/ 0 w 2717800"/>
                  <a:gd name="connsiteY14" fmla="*/ 3087271 h 3575990"/>
                  <a:gd name="connsiteX15" fmla="*/ 0 w 2717800"/>
                  <a:gd name="connsiteY15" fmla="*/ 2598553 h 3575990"/>
                  <a:gd name="connsiteX16" fmla="*/ 0 w 2717800"/>
                  <a:gd name="connsiteY16" fmla="*/ 1966795 h 3575990"/>
                  <a:gd name="connsiteX17" fmla="*/ 0 w 2717800"/>
                  <a:gd name="connsiteY17" fmla="*/ 1370796 h 3575990"/>
                  <a:gd name="connsiteX18" fmla="*/ 0 w 2717800"/>
                  <a:gd name="connsiteY18" fmla="*/ 703278 h 3575990"/>
                  <a:gd name="connsiteX19" fmla="*/ 0 w 2717800"/>
                  <a:gd name="connsiteY19" fmla="*/ 0 h 3575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717800" h="3575990" fill="none" extrusionOk="0">
                    <a:moveTo>
                      <a:pt x="0" y="0"/>
                    </a:moveTo>
                    <a:cubicBezTo>
                      <a:pt x="271528" y="18381"/>
                      <a:pt x="352702" y="-29730"/>
                      <a:pt x="652272" y="0"/>
                    </a:cubicBezTo>
                    <a:cubicBezTo>
                      <a:pt x="951842" y="29730"/>
                      <a:pt x="1013641" y="27708"/>
                      <a:pt x="1331722" y="0"/>
                    </a:cubicBezTo>
                    <a:cubicBezTo>
                      <a:pt x="1649803" y="-27708"/>
                      <a:pt x="1679611" y="144"/>
                      <a:pt x="1929638" y="0"/>
                    </a:cubicBezTo>
                    <a:cubicBezTo>
                      <a:pt x="2179665" y="-144"/>
                      <a:pt x="2498327" y="15051"/>
                      <a:pt x="2717800" y="0"/>
                    </a:cubicBezTo>
                    <a:cubicBezTo>
                      <a:pt x="2704325" y="331651"/>
                      <a:pt x="2723592" y="375027"/>
                      <a:pt x="2717800" y="667518"/>
                    </a:cubicBezTo>
                    <a:cubicBezTo>
                      <a:pt x="2712008" y="960009"/>
                      <a:pt x="2748716" y="1008771"/>
                      <a:pt x="2717800" y="1335036"/>
                    </a:cubicBezTo>
                    <a:cubicBezTo>
                      <a:pt x="2686884" y="1661301"/>
                      <a:pt x="2711789" y="1591303"/>
                      <a:pt x="2717800" y="1823755"/>
                    </a:cubicBezTo>
                    <a:cubicBezTo>
                      <a:pt x="2723811" y="2056207"/>
                      <a:pt x="2701368" y="2299272"/>
                      <a:pt x="2717800" y="2419753"/>
                    </a:cubicBezTo>
                    <a:cubicBezTo>
                      <a:pt x="2734232" y="2540234"/>
                      <a:pt x="2693839" y="3022712"/>
                      <a:pt x="2717800" y="3575990"/>
                    </a:cubicBezTo>
                    <a:cubicBezTo>
                      <a:pt x="2473248" y="3572940"/>
                      <a:pt x="2211900" y="3554992"/>
                      <a:pt x="2065528" y="3575990"/>
                    </a:cubicBezTo>
                    <a:cubicBezTo>
                      <a:pt x="1919156" y="3596988"/>
                      <a:pt x="1562639" y="3575642"/>
                      <a:pt x="1413256" y="3575990"/>
                    </a:cubicBezTo>
                    <a:cubicBezTo>
                      <a:pt x="1263873" y="3576338"/>
                      <a:pt x="931774" y="3554247"/>
                      <a:pt x="760984" y="3575990"/>
                    </a:cubicBezTo>
                    <a:cubicBezTo>
                      <a:pt x="590194" y="3597733"/>
                      <a:pt x="341048" y="3599691"/>
                      <a:pt x="0" y="3575990"/>
                    </a:cubicBezTo>
                    <a:cubicBezTo>
                      <a:pt x="-5868" y="3389083"/>
                      <a:pt x="20504" y="3298822"/>
                      <a:pt x="0" y="3087271"/>
                    </a:cubicBezTo>
                    <a:cubicBezTo>
                      <a:pt x="-20504" y="2875720"/>
                      <a:pt x="5530" y="2769128"/>
                      <a:pt x="0" y="2598553"/>
                    </a:cubicBezTo>
                    <a:cubicBezTo>
                      <a:pt x="-5530" y="2427978"/>
                      <a:pt x="11240" y="2103921"/>
                      <a:pt x="0" y="1966795"/>
                    </a:cubicBezTo>
                    <a:cubicBezTo>
                      <a:pt x="-11240" y="1829669"/>
                      <a:pt x="-3460" y="1613102"/>
                      <a:pt x="0" y="1370796"/>
                    </a:cubicBezTo>
                    <a:cubicBezTo>
                      <a:pt x="3460" y="1128490"/>
                      <a:pt x="-27574" y="1027704"/>
                      <a:pt x="0" y="703278"/>
                    </a:cubicBezTo>
                    <a:cubicBezTo>
                      <a:pt x="27574" y="378852"/>
                      <a:pt x="-11461" y="201460"/>
                      <a:pt x="0" y="0"/>
                    </a:cubicBezTo>
                    <a:close/>
                  </a:path>
                  <a:path w="2717800" h="3575990" stroke="0" extrusionOk="0">
                    <a:moveTo>
                      <a:pt x="0" y="0"/>
                    </a:moveTo>
                    <a:cubicBezTo>
                      <a:pt x="306808" y="30905"/>
                      <a:pt x="487410" y="-25804"/>
                      <a:pt x="733806" y="0"/>
                    </a:cubicBezTo>
                    <a:cubicBezTo>
                      <a:pt x="980202" y="25804"/>
                      <a:pt x="1185718" y="-30748"/>
                      <a:pt x="1440434" y="0"/>
                    </a:cubicBezTo>
                    <a:cubicBezTo>
                      <a:pt x="1695150" y="30748"/>
                      <a:pt x="1779883" y="-16905"/>
                      <a:pt x="2092706" y="0"/>
                    </a:cubicBezTo>
                    <a:cubicBezTo>
                      <a:pt x="2405529" y="16905"/>
                      <a:pt x="2582701" y="-17198"/>
                      <a:pt x="2717800" y="0"/>
                    </a:cubicBezTo>
                    <a:cubicBezTo>
                      <a:pt x="2715241" y="235164"/>
                      <a:pt x="2708824" y="372038"/>
                      <a:pt x="2717800" y="488719"/>
                    </a:cubicBezTo>
                    <a:cubicBezTo>
                      <a:pt x="2726776" y="605400"/>
                      <a:pt x="2740749" y="888034"/>
                      <a:pt x="2717800" y="1156237"/>
                    </a:cubicBezTo>
                    <a:cubicBezTo>
                      <a:pt x="2694851" y="1424440"/>
                      <a:pt x="2702980" y="1621861"/>
                      <a:pt x="2717800" y="1752235"/>
                    </a:cubicBezTo>
                    <a:cubicBezTo>
                      <a:pt x="2732620" y="1882609"/>
                      <a:pt x="2723660" y="2204005"/>
                      <a:pt x="2717800" y="2383993"/>
                    </a:cubicBezTo>
                    <a:cubicBezTo>
                      <a:pt x="2711940" y="2563981"/>
                      <a:pt x="2718747" y="2704059"/>
                      <a:pt x="2717800" y="2944232"/>
                    </a:cubicBezTo>
                    <a:cubicBezTo>
                      <a:pt x="2716853" y="3184405"/>
                      <a:pt x="2702150" y="3300942"/>
                      <a:pt x="2717800" y="3575990"/>
                    </a:cubicBezTo>
                    <a:cubicBezTo>
                      <a:pt x="2397397" y="3572940"/>
                      <a:pt x="2306645" y="3551526"/>
                      <a:pt x="2065528" y="3575990"/>
                    </a:cubicBezTo>
                    <a:cubicBezTo>
                      <a:pt x="1824411" y="3600454"/>
                      <a:pt x="1697735" y="3566899"/>
                      <a:pt x="1440434" y="3575990"/>
                    </a:cubicBezTo>
                    <a:cubicBezTo>
                      <a:pt x="1183133" y="3585081"/>
                      <a:pt x="1011564" y="3575304"/>
                      <a:pt x="842518" y="3575990"/>
                    </a:cubicBezTo>
                    <a:cubicBezTo>
                      <a:pt x="673472" y="3576676"/>
                      <a:pt x="364078" y="3611826"/>
                      <a:pt x="0" y="3575990"/>
                    </a:cubicBezTo>
                    <a:cubicBezTo>
                      <a:pt x="20230" y="3306423"/>
                      <a:pt x="26620" y="3240434"/>
                      <a:pt x="0" y="2944232"/>
                    </a:cubicBezTo>
                    <a:cubicBezTo>
                      <a:pt x="-26620" y="2648030"/>
                      <a:pt x="27025" y="2582422"/>
                      <a:pt x="0" y="2348233"/>
                    </a:cubicBezTo>
                    <a:cubicBezTo>
                      <a:pt x="-27025" y="2114044"/>
                      <a:pt x="-15855" y="1914106"/>
                      <a:pt x="0" y="1752235"/>
                    </a:cubicBezTo>
                    <a:cubicBezTo>
                      <a:pt x="15855" y="1590364"/>
                      <a:pt x="26863" y="1425226"/>
                      <a:pt x="0" y="1156237"/>
                    </a:cubicBezTo>
                    <a:cubicBezTo>
                      <a:pt x="-26863" y="887248"/>
                      <a:pt x="6107" y="780735"/>
                      <a:pt x="0" y="595998"/>
                    </a:cubicBezTo>
                    <a:cubicBezTo>
                      <a:pt x="-6107" y="411261"/>
                      <a:pt x="-24136" y="216343"/>
                      <a:pt x="0" y="0"/>
                    </a:cubicBezTo>
                    <a:close/>
                  </a:path>
                </a:pathLst>
              </a:custGeom>
              <a:solidFill>
                <a:schemeClr val="bg1"/>
              </a:solidFill>
              <a:ln w="76200">
                <a:solidFill>
                  <a:srgbClr val="74C274"/>
                </a:solidFill>
                <a:extLst>
                  <a:ext uri="{C807C97D-BFC1-408E-A445-0C87EB9F89A2}">
                    <ask:lineSketchStyleProps xmlns:ask="http://schemas.microsoft.com/office/drawing/2018/sketchyshapes" sd="1251685384">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Graphic 3">
                <a:extLst>
                  <a:ext uri="{FF2B5EF4-FFF2-40B4-BE49-F238E27FC236}">
                    <a16:creationId xmlns:a16="http://schemas.microsoft.com/office/drawing/2014/main" id="{2ABB740D-570F-4FFB-95C8-D55B484F1AF9}"/>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322457" y="2042391"/>
                <a:ext cx="2371725" cy="2905125"/>
              </a:xfrm>
              <a:prstGeom prst="rect">
                <a:avLst/>
              </a:prstGeom>
            </p:spPr>
          </p:pic>
        </p:grpSp>
        <p:cxnSp>
          <p:nvCxnSpPr>
            <p:cNvPr id="10" name="Straight Arrow Connector 9">
              <a:extLst>
                <a:ext uri="{FF2B5EF4-FFF2-40B4-BE49-F238E27FC236}">
                  <a16:creationId xmlns:a16="http://schemas.microsoft.com/office/drawing/2014/main" id="{CE61865D-50E0-4B4F-9CDD-C14F5BEC8755}"/>
                </a:ext>
              </a:extLst>
            </p:cNvPr>
            <p:cNvCxnSpPr/>
            <p:nvPr/>
          </p:nvCxnSpPr>
          <p:spPr>
            <a:xfrm>
              <a:off x="8181041" y="5651500"/>
              <a:ext cx="2717800" cy="0"/>
            </a:xfrm>
            <a:prstGeom prst="straightConnector1">
              <a:avLst/>
            </a:prstGeom>
            <a:ln w="38100">
              <a:solidFill>
                <a:schemeClr val="tx1">
                  <a:lumMod val="65000"/>
                  <a:lumOff val="35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B05A4A6C-4055-4719-8F7D-48F2919480C4}"/>
                </a:ext>
              </a:extLst>
            </p:cNvPr>
            <p:cNvCxnSpPr>
              <a:cxnSpLocks/>
            </p:cNvCxnSpPr>
            <p:nvPr/>
          </p:nvCxnSpPr>
          <p:spPr>
            <a:xfrm>
              <a:off x="7921419" y="1801677"/>
              <a:ext cx="0" cy="3710123"/>
            </a:xfrm>
            <a:prstGeom prst="straightConnector1">
              <a:avLst/>
            </a:prstGeom>
            <a:ln w="38100">
              <a:solidFill>
                <a:schemeClr val="tx1">
                  <a:lumMod val="65000"/>
                  <a:lumOff val="35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E339BC0A-BA20-4ECF-8D83-7B7AF61FA1DC}"/>
                </a:ext>
              </a:extLst>
            </p:cNvPr>
            <p:cNvSpPr txBox="1"/>
            <p:nvPr/>
          </p:nvSpPr>
          <p:spPr>
            <a:xfrm>
              <a:off x="9118600" y="5701844"/>
              <a:ext cx="1397000" cy="400110"/>
            </a:xfrm>
            <a:prstGeom prst="rect">
              <a:avLst/>
            </a:prstGeom>
            <a:noFill/>
          </p:spPr>
          <p:txBody>
            <a:bodyPr wrap="square" rtlCol="0">
              <a:spAutoFit/>
            </a:bodyPr>
            <a:lstStyle/>
            <a:p>
              <a:r>
                <a:rPr lang="en-US" sz="2000" b="1" dirty="0">
                  <a:solidFill>
                    <a:schemeClr val="tx1">
                      <a:lumMod val="65000"/>
                      <a:lumOff val="35000"/>
                    </a:schemeClr>
                  </a:solidFill>
                  <a:latin typeface="+mj-lt"/>
                </a:rPr>
                <a:t>16 cm</a:t>
              </a:r>
            </a:p>
          </p:txBody>
        </p:sp>
        <p:sp>
          <p:nvSpPr>
            <p:cNvPr id="21" name="TextBox 20">
              <a:extLst>
                <a:ext uri="{FF2B5EF4-FFF2-40B4-BE49-F238E27FC236}">
                  <a16:creationId xmlns:a16="http://schemas.microsoft.com/office/drawing/2014/main" id="{1DA72A89-4591-4B9A-81F3-5BF2F4665B41}"/>
                </a:ext>
              </a:extLst>
            </p:cNvPr>
            <p:cNvSpPr txBox="1"/>
            <p:nvPr/>
          </p:nvSpPr>
          <p:spPr>
            <a:xfrm>
              <a:off x="6946538" y="3429000"/>
              <a:ext cx="1397000" cy="400110"/>
            </a:xfrm>
            <a:prstGeom prst="rect">
              <a:avLst/>
            </a:prstGeom>
            <a:noFill/>
          </p:spPr>
          <p:txBody>
            <a:bodyPr wrap="square" rtlCol="0">
              <a:spAutoFit/>
            </a:bodyPr>
            <a:lstStyle/>
            <a:p>
              <a:r>
                <a:rPr lang="en-US" sz="2000" b="1" dirty="0">
                  <a:solidFill>
                    <a:schemeClr val="tx1">
                      <a:lumMod val="65000"/>
                      <a:lumOff val="35000"/>
                    </a:schemeClr>
                  </a:solidFill>
                  <a:latin typeface="+mj-lt"/>
                </a:rPr>
                <a:t>20 cm</a:t>
              </a:r>
            </a:p>
          </p:txBody>
        </p:sp>
      </p:grpSp>
    </p:spTree>
    <p:custDataLst>
      <p:tags r:id="rId1"/>
    </p:custDataLst>
    <p:extLst>
      <p:ext uri="{BB962C8B-B14F-4D97-AF65-F5344CB8AC3E}">
        <p14:creationId xmlns:p14="http://schemas.microsoft.com/office/powerpoint/2010/main" val="27169081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iterate type="wd">
                                    <p:tmPct val="15000"/>
                                  </p:iterate>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par>
                          <p:cTn id="8" fill="hold">
                            <p:stCondLst>
                              <p:cond delay="2450"/>
                            </p:stCondLst>
                            <p:childTnLst>
                              <p:par>
                                <p:cTn id="9" presetID="10" presetClass="entr" presetSubtype="0" fill="hold" grpId="0" nodeType="afterEffect">
                                  <p:stCondLst>
                                    <p:cond delay="0"/>
                                  </p:stCondLst>
                                  <p:iterate type="wd">
                                    <p:tmPct val="15000"/>
                                  </p:iterate>
                                  <p:childTnLst>
                                    <p:set>
                                      <p:cBhvr>
                                        <p:cTn id="10" dur="1" fill="hold">
                                          <p:stCondLst>
                                            <p:cond delay="0"/>
                                          </p:stCondLst>
                                        </p:cTn>
                                        <p:tgtEl>
                                          <p:spTgt spid="22"/>
                                        </p:tgtEl>
                                        <p:attrNameLst>
                                          <p:attrName>style.visibility</p:attrName>
                                        </p:attrNameLst>
                                      </p:cBhvr>
                                      <p:to>
                                        <p:strVal val="visible"/>
                                      </p:to>
                                    </p:set>
                                    <p:animEffect transition="in" filter="fade">
                                      <p:cBhvr>
                                        <p:cTn id="11" dur="500"/>
                                        <p:tgtEl>
                                          <p:spTgt spid="22"/>
                                        </p:tgtEl>
                                      </p:cBhvr>
                                    </p:animEffect>
                                  </p:childTnLst>
                                </p:cTn>
                              </p:par>
                            </p:childTnLst>
                          </p:cTn>
                        </p:par>
                        <p:par>
                          <p:cTn id="12" fill="hold">
                            <p:stCondLst>
                              <p:cond delay="3550"/>
                            </p:stCondLst>
                            <p:childTnLst>
                              <p:par>
                                <p:cTn id="13" presetID="1" presetClass="entr" presetSubtype="0" fill="hold" grpId="0" nodeType="after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childTnLst>
                          </p:cTn>
                        </p:par>
                        <p:par>
                          <p:cTn id="15" fill="hold">
                            <p:stCondLst>
                              <p:cond delay="3550"/>
                            </p:stCondLst>
                            <p:childTnLst>
                              <p:par>
                                <p:cTn id="16" presetID="10" presetClass="entr" presetSubtype="0" fill="hold" grpId="0"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fade">
                                      <p:cBhvr>
                                        <p:cTn id="18" dur="500"/>
                                        <p:tgtEl>
                                          <p:spTgt spid="2"/>
                                        </p:tgtEl>
                                      </p:cBhvr>
                                    </p:animEffec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2" grpId="0"/>
      <p:bldP spid="27" grpId="0" animBg="1"/>
      <p:bldP spid="2" grpId="0"/>
      <p:bldP spid="9"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94193931-B556-43CF-AE49-ABE33B905FA9}"/>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Complete</a:t>
            </a:r>
            <a:endParaRPr lang="en-GB" sz="3200" dirty="0">
              <a:sym typeface="Comic Sans MS"/>
            </a:endParaRPr>
          </a:p>
        </p:txBody>
      </p:sp>
      <p:sp>
        <p:nvSpPr>
          <p:cNvPr id="20" name="TextBox 19">
            <a:extLst>
              <a:ext uri="{FF2B5EF4-FFF2-40B4-BE49-F238E27FC236}">
                <a16:creationId xmlns:a16="http://schemas.microsoft.com/office/drawing/2014/main" id="{3A6DC288-B868-4754-B1DB-28F525341FFD}"/>
              </a:ext>
            </a:extLst>
          </p:cNvPr>
          <p:cNvSpPr txBox="1"/>
          <p:nvPr/>
        </p:nvSpPr>
        <p:spPr>
          <a:xfrm>
            <a:off x="526321" y="1497416"/>
            <a:ext cx="7105337" cy="2535309"/>
          </a:xfrm>
          <a:prstGeom prst="rect">
            <a:avLst/>
          </a:prstGeom>
          <a:noFill/>
        </p:spPr>
        <p:txBody>
          <a:bodyPr wrap="square">
            <a:spAutoFit/>
          </a:bodyPr>
          <a:lstStyle/>
          <a:p>
            <a:pPr marL="0" marR="0">
              <a:lnSpc>
                <a:spcPct val="107000"/>
              </a:lnSpc>
              <a:spcBef>
                <a:spcPts val="0"/>
              </a:spcBef>
              <a:spcAft>
                <a:spcPts val="800"/>
              </a:spcAft>
            </a:pPr>
            <a:r>
              <a:rPr lang="en-US" sz="3000" dirty="0">
                <a:solidFill>
                  <a:schemeClr val="tx1">
                    <a:lumMod val="65000"/>
                    <a:lumOff val="35000"/>
                  </a:schemeClr>
                </a:solidFill>
                <a:effectLst/>
                <a:latin typeface="+mn-lt"/>
                <a:ea typeface="Calibri" panose="020F0502020204030204" pitchFamily="34" charset="0"/>
                <a:cs typeface="Arial" panose="020B0604020202020204" pitchFamily="34" charset="0"/>
              </a:rPr>
              <a:t>A farmer wants to put a fence around his square-shaped garden. The side of the garden is 40 meters. How many meters of fencing does the farmer need?</a:t>
            </a:r>
          </a:p>
        </p:txBody>
      </p:sp>
      <p:sp>
        <p:nvSpPr>
          <p:cNvPr id="22" name="TextBox 21">
            <a:extLst>
              <a:ext uri="{FF2B5EF4-FFF2-40B4-BE49-F238E27FC236}">
                <a16:creationId xmlns:a16="http://schemas.microsoft.com/office/drawing/2014/main" id="{3A9D47F4-5097-44CA-B70C-60DF5D485BBB}"/>
              </a:ext>
            </a:extLst>
          </p:cNvPr>
          <p:cNvSpPr txBox="1"/>
          <p:nvPr/>
        </p:nvSpPr>
        <p:spPr>
          <a:xfrm>
            <a:off x="2040328" y="4695230"/>
            <a:ext cx="3467172" cy="553998"/>
          </a:xfrm>
          <a:prstGeom prst="rect">
            <a:avLst/>
          </a:prstGeom>
          <a:noFill/>
        </p:spPr>
        <p:txBody>
          <a:bodyPr wrap="square">
            <a:spAutoFit/>
          </a:bodyPr>
          <a:lstStyle/>
          <a:p>
            <a:r>
              <a:rPr lang="en-US" sz="3000" dirty="0">
                <a:solidFill>
                  <a:prstClr val="black">
                    <a:lumMod val="65000"/>
                    <a:lumOff val="35000"/>
                  </a:prstClr>
                </a:solidFill>
                <a:latin typeface="Comic Sans MS"/>
                <a:ea typeface="Calibri" panose="020F0502020204030204" pitchFamily="34" charset="0"/>
                <a:cs typeface="Arial" panose="020B0604020202020204" pitchFamily="34" charset="0"/>
              </a:rPr>
              <a:t>T</a:t>
            </a:r>
            <a:r>
              <a:rPr kumimoji="0" lang="en-US" sz="3000" b="0" i="0" u="none" strike="noStrike" kern="0" cap="none" spc="0" normalizeH="0" baseline="0" noProof="0" dirty="0">
                <a:ln>
                  <a:noFill/>
                </a:ln>
                <a:solidFill>
                  <a:prstClr val="black">
                    <a:lumMod val="65000"/>
                    <a:lumOff val="35000"/>
                  </a:prstClr>
                </a:solidFill>
                <a:effectLst/>
                <a:uLnTx/>
                <a:uFillTx/>
                <a:latin typeface="Comic Sans MS"/>
                <a:ea typeface="Calibri" panose="020F0502020204030204" pitchFamily="34" charset="0"/>
                <a:cs typeface="Arial" panose="020B0604020202020204" pitchFamily="34" charset="0"/>
                <a:sym typeface="Arial"/>
              </a:rPr>
              <a:t>he </a:t>
            </a:r>
            <a:r>
              <a:rPr lang="en-US" sz="3000" dirty="0">
                <a:solidFill>
                  <a:prstClr val="black">
                    <a:lumMod val="65000"/>
                    <a:lumOff val="35000"/>
                  </a:prstClr>
                </a:solidFill>
                <a:latin typeface="Comic Sans MS"/>
                <a:ea typeface="Calibri" panose="020F0502020204030204" pitchFamily="34" charset="0"/>
                <a:cs typeface="Arial" panose="020B0604020202020204" pitchFamily="34" charset="0"/>
              </a:rPr>
              <a:t>farmer needs</a:t>
            </a:r>
            <a:endParaRPr lang="fr-FR" sz="3000" dirty="0"/>
          </a:p>
        </p:txBody>
      </p:sp>
      <p:sp>
        <p:nvSpPr>
          <p:cNvPr id="27" name="Rectangle: Rounded Corners 26">
            <a:extLst>
              <a:ext uri="{FF2B5EF4-FFF2-40B4-BE49-F238E27FC236}">
                <a16:creationId xmlns:a16="http://schemas.microsoft.com/office/drawing/2014/main" id="{C11CD932-E92B-4695-9CA4-8DB50D4EC3F8}"/>
              </a:ext>
            </a:extLst>
          </p:cNvPr>
          <p:cNvSpPr/>
          <p:nvPr/>
        </p:nvSpPr>
        <p:spPr>
          <a:xfrm>
            <a:off x="5507500" y="4734602"/>
            <a:ext cx="822960" cy="457200"/>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sp>
        <p:nvSpPr>
          <p:cNvPr id="7" name="TextBox 6">
            <a:extLst>
              <a:ext uri="{FF2B5EF4-FFF2-40B4-BE49-F238E27FC236}">
                <a16:creationId xmlns:a16="http://schemas.microsoft.com/office/drawing/2014/main" id="{60191CEA-B181-44D6-806E-C66C9907C33D}"/>
              </a:ext>
            </a:extLst>
          </p:cNvPr>
          <p:cNvSpPr txBox="1"/>
          <p:nvPr/>
        </p:nvSpPr>
        <p:spPr>
          <a:xfrm>
            <a:off x="6456218" y="4695230"/>
            <a:ext cx="3467172" cy="553998"/>
          </a:xfrm>
          <a:prstGeom prst="rect">
            <a:avLst/>
          </a:prstGeom>
          <a:noFill/>
        </p:spPr>
        <p:txBody>
          <a:bodyPr wrap="square">
            <a:spAutoFit/>
          </a:bodyPr>
          <a:lstStyle/>
          <a:p>
            <a:r>
              <a:rPr kumimoji="0" lang="en-US" sz="3000" b="0" i="0" u="none" strike="noStrike" kern="0" cap="none" spc="0" normalizeH="0" baseline="0" noProof="0" dirty="0">
                <a:ln>
                  <a:noFill/>
                </a:ln>
                <a:solidFill>
                  <a:prstClr val="black">
                    <a:lumMod val="65000"/>
                    <a:lumOff val="35000"/>
                  </a:prstClr>
                </a:solidFill>
                <a:effectLst/>
                <a:uLnTx/>
                <a:uFillTx/>
                <a:latin typeface="Comic Sans MS"/>
                <a:ea typeface="Calibri" panose="020F0502020204030204" pitchFamily="34" charset="0"/>
                <a:cs typeface="Arial" panose="020B0604020202020204" pitchFamily="34" charset="0"/>
                <a:sym typeface="Arial"/>
              </a:rPr>
              <a:t>meters of fencing.</a:t>
            </a:r>
            <a:endParaRPr lang="fr-FR" sz="3000" dirty="0"/>
          </a:p>
        </p:txBody>
      </p:sp>
      <p:sp>
        <p:nvSpPr>
          <p:cNvPr id="9" name="Rectangle: Rounded Corners 8">
            <a:extLst>
              <a:ext uri="{FF2B5EF4-FFF2-40B4-BE49-F238E27FC236}">
                <a16:creationId xmlns:a16="http://schemas.microsoft.com/office/drawing/2014/main" id="{C3BDA0A3-5698-4F0D-BC35-3FC76FC060E8}"/>
              </a:ext>
            </a:extLst>
          </p:cNvPr>
          <p:cNvSpPr/>
          <p:nvPr/>
        </p:nvSpPr>
        <p:spPr>
          <a:xfrm>
            <a:off x="5488555" y="4713037"/>
            <a:ext cx="886012" cy="514626"/>
          </a:xfrm>
          <a:prstGeom prst="roundRect">
            <a:avLst/>
          </a:prstGeom>
          <a:solidFill>
            <a:srgbClr val="74C274"/>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000" dirty="0">
                <a:solidFill>
                  <a:schemeClr val="bg1"/>
                </a:solidFill>
              </a:rPr>
              <a:t>160</a:t>
            </a:r>
          </a:p>
        </p:txBody>
      </p:sp>
      <p:pic>
        <p:nvPicPr>
          <p:cNvPr id="10" name="Picture 9" descr="A picture containing schematic&#10;&#10;Description automatically generated">
            <a:extLst>
              <a:ext uri="{FF2B5EF4-FFF2-40B4-BE49-F238E27FC236}">
                <a16:creationId xmlns:a16="http://schemas.microsoft.com/office/drawing/2014/main" id="{101E8183-7A3D-4A9B-B737-C2A7412798D1}"/>
              </a:ext>
            </a:extLst>
          </p:cNvPr>
          <p:cNvPicPr>
            <a:picLocks noChangeAspect="1"/>
          </p:cNvPicPr>
          <p:nvPr/>
        </p:nvPicPr>
        <p:blipFill>
          <a:blip r:embed="rId4"/>
          <a:stretch>
            <a:fillRect/>
          </a:stretch>
        </p:blipFill>
        <p:spPr>
          <a:xfrm>
            <a:off x="7304081" y="1943100"/>
            <a:ext cx="4164253" cy="2820872"/>
          </a:xfrm>
          <a:prstGeom prst="rect">
            <a:avLst/>
          </a:prstGeom>
        </p:spPr>
      </p:pic>
    </p:spTree>
    <p:custDataLst>
      <p:tags r:id="rId1"/>
    </p:custDataLst>
    <p:extLst>
      <p:ext uri="{BB962C8B-B14F-4D97-AF65-F5344CB8AC3E}">
        <p14:creationId xmlns:p14="http://schemas.microsoft.com/office/powerpoint/2010/main" val="29911253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iterate type="wd">
                                    <p:tmPct val="15000"/>
                                  </p:iterate>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par>
                          <p:cTn id="8" fill="hold">
                            <p:stCondLst>
                              <p:cond delay="2750"/>
                            </p:stCondLst>
                            <p:childTnLst>
                              <p:par>
                                <p:cTn id="9" presetID="10" presetClass="entr" presetSubtype="0" fill="hold" grpId="0" nodeType="afterEffect">
                                  <p:stCondLst>
                                    <p:cond delay="0"/>
                                  </p:stCondLst>
                                  <p:iterate type="wd">
                                    <p:tmPct val="15000"/>
                                  </p:iterate>
                                  <p:childTnLst>
                                    <p:set>
                                      <p:cBhvr>
                                        <p:cTn id="10" dur="1" fill="hold">
                                          <p:stCondLst>
                                            <p:cond delay="0"/>
                                          </p:stCondLst>
                                        </p:cTn>
                                        <p:tgtEl>
                                          <p:spTgt spid="22"/>
                                        </p:tgtEl>
                                        <p:attrNameLst>
                                          <p:attrName>style.visibility</p:attrName>
                                        </p:attrNameLst>
                                      </p:cBhvr>
                                      <p:to>
                                        <p:strVal val="visible"/>
                                      </p:to>
                                    </p:set>
                                    <p:animEffect transition="in" filter="fade">
                                      <p:cBhvr>
                                        <p:cTn id="11" dur="500"/>
                                        <p:tgtEl>
                                          <p:spTgt spid="22"/>
                                        </p:tgtEl>
                                      </p:cBhvr>
                                    </p:animEffect>
                                  </p:childTnLst>
                                </p:cTn>
                              </p:par>
                            </p:childTnLst>
                          </p:cTn>
                        </p:par>
                        <p:par>
                          <p:cTn id="12" fill="hold">
                            <p:stCondLst>
                              <p:cond delay="3400"/>
                            </p:stCondLst>
                            <p:childTnLst>
                              <p:par>
                                <p:cTn id="13" presetID="1" presetClass="entr" presetSubtype="0" fill="hold" grpId="0" nodeType="after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childTnLst>
                          </p:cTn>
                        </p:par>
                        <p:par>
                          <p:cTn id="15" fill="hold">
                            <p:stCondLst>
                              <p:cond delay="3400"/>
                            </p:stCondLst>
                            <p:childTnLst>
                              <p:par>
                                <p:cTn id="16" presetID="10" presetClass="entr" presetSubtype="0" fill="hold" grpId="0" nodeType="afterEffect">
                                  <p:stCondLst>
                                    <p:cond delay="0"/>
                                  </p:stCondLst>
                                  <p:iterate type="wd">
                                    <p:tmPct val="15000"/>
                                  </p:iterate>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2" grpId="0"/>
      <p:bldP spid="27" grpId="0" animBg="1"/>
      <p:bldP spid="7" grpId="0"/>
      <p:bldP spid="9"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94193931-B556-43CF-AE49-ABE33B905FA9}"/>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Complete</a:t>
            </a:r>
            <a:endParaRPr lang="en-GB" sz="3200" dirty="0">
              <a:sym typeface="Comic Sans MS"/>
            </a:endParaRPr>
          </a:p>
        </p:txBody>
      </p:sp>
      <p:sp>
        <p:nvSpPr>
          <p:cNvPr id="20" name="TextBox 19">
            <a:extLst>
              <a:ext uri="{FF2B5EF4-FFF2-40B4-BE49-F238E27FC236}">
                <a16:creationId xmlns:a16="http://schemas.microsoft.com/office/drawing/2014/main" id="{3A6DC288-B868-4754-B1DB-28F525341FFD}"/>
              </a:ext>
            </a:extLst>
          </p:cNvPr>
          <p:cNvSpPr txBox="1"/>
          <p:nvPr/>
        </p:nvSpPr>
        <p:spPr>
          <a:xfrm>
            <a:off x="564421" y="1253542"/>
            <a:ext cx="8116441" cy="3478260"/>
          </a:xfrm>
          <a:prstGeom prst="rect">
            <a:avLst/>
          </a:prstGeom>
          <a:noFill/>
        </p:spPr>
        <p:txBody>
          <a:bodyPr wrap="square">
            <a:spAutoFit/>
          </a:bodyPr>
          <a:lstStyle/>
          <a:p>
            <a:pPr marL="0" marR="0">
              <a:lnSpc>
                <a:spcPct val="150000"/>
              </a:lnSpc>
              <a:spcBef>
                <a:spcPts val="0"/>
              </a:spcBef>
              <a:spcAft>
                <a:spcPts val="800"/>
              </a:spcAft>
            </a:pPr>
            <a:r>
              <a:rPr lang="en-US" sz="3000" dirty="0">
                <a:solidFill>
                  <a:schemeClr val="tx1">
                    <a:lumMod val="65000"/>
                    <a:lumOff val="35000"/>
                  </a:schemeClr>
                </a:solidFill>
                <a:effectLst/>
                <a:latin typeface="+mn-lt"/>
                <a:ea typeface="Calibri" panose="020F0502020204030204" pitchFamily="34" charset="0"/>
                <a:cs typeface="Arial" panose="020B0604020202020204" pitchFamily="34" charset="0"/>
              </a:rPr>
              <a:t>A park shaped like a rectangle has a length of 40 meters and a width of 20 meters. If trees are planted on its sides with a gap of 10 meters between them, how many trees are needed?</a:t>
            </a:r>
          </a:p>
        </p:txBody>
      </p:sp>
      <p:sp>
        <p:nvSpPr>
          <p:cNvPr id="22" name="TextBox 21">
            <a:extLst>
              <a:ext uri="{FF2B5EF4-FFF2-40B4-BE49-F238E27FC236}">
                <a16:creationId xmlns:a16="http://schemas.microsoft.com/office/drawing/2014/main" id="{3A9D47F4-5097-44CA-B70C-60DF5D485BBB}"/>
              </a:ext>
            </a:extLst>
          </p:cNvPr>
          <p:cNvSpPr txBox="1"/>
          <p:nvPr/>
        </p:nvSpPr>
        <p:spPr>
          <a:xfrm>
            <a:off x="1469658" y="5644090"/>
            <a:ext cx="3594101" cy="553998"/>
          </a:xfrm>
          <a:prstGeom prst="rect">
            <a:avLst/>
          </a:prstGeom>
          <a:noFill/>
        </p:spPr>
        <p:txBody>
          <a:bodyPr wrap="square">
            <a:spAutoFit/>
          </a:bodyPr>
          <a:lstStyle/>
          <a:p>
            <a:r>
              <a:rPr lang="en-US" sz="3000" dirty="0">
                <a:solidFill>
                  <a:prstClr val="black">
                    <a:lumMod val="65000"/>
                    <a:lumOff val="35000"/>
                  </a:prstClr>
                </a:solidFill>
                <a:latin typeface="Comic Sans MS"/>
                <a:ea typeface="Calibri" panose="020F0502020204030204" pitchFamily="34" charset="0"/>
                <a:cs typeface="Arial" panose="020B0604020202020204" pitchFamily="34" charset="0"/>
              </a:rPr>
              <a:t>  trees are needed. </a:t>
            </a:r>
            <a:endParaRPr lang="fr-FR" sz="3000" dirty="0"/>
          </a:p>
        </p:txBody>
      </p:sp>
      <p:sp>
        <p:nvSpPr>
          <p:cNvPr id="27" name="Rectangle: Rounded Corners 26">
            <a:extLst>
              <a:ext uri="{FF2B5EF4-FFF2-40B4-BE49-F238E27FC236}">
                <a16:creationId xmlns:a16="http://schemas.microsoft.com/office/drawing/2014/main" id="{C11CD932-E92B-4695-9CA4-8DB50D4EC3F8}"/>
              </a:ext>
            </a:extLst>
          </p:cNvPr>
          <p:cNvSpPr/>
          <p:nvPr/>
        </p:nvSpPr>
        <p:spPr>
          <a:xfrm>
            <a:off x="743337" y="5644090"/>
            <a:ext cx="822960" cy="457200"/>
          </a:xfrm>
          <a:prstGeom prst="round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65000"/>
                  <a:lumOff val="35000"/>
                </a:schemeClr>
              </a:solidFill>
            </a:endParaRPr>
          </a:p>
        </p:txBody>
      </p:sp>
      <p:sp>
        <p:nvSpPr>
          <p:cNvPr id="8" name="Rectangle: Rounded Corners 7">
            <a:extLst>
              <a:ext uri="{FF2B5EF4-FFF2-40B4-BE49-F238E27FC236}">
                <a16:creationId xmlns:a16="http://schemas.microsoft.com/office/drawing/2014/main" id="{3ABDDB04-8F8C-4DE1-A21E-D6E9AAF355CC}"/>
              </a:ext>
            </a:extLst>
          </p:cNvPr>
          <p:cNvSpPr/>
          <p:nvPr/>
        </p:nvSpPr>
        <p:spPr>
          <a:xfrm>
            <a:off x="717937" y="5604458"/>
            <a:ext cx="886012" cy="514626"/>
          </a:xfrm>
          <a:prstGeom prst="roundRect">
            <a:avLst/>
          </a:prstGeom>
          <a:solidFill>
            <a:srgbClr val="74C274"/>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000" dirty="0">
                <a:solidFill>
                  <a:schemeClr val="bg1"/>
                </a:solidFill>
              </a:rPr>
              <a:t>12</a:t>
            </a:r>
          </a:p>
        </p:txBody>
      </p:sp>
      <p:pic>
        <p:nvPicPr>
          <p:cNvPr id="3" name="Picture 2" descr="A picture containing diagram&#10;&#10;Description automatically generated">
            <a:extLst>
              <a:ext uri="{FF2B5EF4-FFF2-40B4-BE49-F238E27FC236}">
                <a16:creationId xmlns:a16="http://schemas.microsoft.com/office/drawing/2014/main" id="{A3673132-1333-4657-8E83-E7DA38CADB96}"/>
              </a:ext>
            </a:extLst>
          </p:cNvPr>
          <p:cNvPicPr>
            <a:picLocks noChangeAspect="1"/>
          </p:cNvPicPr>
          <p:nvPr/>
        </p:nvPicPr>
        <p:blipFill rotWithShape="1">
          <a:blip r:embed="rId4"/>
          <a:srcRect l="628" t="4097" r="16629" b="4097"/>
          <a:stretch/>
        </p:blipFill>
        <p:spPr>
          <a:xfrm rot="5400000">
            <a:off x="8056257" y="2529969"/>
            <a:ext cx="4457699" cy="2684944"/>
          </a:xfrm>
          <a:prstGeom prst="rect">
            <a:avLst/>
          </a:prstGeom>
        </p:spPr>
      </p:pic>
    </p:spTree>
    <p:custDataLst>
      <p:tags r:id="rId1"/>
    </p:custDataLst>
    <p:extLst>
      <p:ext uri="{BB962C8B-B14F-4D97-AF65-F5344CB8AC3E}">
        <p14:creationId xmlns:p14="http://schemas.microsoft.com/office/powerpoint/2010/main" val="26013744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iterate type="wd">
                                    <p:tmPct val="15000"/>
                                  </p:iterate>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par>
                          <p:cTn id="8" fill="hold">
                            <p:stCondLst>
                              <p:cond delay="3500"/>
                            </p:stCondLst>
                            <p:childTnLst>
                              <p:par>
                                <p:cTn id="9" presetID="10" presetClass="entr" presetSubtype="0" fill="hold" grpId="0" nodeType="afterEffect">
                                  <p:stCondLst>
                                    <p:cond delay="0"/>
                                  </p:stCondLst>
                                  <p:iterate type="wd">
                                    <p:tmPct val="15000"/>
                                  </p:iterate>
                                  <p:childTnLst>
                                    <p:set>
                                      <p:cBhvr>
                                        <p:cTn id="10" dur="1" fill="hold">
                                          <p:stCondLst>
                                            <p:cond delay="0"/>
                                          </p:stCondLst>
                                        </p:cTn>
                                        <p:tgtEl>
                                          <p:spTgt spid="27"/>
                                        </p:tgtEl>
                                        <p:attrNameLst>
                                          <p:attrName>style.visibility</p:attrName>
                                        </p:attrNameLst>
                                      </p:cBhvr>
                                      <p:to>
                                        <p:strVal val="visible"/>
                                      </p:to>
                                    </p:set>
                                    <p:animEffect transition="in" filter="fade">
                                      <p:cBhvr>
                                        <p:cTn id="11" dur="500"/>
                                        <p:tgtEl>
                                          <p:spTgt spid="27"/>
                                        </p:tgtEl>
                                      </p:cBhvr>
                                    </p:animEffect>
                                  </p:childTnLst>
                                </p:cTn>
                              </p:par>
                            </p:childTnLst>
                          </p:cTn>
                        </p:par>
                        <p:par>
                          <p:cTn id="12" fill="hold">
                            <p:stCondLst>
                              <p:cond delay="4000"/>
                            </p:stCondLst>
                            <p:childTnLst>
                              <p:par>
                                <p:cTn id="13" presetID="10" presetClass="entr" presetSubtype="0" fill="hold" grpId="0" nodeType="afterEffect">
                                  <p:stCondLst>
                                    <p:cond delay="0"/>
                                  </p:stCondLst>
                                  <p:iterate type="wd">
                                    <p:tmPct val="15000"/>
                                  </p:iterate>
                                  <p:childTnLst>
                                    <p:set>
                                      <p:cBhvr>
                                        <p:cTn id="14" dur="1" fill="hold">
                                          <p:stCondLst>
                                            <p:cond delay="0"/>
                                          </p:stCondLst>
                                        </p:cTn>
                                        <p:tgtEl>
                                          <p:spTgt spid="22"/>
                                        </p:tgtEl>
                                        <p:attrNameLst>
                                          <p:attrName>style.visibility</p:attrName>
                                        </p:attrNameLst>
                                      </p:cBhvr>
                                      <p:to>
                                        <p:strVal val="visible"/>
                                      </p:to>
                                    </p:set>
                                    <p:animEffect transition="in" filter="fade">
                                      <p:cBhvr>
                                        <p:cTn id="15" dur="500"/>
                                        <p:tgtEl>
                                          <p:spTgt spid="22"/>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2" grpId="0"/>
      <p:bldP spid="27" grpId="0" animBg="1"/>
      <p:bldP spid="8"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14" y="0"/>
            <a:ext cx="12181172" cy="6858000"/>
          </a:xfrm>
          <a:prstGeom prst="rect">
            <a:avLst/>
          </a:prstGeom>
        </p:spPr>
      </p:pic>
    </p:spTree>
    <p:custDataLst>
      <p:tags r:id="rId1"/>
    </p:custDataLst>
    <p:extLst>
      <p:ext uri="{BB962C8B-B14F-4D97-AF65-F5344CB8AC3E}">
        <p14:creationId xmlns:p14="http://schemas.microsoft.com/office/powerpoint/2010/main" val="11223905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Google Shape;222;p10">
            <a:extLst>
              <a:ext uri="{FF2B5EF4-FFF2-40B4-BE49-F238E27FC236}">
                <a16:creationId xmlns:a16="http://schemas.microsoft.com/office/drawing/2014/main" id="{31B4FE51-9FF9-46AE-93A1-AA486ECCB4B4}"/>
              </a:ext>
            </a:extLst>
          </p:cNvPr>
          <p:cNvSpPr txBox="1"/>
          <p:nvPr/>
        </p:nvSpPr>
        <p:spPr>
          <a:xfrm>
            <a:off x="0" y="572302"/>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marR="0" lvl="1" indent="0" algn="l" defTabSz="914400" rtl="0" eaLnBrk="1" fontAlgn="auto" latinLnBrk="0" hangingPunct="1">
              <a:lnSpc>
                <a:spcPct val="100000"/>
              </a:lnSpc>
              <a:spcBef>
                <a:spcPts val="0"/>
              </a:spcBef>
              <a:spcAft>
                <a:spcPts val="0"/>
              </a:spcAft>
              <a:buClr>
                <a:srgbClr val="000000"/>
              </a:buClr>
              <a:buSzPts val="6000"/>
              <a:buFont typeface="Comic Sans MS"/>
              <a:buNone/>
              <a:tabLst/>
              <a:defRPr/>
            </a:pPr>
            <a:r>
              <a:rPr kumimoji="0" lang="en-GB" sz="3200" b="1" i="0" u="none" strike="noStrike" kern="0" cap="none" spc="0" normalizeH="0" baseline="0" noProof="0" dirty="0">
                <a:ln>
                  <a:noFill/>
                </a:ln>
                <a:solidFill>
                  <a:prstClr val="white"/>
                </a:solidFill>
                <a:effectLst/>
                <a:uLnTx/>
                <a:uFillTx/>
                <a:latin typeface="Comic Sans MS"/>
                <a:cs typeface="Arial"/>
                <a:sym typeface="Comic Sans MS"/>
              </a:rPr>
              <a:t>Prerequisites</a:t>
            </a:r>
            <a:endParaRPr kumimoji="0" lang="en-GB" sz="3200" b="0" i="0" u="none" strike="noStrike" kern="0" cap="none" spc="0" normalizeH="0" baseline="0" noProof="0" dirty="0">
              <a:ln>
                <a:noFill/>
              </a:ln>
              <a:solidFill>
                <a:prstClr val="white"/>
              </a:solidFill>
              <a:effectLst/>
              <a:uLnTx/>
              <a:uFillTx/>
              <a:latin typeface="Arial"/>
              <a:cs typeface="Arial"/>
              <a:sym typeface="Comic Sans MS"/>
            </a:endParaRPr>
          </a:p>
        </p:txBody>
      </p:sp>
      <p:pic>
        <p:nvPicPr>
          <p:cNvPr id="8" name="Picture 7">
            <a:extLst>
              <a:ext uri="{FF2B5EF4-FFF2-40B4-BE49-F238E27FC236}">
                <a16:creationId xmlns:a16="http://schemas.microsoft.com/office/drawing/2014/main" id="{AE021D70-6B1B-4F47-A9F9-8349B476C988}"/>
              </a:ext>
            </a:extLst>
          </p:cNvPr>
          <p:cNvPicPr>
            <a:picLocks noChangeAspect="1"/>
          </p:cNvPicPr>
          <p:nvPr/>
        </p:nvPicPr>
        <p:blipFill>
          <a:blip r:embed="rId4"/>
          <a:srcRect/>
          <a:stretch/>
        </p:blipFill>
        <p:spPr>
          <a:xfrm flipH="1">
            <a:off x="11195089" y="106908"/>
            <a:ext cx="606363" cy="1781002"/>
          </a:xfrm>
          <a:prstGeom prst="rect">
            <a:avLst/>
          </a:prstGeom>
        </p:spPr>
      </p:pic>
      <p:sp>
        <p:nvSpPr>
          <p:cNvPr id="9" name="Google Shape;86;ga338da080d_1_6">
            <a:extLst>
              <a:ext uri="{FF2B5EF4-FFF2-40B4-BE49-F238E27FC236}">
                <a16:creationId xmlns:a16="http://schemas.microsoft.com/office/drawing/2014/main" id="{D8CC48AA-D7CE-4BD6-A9BA-C6C4132AD253}"/>
              </a:ext>
            </a:extLst>
          </p:cNvPr>
          <p:cNvSpPr txBox="1">
            <a:spLocks/>
          </p:cNvSpPr>
          <p:nvPr/>
        </p:nvSpPr>
        <p:spPr>
          <a:xfrm>
            <a:off x="103958" y="1217196"/>
            <a:ext cx="10580267" cy="1885861"/>
          </a:xfrm>
          <a:prstGeom prst="rect">
            <a:avLst/>
          </a:prstGeom>
          <a:noFill/>
          <a:ln>
            <a:noFill/>
          </a:ln>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457200">
              <a:buClr>
                <a:srgbClr val="0076A3"/>
              </a:buClr>
              <a:buSzPts val="1100"/>
            </a:pPr>
            <a:endParaRPr lang="fr-FR" b="1" dirty="0">
              <a:solidFill>
                <a:srgbClr val="3A729A"/>
              </a:solidFill>
              <a:latin typeface="Comic Sans MS" panose="030F0702030302020204" pitchFamily="66" charset="0"/>
            </a:endParaRPr>
          </a:p>
          <a:p>
            <a:pPr marL="971550" indent="-457200">
              <a:lnSpc>
                <a:spcPct val="150000"/>
              </a:lnSpc>
              <a:buClr>
                <a:srgbClr val="0076A3"/>
              </a:buClr>
              <a:buSzPct val="100000"/>
              <a:buFont typeface="Arial" panose="020B0604020202020204" pitchFamily="34" charset="0"/>
              <a:buChar char="•"/>
            </a:pPr>
            <a:r>
              <a:rPr lang="en-US" sz="2800" dirty="0">
                <a:solidFill>
                  <a:schemeClr val="tx1">
                    <a:lumMod val="65000"/>
                    <a:lumOff val="35000"/>
                  </a:schemeClr>
                </a:solidFill>
                <a:latin typeface="Comic Sans MS"/>
              </a:rPr>
              <a:t>Find the perimeter of a figure</a:t>
            </a:r>
          </a:p>
          <a:p>
            <a:pPr marL="971550" lvl="7" indent="-457200">
              <a:lnSpc>
                <a:spcPct val="150000"/>
              </a:lnSpc>
              <a:buClr>
                <a:srgbClr val="0076A3"/>
              </a:buClr>
              <a:buSzPct val="100000"/>
              <a:buFont typeface="Arial" panose="020B0604020202020204" pitchFamily="34" charset="0"/>
              <a:buChar char="•"/>
            </a:pPr>
            <a:r>
              <a:rPr lang="en-US" sz="2800" dirty="0">
                <a:solidFill>
                  <a:schemeClr val="tx1">
                    <a:lumMod val="65000"/>
                    <a:lumOff val="35000"/>
                  </a:schemeClr>
                </a:solidFill>
                <a:latin typeface="Comic Sans MS"/>
              </a:rPr>
              <a:t>Perform conversions from one unit of length to another</a:t>
            </a:r>
          </a:p>
        </p:txBody>
      </p:sp>
    </p:spTree>
    <p:custDataLst>
      <p:tags r:id="rId1"/>
    </p:custDataLst>
    <p:extLst>
      <p:ext uri="{BB962C8B-B14F-4D97-AF65-F5344CB8AC3E}">
        <p14:creationId xmlns:p14="http://schemas.microsoft.com/office/powerpoint/2010/main" val="27949249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iterate type="wd">
                                    <p:tmPct val="15000"/>
                                  </p:iterate>
                                  <p:childTnLst>
                                    <p:set>
                                      <p:cBhvr>
                                        <p:cTn id="6" dur="1" fill="hold">
                                          <p:stCondLst>
                                            <p:cond delay="0"/>
                                          </p:stCondLst>
                                        </p:cTn>
                                        <p:tgtEl>
                                          <p:spTgt spid="9">
                                            <p:txEl>
                                              <p:pRg st="1" end="1"/>
                                            </p:txEl>
                                          </p:spTgt>
                                        </p:tgtEl>
                                        <p:attrNameLst>
                                          <p:attrName>style.visibility</p:attrName>
                                        </p:attrNameLst>
                                      </p:cBhvr>
                                      <p:to>
                                        <p:strVal val="visible"/>
                                      </p:to>
                                    </p:set>
                                    <p:animEffect transition="in" filter="fade">
                                      <p:cBhvr>
                                        <p:cTn id="7" dur="500"/>
                                        <p:tgtEl>
                                          <p:spTgt spid="9">
                                            <p:txEl>
                                              <p:pRg st="1" end="1"/>
                                            </p:txEl>
                                          </p:spTgt>
                                        </p:tgtEl>
                                      </p:cBhvr>
                                    </p:animEffect>
                                  </p:childTnLst>
                                </p:cTn>
                              </p:par>
                            </p:childTnLst>
                          </p:cTn>
                        </p:par>
                        <p:par>
                          <p:cTn id="8" fill="hold">
                            <p:stCondLst>
                              <p:cond delay="875"/>
                            </p:stCondLst>
                            <p:childTnLst>
                              <p:par>
                                <p:cTn id="9" presetID="10" presetClass="entr" presetSubtype="0" fill="hold" nodeType="afterEffect">
                                  <p:stCondLst>
                                    <p:cond delay="0"/>
                                  </p:stCondLst>
                                  <p:iterate type="wd">
                                    <p:tmPct val="15000"/>
                                  </p:iterate>
                                  <p:childTnLst>
                                    <p:set>
                                      <p:cBhvr>
                                        <p:cTn id="10" dur="1" fill="hold">
                                          <p:stCondLst>
                                            <p:cond delay="0"/>
                                          </p:stCondLst>
                                        </p:cTn>
                                        <p:tgtEl>
                                          <p:spTgt spid="9">
                                            <p:txEl>
                                              <p:pRg st="2" end="2"/>
                                            </p:txEl>
                                          </p:spTgt>
                                        </p:tgtEl>
                                        <p:attrNameLst>
                                          <p:attrName>style.visibility</p:attrName>
                                        </p:attrNameLst>
                                      </p:cBhvr>
                                      <p:to>
                                        <p:strVal val="visible"/>
                                      </p:to>
                                    </p:set>
                                    <p:animEffect transition="in" filter="fade">
                                      <p:cBhvr>
                                        <p:cTn id="11" dur="500"/>
                                        <p:tgtEl>
                                          <p:spTgt spid="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19A5846E-A91E-4AAB-AB88-9AB19AD0374F}"/>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Elements of the Pedagogical Approach </a:t>
            </a:r>
            <a:endParaRPr lang="en-GB" sz="3200" dirty="0">
              <a:solidFill>
                <a:schemeClr val="bg1"/>
              </a:solidFill>
              <a:sym typeface="Comic Sans MS"/>
            </a:endParaRPr>
          </a:p>
        </p:txBody>
      </p:sp>
      <p:pic>
        <p:nvPicPr>
          <p:cNvPr id="4" name="Picture 3">
            <a:extLst>
              <a:ext uri="{FF2B5EF4-FFF2-40B4-BE49-F238E27FC236}">
                <a16:creationId xmlns:a16="http://schemas.microsoft.com/office/drawing/2014/main" id="{08BBE41E-FFC7-4157-B0C1-F9AFB58B6521}"/>
              </a:ext>
            </a:extLst>
          </p:cNvPr>
          <p:cNvPicPr>
            <a:picLocks noChangeAspect="1"/>
          </p:cNvPicPr>
          <p:nvPr/>
        </p:nvPicPr>
        <p:blipFill>
          <a:blip r:embed="rId4"/>
          <a:srcRect/>
          <a:stretch/>
        </p:blipFill>
        <p:spPr>
          <a:xfrm flipH="1">
            <a:off x="11195087" y="65929"/>
            <a:ext cx="606363" cy="1781002"/>
          </a:xfrm>
          <a:prstGeom prst="rect">
            <a:avLst/>
          </a:prstGeom>
        </p:spPr>
      </p:pic>
      <p:grpSp>
        <p:nvGrpSpPr>
          <p:cNvPr id="3" name="Group 2">
            <a:extLst>
              <a:ext uri="{FF2B5EF4-FFF2-40B4-BE49-F238E27FC236}">
                <a16:creationId xmlns:a16="http://schemas.microsoft.com/office/drawing/2014/main" id="{6C3093AE-32EF-445C-8315-D9BCF821AEBF}"/>
              </a:ext>
            </a:extLst>
          </p:cNvPr>
          <p:cNvGrpSpPr/>
          <p:nvPr/>
        </p:nvGrpSpPr>
        <p:grpSpPr>
          <a:xfrm>
            <a:off x="342564" y="1428383"/>
            <a:ext cx="3719438" cy="496292"/>
            <a:chOff x="439373" y="1428383"/>
            <a:chExt cx="3719438" cy="496292"/>
          </a:xfrm>
        </p:grpSpPr>
        <p:sp>
          <p:nvSpPr>
            <p:cNvPr id="6" name="Rectangle 20">
              <a:extLst>
                <a:ext uri="{FF2B5EF4-FFF2-40B4-BE49-F238E27FC236}">
                  <a16:creationId xmlns:a16="http://schemas.microsoft.com/office/drawing/2014/main" id="{F4A80B83-2C21-4839-B0A8-24657E2762C7}"/>
                </a:ext>
              </a:extLst>
            </p:cNvPr>
            <p:cNvSpPr>
              <a:spLocks noChangeArrowheads="1"/>
            </p:cNvSpPr>
            <p:nvPr/>
          </p:nvSpPr>
          <p:spPr bwMode="auto">
            <a:xfrm>
              <a:off x="712129" y="1602673"/>
              <a:ext cx="3446682" cy="322002"/>
            </a:xfrm>
            <a:prstGeom prst="rect">
              <a:avLst/>
            </a:prstGeom>
            <a:solidFill>
              <a:srgbClr val="94CFEC"/>
            </a:solidFill>
            <a:ln w="9525">
              <a:solidFill>
                <a:srgbClr val="C7E6F5"/>
              </a:solidFill>
              <a:miter lim="800000"/>
              <a:headEnd/>
              <a:tailEnd/>
            </a:ln>
            <a:effectLst>
              <a:outerShdw blurRad="63500" dist="38099" dir="2700000" algn="ctr" rotWithShape="0">
                <a:schemeClr val="tx1">
                  <a:alpha val="74998"/>
                </a:schemeClr>
              </a:outerShdw>
            </a:effectLst>
          </p:spPr>
          <p:txBody>
            <a:bodyPr wrap="none" lIns="91440" tIns="45720" rIns="91440" bIns="45720" anchor="ctr"/>
            <a:lstStyle/>
            <a:p>
              <a:r>
                <a:rPr lang="en-US" sz="1600" dirty="0">
                  <a:solidFill>
                    <a:schemeClr val="tx1">
                      <a:lumMod val="65000"/>
                      <a:lumOff val="35000"/>
                    </a:schemeClr>
                  </a:solidFill>
                  <a:latin typeface="Comic Sans MS"/>
                  <a:cs typeface="Calibri"/>
                  <a:sym typeface="Comic Sans MS"/>
                </a:rPr>
                <a:t> General Pedagogical Approach</a:t>
              </a:r>
              <a:endParaRPr lang="en-US" sz="1600" dirty="0">
                <a:solidFill>
                  <a:schemeClr val="tx1">
                    <a:lumMod val="65000"/>
                    <a:lumOff val="35000"/>
                  </a:schemeClr>
                </a:solidFill>
                <a:latin typeface="Comic Sans MS"/>
                <a:cs typeface="Calibri"/>
              </a:endParaRPr>
            </a:p>
          </p:txBody>
        </p:sp>
        <p:sp>
          <p:nvSpPr>
            <p:cNvPr id="7" name="Oval 6">
              <a:extLst>
                <a:ext uri="{FF2B5EF4-FFF2-40B4-BE49-F238E27FC236}">
                  <a16:creationId xmlns:a16="http://schemas.microsoft.com/office/drawing/2014/main" id="{6AA89821-9E22-4386-AAA9-9BD0788D798D}"/>
                </a:ext>
              </a:extLst>
            </p:cNvPr>
            <p:cNvSpPr/>
            <p:nvPr/>
          </p:nvSpPr>
          <p:spPr>
            <a:xfrm>
              <a:off x="439373" y="1428383"/>
              <a:ext cx="399383" cy="330862"/>
            </a:xfrm>
            <a:prstGeom prst="ellipse">
              <a:avLst/>
            </a:prstGeom>
            <a:solidFill>
              <a:srgbClr val="94CFEC"/>
            </a:solidFill>
            <a:ln w="9525">
              <a:solidFill>
                <a:srgbClr val="C7E6F5"/>
              </a:solidFill>
              <a:miter lim="800000"/>
              <a:headEnd/>
              <a:tailEnd/>
            </a:ln>
            <a:effectLst>
              <a:outerShdw blurRad="63500" dist="38099" dir="2700000" algn="ctr" rotWithShape="0">
                <a:schemeClr val="tx1">
                  <a:alpha val="74998"/>
                </a:schemeClr>
              </a:outerShdw>
            </a:effectLst>
          </p:spPr>
          <p:txBody>
            <a:bodyPr wrap="none" lIns="91440" tIns="45720" rIns="91440" bIns="45720" anchor="ctr"/>
            <a:lstStyle/>
            <a:p>
              <a:r>
                <a:rPr lang="en-US" sz="1600">
                  <a:solidFill>
                    <a:schemeClr val="tx1">
                      <a:lumMod val="65000"/>
                      <a:lumOff val="35000"/>
                    </a:schemeClr>
                  </a:solidFill>
                  <a:latin typeface="Comic Sans MS"/>
                  <a:cs typeface="Calibri"/>
                </a:rPr>
                <a:t>1</a:t>
              </a:r>
              <a:endParaRPr lang="en-GB" sz="1600">
                <a:solidFill>
                  <a:schemeClr val="tx1">
                    <a:lumMod val="65000"/>
                    <a:lumOff val="35000"/>
                  </a:schemeClr>
                </a:solidFill>
                <a:latin typeface="Comic Sans MS"/>
                <a:cs typeface="Calibri"/>
              </a:endParaRPr>
            </a:p>
          </p:txBody>
        </p:sp>
      </p:grpSp>
      <p:sp>
        <p:nvSpPr>
          <p:cNvPr id="8" name="Rectangle 16">
            <a:extLst>
              <a:ext uri="{FF2B5EF4-FFF2-40B4-BE49-F238E27FC236}">
                <a16:creationId xmlns:a16="http://schemas.microsoft.com/office/drawing/2014/main" id="{CA51C952-C661-4093-BFF2-E8243ABD09A0}"/>
              </a:ext>
            </a:extLst>
          </p:cNvPr>
          <p:cNvSpPr>
            <a:spLocks noChangeArrowheads="1"/>
          </p:cNvSpPr>
          <p:nvPr/>
        </p:nvSpPr>
        <p:spPr bwMode="gray">
          <a:xfrm>
            <a:off x="609600" y="2119374"/>
            <a:ext cx="3452402" cy="3477265"/>
          </a:xfrm>
          <a:prstGeom prst="rect">
            <a:avLst/>
          </a:prstGeom>
          <a:solidFill>
            <a:schemeClr val="bg1"/>
          </a:solidFill>
          <a:ln w="9525">
            <a:solidFill>
              <a:schemeClr val="tx1"/>
            </a:solidFill>
            <a:miter lim="800000"/>
            <a:headEnd/>
            <a:tailEnd/>
          </a:ln>
          <a:effectLst>
            <a:outerShdw blurRad="63500" dist="38099" dir="2700000" algn="ctr" rotWithShape="0">
              <a:srgbClr val="000000">
                <a:alpha val="74998"/>
              </a:srgbClr>
            </a:outerShdw>
          </a:effectLst>
        </p:spPr>
        <p:txBody>
          <a:bodyPr lIns="72000" tIns="36000" rIns="72000" bIns="36000" anchor="ctr"/>
          <a:lstStyle/>
          <a:p>
            <a:r>
              <a:rPr lang="en-US" sz="1600" b="1" u="none" dirty="0">
                <a:solidFill>
                  <a:schemeClr val="tx1">
                    <a:lumMod val="65000"/>
                    <a:lumOff val="35000"/>
                  </a:schemeClr>
                </a:solidFill>
                <a:latin typeface="Comic Sans MS" panose="030F0702030302020204" pitchFamily="66" charset="0"/>
              </a:rPr>
              <a:t>Connectedness:</a:t>
            </a:r>
            <a:endParaRPr lang="en-US" sz="1600" dirty="0">
              <a:solidFill>
                <a:schemeClr val="tx1">
                  <a:lumMod val="65000"/>
                  <a:lumOff val="35000"/>
                </a:schemeClr>
              </a:solidFill>
              <a:latin typeface="Comic Sans MS" panose="030F0702030302020204" pitchFamily="66" charset="0"/>
            </a:endParaRPr>
          </a:p>
          <a:p>
            <a:pPr marL="285750" indent="-285750">
              <a:buClr>
                <a:schemeClr val="accent2">
                  <a:lumMod val="75000"/>
                </a:schemeClr>
              </a:buClr>
              <a:buSzPct val="100000"/>
              <a:buFont typeface="Arial" panose="020B0604020202020204" pitchFamily="34" charset="0"/>
              <a:buChar char="•"/>
            </a:pPr>
            <a:r>
              <a:rPr lang="en-US" b="0" u="none" dirty="0">
                <a:solidFill>
                  <a:schemeClr val="tx1">
                    <a:lumMod val="65000"/>
                    <a:lumOff val="35000"/>
                  </a:schemeClr>
                </a:solidFill>
                <a:latin typeface="Comic Sans MS" panose="030F0702030302020204" pitchFamily="66" charset="0"/>
              </a:rPr>
              <a:t>Students will relate to the lesson due to the activities that are based on real-life situations. </a:t>
            </a:r>
          </a:p>
          <a:p>
            <a:pPr>
              <a:buSzPct val="100000"/>
            </a:pPr>
            <a:r>
              <a:rPr lang="en-US" sz="1600" b="1" dirty="0">
                <a:solidFill>
                  <a:schemeClr val="tx1">
                    <a:lumMod val="65000"/>
                    <a:lumOff val="35000"/>
                  </a:schemeClr>
                </a:solidFill>
                <a:latin typeface="Comic Sans MS" panose="030F0702030302020204" pitchFamily="66" charset="0"/>
              </a:rPr>
              <a:t>Inclusion:</a:t>
            </a:r>
          </a:p>
          <a:p>
            <a:pPr marL="285750" indent="-285750">
              <a:buSzPct val="100000"/>
              <a:buFont typeface="Arial" panose="020B0604020202020204" pitchFamily="34" charset="0"/>
              <a:buChar char="•"/>
            </a:pPr>
            <a:r>
              <a:rPr lang="en-US" dirty="0">
                <a:solidFill>
                  <a:schemeClr val="tx1">
                    <a:lumMod val="65000"/>
                    <a:lumOff val="35000"/>
                  </a:schemeClr>
                </a:solidFill>
                <a:latin typeface="Comic Sans MS" panose="030F0702030302020204" pitchFamily="66" charset="0"/>
              </a:rPr>
              <a:t>Universal design for learning, that includes multiple ways of representing contents to students</a:t>
            </a:r>
          </a:p>
          <a:p>
            <a:pPr marL="285750" indent="-285750">
              <a:buSzPct val="100000"/>
              <a:buFont typeface="Arial" panose="020B0604020202020204" pitchFamily="34" charset="0"/>
              <a:buChar char="•"/>
            </a:pPr>
            <a:r>
              <a:rPr lang="en-US" dirty="0">
                <a:solidFill>
                  <a:schemeClr val="tx1">
                    <a:lumMod val="65000"/>
                    <a:lumOff val="35000"/>
                  </a:schemeClr>
                </a:solidFill>
                <a:latin typeface="Comic Sans MS" panose="030F0702030302020204" pitchFamily="66" charset="0"/>
              </a:rPr>
              <a:t>Lessons are designed in a way to appropriately challenge students and support them in their efforts </a:t>
            </a:r>
          </a:p>
          <a:p>
            <a:pPr>
              <a:buSzPct val="100000"/>
            </a:pPr>
            <a:r>
              <a:rPr lang="en-US" sz="1600" b="1" dirty="0">
                <a:solidFill>
                  <a:schemeClr val="tx1">
                    <a:lumMod val="65000"/>
                    <a:lumOff val="35000"/>
                  </a:schemeClr>
                </a:solidFill>
                <a:latin typeface="Comic Sans MS" panose="030F0702030302020204" pitchFamily="66" charset="0"/>
              </a:rPr>
              <a:t>SEL</a:t>
            </a:r>
          </a:p>
          <a:p>
            <a:pPr>
              <a:buClr>
                <a:schemeClr val="accent2">
                  <a:lumMod val="75000"/>
                </a:schemeClr>
              </a:buClr>
              <a:buSzPct val="100000"/>
            </a:pPr>
            <a:r>
              <a:rPr lang="en-US" b="0" u="none" dirty="0">
                <a:solidFill>
                  <a:schemeClr val="tx1">
                    <a:lumMod val="65000"/>
                    <a:lumOff val="35000"/>
                  </a:schemeClr>
                </a:solidFill>
                <a:latin typeface="Comic Sans MS" panose="030F0702030302020204" pitchFamily="66" charset="0"/>
              </a:rPr>
              <a:t>  </a:t>
            </a:r>
          </a:p>
        </p:txBody>
      </p:sp>
      <p:grpSp>
        <p:nvGrpSpPr>
          <p:cNvPr id="5" name="Group 4">
            <a:extLst>
              <a:ext uri="{FF2B5EF4-FFF2-40B4-BE49-F238E27FC236}">
                <a16:creationId xmlns:a16="http://schemas.microsoft.com/office/drawing/2014/main" id="{6EB60B0E-2468-4DE3-831D-E441C2D50F63}"/>
              </a:ext>
            </a:extLst>
          </p:cNvPr>
          <p:cNvGrpSpPr/>
          <p:nvPr/>
        </p:nvGrpSpPr>
        <p:grpSpPr>
          <a:xfrm>
            <a:off x="4124307" y="1428383"/>
            <a:ext cx="4036694" cy="505152"/>
            <a:chOff x="4124307" y="1428383"/>
            <a:chExt cx="4036694" cy="505152"/>
          </a:xfrm>
        </p:grpSpPr>
        <p:sp>
          <p:nvSpPr>
            <p:cNvPr id="9" name="Rectangle 20">
              <a:extLst>
                <a:ext uri="{FF2B5EF4-FFF2-40B4-BE49-F238E27FC236}">
                  <a16:creationId xmlns:a16="http://schemas.microsoft.com/office/drawing/2014/main" id="{4F63ADEF-26DE-416A-843F-1A9348B6F80B}"/>
                </a:ext>
              </a:extLst>
            </p:cNvPr>
            <p:cNvSpPr>
              <a:spLocks noChangeArrowheads="1"/>
            </p:cNvSpPr>
            <p:nvPr/>
          </p:nvSpPr>
          <p:spPr bwMode="auto">
            <a:xfrm>
              <a:off x="4362847" y="1602673"/>
              <a:ext cx="3798154" cy="330862"/>
            </a:xfrm>
            <a:prstGeom prst="rect">
              <a:avLst/>
            </a:prstGeom>
            <a:solidFill>
              <a:srgbClr val="94CFEC"/>
            </a:solidFill>
            <a:ln w="9525">
              <a:solidFill>
                <a:srgbClr val="C7E6F5"/>
              </a:solidFill>
              <a:miter lim="800000"/>
              <a:headEnd/>
              <a:tailEnd/>
            </a:ln>
            <a:effectLst>
              <a:outerShdw blurRad="63500" dist="38099" dir="2700000" algn="ctr" rotWithShape="0">
                <a:schemeClr val="tx1">
                  <a:alpha val="74998"/>
                </a:schemeClr>
              </a:outerShdw>
            </a:effectLst>
          </p:spPr>
          <p:txBody>
            <a:bodyPr wrap="none" lIns="91440" tIns="45720" rIns="91440" bIns="45720" anchor="ctr"/>
            <a:lstStyle/>
            <a:p>
              <a:r>
                <a:rPr lang="en-US" sz="1600" dirty="0">
                  <a:solidFill>
                    <a:schemeClr val="tx1">
                      <a:lumMod val="65000"/>
                      <a:lumOff val="35000"/>
                    </a:schemeClr>
                  </a:solidFill>
                  <a:latin typeface="Comic Sans MS"/>
                  <a:cs typeface="Calibri"/>
                  <a:sym typeface="Calibri"/>
                </a:rPr>
                <a:t> Mathematical Pedagogical Approach </a:t>
              </a:r>
              <a:endParaRPr lang="en-US" sz="1600" dirty="0">
                <a:solidFill>
                  <a:schemeClr val="tx1">
                    <a:lumMod val="65000"/>
                    <a:lumOff val="35000"/>
                  </a:schemeClr>
                </a:solidFill>
                <a:latin typeface="Comic Sans MS"/>
                <a:cs typeface="Calibri"/>
              </a:endParaRPr>
            </a:p>
          </p:txBody>
        </p:sp>
        <p:sp>
          <p:nvSpPr>
            <p:cNvPr id="10" name="Oval 9">
              <a:extLst>
                <a:ext uri="{FF2B5EF4-FFF2-40B4-BE49-F238E27FC236}">
                  <a16:creationId xmlns:a16="http://schemas.microsoft.com/office/drawing/2014/main" id="{42DD657D-3138-4DB2-A80B-5C0D08FB7D9E}"/>
                </a:ext>
              </a:extLst>
            </p:cNvPr>
            <p:cNvSpPr/>
            <p:nvPr/>
          </p:nvSpPr>
          <p:spPr>
            <a:xfrm>
              <a:off x="4124307" y="1428383"/>
              <a:ext cx="399383" cy="330862"/>
            </a:xfrm>
            <a:prstGeom prst="ellipse">
              <a:avLst/>
            </a:prstGeom>
            <a:solidFill>
              <a:srgbClr val="94CFEC"/>
            </a:solidFill>
            <a:ln>
              <a:solidFill>
                <a:srgbClr val="C7E6F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lumMod val="65000"/>
                      <a:lumOff val="35000"/>
                    </a:schemeClr>
                  </a:solidFill>
                  <a:latin typeface="Comic Sans MS" panose="030F0702030302020204" pitchFamily="66" charset="0"/>
                  <a:cs typeface="Adobe Arabic" panose="02040503050201090203" pitchFamily="18" charset="-78"/>
                </a:rPr>
                <a:t>2</a:t>
              </a:r>
              <a:endParaRPr lang="en-GB" b="1" dirty="0">
                <a:solidFill>
                  <a:schemeClr val="tx1">
                    <a:lumMod val="65000"/>
                    <a:lumOff val="35000"/>
                  </a:schemeClr>
                </a:solidFill>
                <a:latin typeface="Comic Sans MS" panose="030F0702030302020204" pitchFamily="66" charset="0"/>
                <a:cs typeface="Adobe Arabic" panose="02040503050201090203" pitchFamily="18" charset="-78"/>
              </a:endParaRPr>
            </a:p>
          </p:txBody>
        </p:sp>
      </p:grpSp>
      <p:sp>
        <p:nvSpPr>
          <p:cNvPr id="11" name="Rectangle 16">
            <a:extLst>
              <a:ext uri="{FF2B5EF4-FFF2-40B4-BE49-F238E27FC236}">
                <a16:creationId xmlns:a16="http://schemas.microsoft.com/office/drawing/2014/main" id="{72DEB447-102D-43E7-AE3B-6D66F623AAF9}"/>
              </a:ext>
            </a:extLst>
          </p:cNvPr>
          <p:cNvSpPr>
            <a:spLocks noChangeArrowheads="1"/>
          </p:cNvSpPr>
          <p:nvPr/>
        </p:nvSpPr>
        <p:spPr bwMode="gray">
          <a:xfrm>
            <a:off x="4399668" y="2119374"/>
            <a:ext cx="3761333" cy="3477265"/>
          </a:xfrm>
          <a:prstGeom prst="rect">
            <a:avLst/>
          </a:prstGeom>
          <a:solidFill>
            <a:schemeClr val="bg1"/>
          </a:solidFill>
          <a:ln w="9525">
            <a:solidFill>
              <a:schemeClr val="tx1"/>
            </a:solidFill>
            <a:miter lim="800000"/>
            <a:headEnd/>
            <a:tailEnd/>
          </a:ln>
          <a:effectLst>
            <a:outerShdw blurRad="63500" dist="38099" dir="2700000" algn="ctr" rotWithShape="0">
              <a:srgbClr val="000000">
                <a:alpha val="74998"/>
              </a:srgbClr>
            </a:outerShdw>
          </a:effectLst>
        </p:spPr>
        <p:txBody>
          <a:bodyPr lIns="72000" tIns="36000" rIns="72000" bIns="36000" anchor="ctr"/>
          <a:lstStyle/>
          <a:p>
            <a:pPr>
              <a:spcBef>
                <a:spcPts val="300"/>
              </a:spcBef>
              <a:buClr>
                <a:schemeClr val="accent3">
                  <a:lumMod val="50000"/>
                </a:schemeClr>
              </a:buClr>
              <a:buSzPct val="100000"/>
            </a:pPr>
            <a:r>
              <a:rPr lang="en-US" sz="1600" b="1" dirty="0">
                <a:solidFill>
                  <a:schemeClr val="tx1">
                    <a:lumMod val="65000"/>
                    <a:lumOff val="35000"/>
                  </a:schemeClr>
                </a:solidFill>
                <a:latin typeface="Comic Sans MS" panose="030F0702030302020204" pitchFamily="66" charset="0"/>
              </a:rPr>
              <a:t>Math</a:t>
            </a:r>
            <a:r>
              <a:rPr lang="en-US" b="1" dirty="0">
                <a:solidFill>
                  <a:schemeClr val="tx1">
                    <a:lumMod val="65000"/>
                    <a:lumOff val="35000"/>
                  </a:schemeClr>
                </a:solidFill>
                <a:latin typeface="Comic Sans MS" panose="030F0702030302020204" pitchFamily="66" charset="0"/>
              </a:rPr>
              <a:t> review: </a:t>
            </a:r>
          </a:p>
          <a:p>
            <a:pPr marL="285750" indent="-285750">
              <a:spcBef>
                <a:spcPts val="300"/>
              </a:spcBef>
              <a:buClr>
                <a:schemeClr val="accent3">
                  <a:lumMod val="50000"/>
                </a:schemeClr>
              </a:buClr>
              <a:buSzPct val="100000"/>
              <a:buFont typeface="Arial" panose="020B0604020202020204" pitchFamily="34" charset="0"/>
              <a:buChar char="•"/>
            </a:pPr>
            <a:r>
              <a:rPr lang="en-US" dirty="0">
                <a:solidFill>
                  <a:schemeClr val="tx1">
                    <a:lumMod val="65000"/>
                    <a:lumOff val="35000"/>
                  </a:schemeClr>
                </a:solidFill>
                <a:latin typeface="Comic Sans MS" panose="030F0702030302020204" pitchFamily="66" charset="0"/>
              </a:rPr>
              <a:t>Diagnostic assessment (check your knowledge)</a:t>
            </a:r>
          </a:p>
          <a:p>
            <a:pPr>
              <a:spcBef>
                <a:spcPts val="300"/>
              </a:spcBef>
              <a:buClr>
                <a:schemeClr val="accent3">
                  <a:lumMod val="50000"/>
                </a:schemeClr>
              </a:buClr>
              <a:buSzPct val="100000"/>
            </a:pPr>
            <a:r>
              <a:rPr lang="en-US" b="1" dirty="0">
                <a:solidFill>
                  <a:schemeClr val="tx1">
                    <a:lumMod val="65000"/>
                    <a:lumOff val="35000"/>
                  </a:schemeClr>
                </a:solidFill>
                <a:latin typeface="Comic Sans MS" panose="030F0702030302020204" pitchFamily="66" charset="0"/>
              </a:rPr>
              <a:t>Problem solving: </a:t>
            </a:r>
          </a:p>
          <a:p>
            <a:pPr marL="285750" indent="-285750">
              <a:spcBef>
                <a:spcPts val="300"/>
              </a:spcBef>
              <a:buClr>
                <a:schemeClr val="accent3">
                  <a:lumMod val="50000"/>
                </a:schemeClr>
              </a:buClr>
              <a:buSzPct val="100000"/>
              <a:buFont typeface="Arial" panose="020B0604020202020204" pitchFamily="34" charset="0"/>
              <a:buChar char="•"/>
            </a:pPr>
            <a:r>
              <a:rPr lang="en-US" dirty="0">
                <a:solidFill>
                  <a:schemeClr val="tx1">
                    <a:lumMod val="65000"/>
                    <a:lumOff val="35000"/>
                  </a:schemeClr>
                </a:solidFill>
                <a:latin typeface="Comic Sans MS" panose="030F0702030302020204" pitchFamily="66" charset="0"/>
              </a:rPr>
              <a:t>An ongoing goal throughout the session</a:t>
            </a:r>
          </a:p>
          <a:p>
            <a:pPr>
              <a:spcBef>
                <a:spcPts val="300"/>
              </a:spcBef>
              <a:buClr>
                <a:schemeClr val="accent3">
                  <a:lumMod val="50000"/>
                </a:schemeClr>
              </a:buClr>
              <a:buSzPct val="100000"/>
            </a:pPr>
            <a:r>
              <a:rPr lang="en-US" b="1" dirty="0">
                <a:solidFill>
                  <a:schemeClr val="tx1">
                    <a:lumMod val="65000"/>
                    <a:lumOff val="35000"/>
                  </a:schemeClr>
                </a:solidFill>
                <a:latin typeface="Comic Sans MS" panose="030F0702030302020204" pitchFamily="66" charset="0"/>
              </a:rPr>
              <a:t>Conceptual understanding: </a:t>
            </a:r>
          </a:p>
          <a:p>
            <a:pPr marL="285750" indent="-285750">
              <a:spcBef>
                <a:spcPts val="300"/>
              </a:spcBef>
              <a:buClr>
                <a:schemeClr val="accent3">
                  <a:lumMod val="50000"/>
                </a:schemeClr>
              </a:buClr>
              <a:buSzPct val="100000"/>
              <a:buFont typeface="Arial" panose="020B0604020202020204" pitchFamily="34" charset="0"/>
              <a:buChar char="•"/>
            </a:pPr>
            <a:r>
              <a:rPr lang="en-US" dirty="0">
                <a:solidFill>
                  <a:schemeClr val="tx1">
                    <a:lumMod val="65000"/>
                    <a:lumOff val="35000"/>
                  </a:schemeClr>
                </a:solidFill>
                <a:latin typeface="Comic Sans MS" panose="030F0702030302020204" pitchFamily="66" charset="0"/>
              </a:rPr>
              <a:t>Learning activity</a:t>
            </a:r>
          </a:p>
          <a:p>
            <a:pPr>
              <a:spcBef>
                <a:spcPts val="300"/>
              </a:spcBef>
              <a:buClr>
                <a:schemeClr val="accent3">
                  <a:lumMod val="50000"/>
                </a:schemeClr>
              </a:buClr>
              <a:buSzPct val="100000"/>
              <a:defRPr/>
            </a:pPr>
            <a:r>
              <a:rPr lang="en-US" b="1" dirty="0">
                <a:solidFill>
                  <a:schemeClr val="tx1">
                    <a:lumMod val="65000"/>
                    <a:lumOff val="35000"/>
                  </a:schemeClr>
                </a:solidFill>
                <a:latin typeface="Comic Sans MS" panose="030F0702030302020204" pitchFamily="66" charset="0"/>
              </a:rPr>
              <a:t>Mastery of math facts and fluency: </a:t>
            </a:r>
          </a:p>
          <a:p>
            <a:pPr marL="285750" indent="-285750">
              <a:spcBef>
                <a:spcPts val="300"/>
              </a:spcBef>
              <a:buClr>
                <a:schemeClr val="accent3">
                  <a:lumMod val="50000"/>
                </a:schemeClr>
              </a:buClr>
              <a:buSzPct val="100000"/>
              <a:buFont typeface="Arial" panose="020B0604020202020204" pitchFamily="34" charset="0"/>
              <a:buChar char="•"/>
              <a:defRPr/>
            </a:pPr>
            <a:r>
              <a:rPr lang="en-US" dirty="0">
                <a:solidFill>
                  <a:schemeClr val="tx1">
                    <a:lumMod val="65000"/>
                    <a:lumOff val="35000"/>
                  </a:schemeClr>
                </a:solidFill>
                <a:latin typeface="Comic Sans MS" panose="030F0702030302020204" pitchFamily="66" charset="0"/>
              </a:rPr>
              <a:t>Applications</a:t>
            </a:r>
          </a:p>
          <a:p>
            <a:pPr>
              <a:spcBef>
                <a:spcPts val="300"/>
              </a:spcBef>
              <a:buClr>
                <a:schemeClr val="accent3">
                  <a:lumMod val="50000"/>
                </a:schemeClr>
              </a:buClr>
              <a:buSzPct val="100000"/>
              <a:defRPr/>
            </a:pPr>
            <a:r>
              <a:rPr lang="en-US" b="1" dirty="0">
                <a:solidFill>
                  <a:schemeClr val="tx1">
                    <a:lumMod val="65000"/>
                    <a:lumOff val="35000"/>
                  </a:schemeClr>
                </a:solidFill>
                <a:latin typeface="Comic Sans MS" panose="030F0702030302020204" pitchFamily="66" charset="0"/>
              </a:rPr>
              <a:t>Common formative assessment: </a:t>
            </a:r>
          </a:p>
          <a:p>
            <a:pPr marL="285750" indent="-285750">
              <a:spcBef>
                <a:spcPts val="300"/>
              </a:spcBef>
              <a:buClr>
                <a:schemeClr val="accent3">
                  <a:lumMod val="50000"/>
                </a:schemeClr>
              </a:buClr>
              <a:buSzPct val="100000"/>
              <a:buFont typeface="Arial" panose="020B0604020202020204" pitchFamily="34" charset="0"/>
              <a:buChar char="•"/>
              <a:defRPr/>
            </a:pPr>
            <a:r>
              <a:rPr lang="en-US" dirty="0">
                <a:solidFill>
                  <a:schemeClr val="tx1">
                    <a:lumMod val="65000"/>
                    <a:lumOff val="35000"/>
                  </a:schemeClr>
                </a:solidFill>
                <a:latin typeface="Comic Sans MS" panose="030F0702030302020204" pitchFamily="66" charset="0"/>
              </a:rPr>
              <a:t>Formative assessment (check your understanding)</a:t>
            </a:r>
          </a:p>
        </p:txBody>
      </p:sp>
      <p:grpSp>
        <p:nvGrpSpPr>
          <p:cNvPr id="15" name="Group 14">
            <a:extLst>
              <a:ext uri="{FF2B5EF4-FFF2-40B4-BE49-F238E27FC236}">
                <a16:creationId xmlns:a16="http://schemas.microsoft.com/office/drawing/2014/main" id="{EB6535A0-A539-4627-B7FB-B9C629129BEF}"/>
              </a:ext>
            </a:extLst>
          </p:cNvPr>
          <p:cNvGrpSpPr/>
          <p:nvPr/>
        </p:nvGrpSpPr>
        <p:grpSpPr>
          <a:xfrm>
            <a:off x="8239832" y="1447514"/>
            <a:ext cx="3464592" cy="505152"/>
            <a:chOff x="9039299" y="1428383"/>
            <a:chExt cx="3794672" cy="505152"/>
          </a:xfrm>
        </p:grpSpPr>
        <p:sp>
          <p:nvSpPr>
            <p:cNvPr id="12" name="Rectangle 20">
              <a:extLst>
                <a:ext uri="{FF2B5EF4-FFF2-40B4-BE49-F238E27FC236}">
                  <a16:creationId xmlns:a16="http://schemas.microsoft.com/office/drawing/2014/main" id="{E158938D-D5C5-477D-BAEE-10548EF9487E}"/>
                </a:ext>
              </a:extLst>
            </p:cNvPr>
            <p:cNvSpPr>
              <a:spLocks noChangeArrowheads="1"/>
            </p:cNvSpPr>
            <p:nvPr/>
          </p:nvSpPr>
          <p:spPr bwMode="auto">
            <a:xfrm>
              <a:off x="9238991" y="1602673"/>
              <a:ext cx="3594980" cy="330862"/>
            </a:xfrm>
            <a:prstGeom prst="rect">
              <a:avLst/>
            </a:prstGeom>
            <a:solidFill>
              <a:srgbClr val="94CFEC"/>
            </a:solidFill>
            <a:ln w="9525">
              <a:solidFill>
                <a:srgbClr val="C7E6F5"/>
              </a:solidFill>
              <a:miter lim="800000"/>
              <a:headEnd/>
              <a:tailEnd/>
            </a:ln>
            <a:effectLst>
              <a:outerShdw blurRad="63500" dist="38099" dir="2700000" algn="ctr" rotWithShape="0">
                <a:schemeClr val="tx1">
                  <a:alpha val="74998"/>
                </a:schemeClr>
              </a:outerShdw>
            </a:effectLst>
          </p:spPr>
          <p:txBody>
            <a:bodyPr wrap="none" lIns="91440" tIns="45720" rIns="91440" bIns="45720" anchor="ctr"/>
            <a:lstStyle/>
            <a:p>
              <a:pPr marR="0" lvl="0" rtl="0">
                <a:spcBef>
                  <a:spcPts val="0"/>
                </a:spcBef>
                <a:spcAft>
                  <a:spcPts val="0"/>
                </a:spcAft>
                <a:buClr>
                  <a:schemeClr val="dk1"/>
                </a:buClr>
                <a:buSzPts val="2400"/>
              </a:pPr>
              <a:r>
                <a:rPr lang="en-US" sz="1600" dirty="0">
                  <a:solidFill>
                    <a:schemeClr val="tx1">
                      <a:lumMod val="65000"/>
                      <a:lumOff val="35000"/>
                    </a:schemeClr>
                  </a:solidFill>
                  <a:latin typeface="Comic Sans MS"/>
                  <a:cs typeface="Calibri"/>
                  <a:sym typeface="Calibri"/>
                </a:rPr>
                <a:t>  SEL</a:t>
              </a:r>
              <a:endParaRPr lang="en-US" sz="1600" dirty="0">
                <a:solidFill>
                  <a:schemeClr val="tx1">
                    <a:lumMod val="65000"/>
                    <a:lumOff val="35000"/>
                  </a:schemeClr>
                </a:solidFill>
                <a:latin typeface="Comic Sans MS"/>
                <a:cs typeface="Calibri"/>
              </a:endParaRPr>
            </a:p>
          </p:txBody>
        </p:sp>
        <p:sp>
          <p:nvSpPr>
            <p:cNvPr id="13" name="Oval 12">
              <a:extLst>
                <a:ext uri="{FF2B5EF4-FFF2-40B4-BE49-F238E27FC236}">
                  <a16:creationId xmlns:a16="http://schemas.microsoft.com/office/drawing/2014/main" id="{0BFF6E19-AFD4-4271-8B70-921245100723}"/>
                </a:ext>
              </a:extLst>
            </p:cNvPr>
            <p:cNvSpPr/>
            <p:nvPr/>
          </p:nvSpPr>
          <p:spPr>
            <a:xfrm>
              <a:off x="9039299" y="1428383"/>
              <a:ext cx="399383" cy="330862"/>
            </a:xfrm>
            <a:prstGeom prst="ellipse">
              <a:avLst/>
            </a:prstGeom>
            <a:solidFill>
              <a:srgbClr val="94CFEC"/>
            </a:solidFill>
            <a:ln>
              <a:solidFill>
                <a:srgbClr val="C7E6F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solidFill>
                    <a:schemeClr val="tx1">
                      <a:lumMod val="65000"/>
                      <a:lumOff val="35000"/>
                    </a:schemeClr>
                  </a:solidFill>
                  <a:latin typeface="Comic Sans MS" panose="030F0702030302020204" pitchFamily="66" charset="0"/>
                  <a:cs typeface="Adobe Arabic" panose="02040503050201090203" pitchFamily="18" charset="-78"/>
                </a:rPr>
                <a:t>3</a:t>
              </a:r>
              <a:endParaRPr lang="en-GB">
                <a:solidFill>
                  <a:schemeClr val="tx1">
                    <a:lumMod val="65000"/>
                    <a:lumOff val="35000"/>
                  </a:schemeClr>
                </a:solidFill>
                <a:latin typeface="Comic Sans MS" panose="030F0702030302020204" pitchFamily="66" charset="0"/>
                <a:cs typeface="Adobe Arabic" panose="02040503050201090203" pitchFamily="18" charset="-78"/>
              </a:endParaRPr>
            </a:p>
          </p:txBody>
        </p:sp>
      </p:grpSp>
      <p:sp>
        <p:nvSpPr>
          <p:cNvPr id="14" name="Rectangle 16">
            <a:extLst>
              <a:ext uri="{FF2B5EF4-FFF2-40B4-BE49-F238E27FC236}">
                <a16:creationId xmlns:a16="http://schemas.microsoft.com/office/drawing/2014/main" id="{533E963D-D9E5-400D-B954-D1CC48EB2F04}"/>
              </a:ext>
            </a:extLst>
          </p:cNvPr>
          <p:cNvSpPr>
            <a:spLocks noChangeArrowheads="1"/>
          </p:cNvSpPr>
          <p:nvPr/>
        </p:nvSpPr>
        <p:spPr bwMode="gray">
          <a:xfrm>
            <a:off x="8451437" y="2119374"/>
            <a:ext cx="3252987" cy="3510881"/>
          </a:xfrm>
          <a:prstGeom prst="rect">
            <a:avLst/>
          </a:prstGeom>
          <a:solidFill>
            <a:schemeClr val="bg1"/>
          </a:solidFill>
          <a:ln w="9525">
            <a:solidFill>
              <a:schemeClr val="tx1"/>
            </a:solidFill>
            <a:miter lim="800000"/>
            <a:headEnd/>
            <a:tailEnd/>
          </a:ln>
          <a:effectLst>
            <a:outerShdw blurRad="63500" dist="38099" dir="2700000" algn="ctr" rotWithShape="0">
              <a:srgbClr val="000000">
                <a:alpha val="74998"/>
              </a:srgbClr>
            </a:outerShdw>
          </a:effectLst>
        </p:spPr>
        <p:txBody>
          <a:bodyPr lIns="72000" tIns="36000" rIns="72000" bIns="36000" anchor="t"/>
          <a:lstStyle/>
          <a:p>
            <a:pPr marL="285750" lvl="0" indent="-285750">
              <a:buClr>
                <a:schemeClr val="accent2">
                  <a:lumMod val="75000"/>
                </a:schemeClr>
              </a:buClr>
              <a:buFont typeface="Arial" panose="020B0604020202020204" pitchFamily="34" charset="0"/>
              <a:buChar char="•"/>
            </a:pPr>
            <a:endParaRPr lang="en-US" dirty="0">
              <a:solidFill>
                <a:schemeClr val="tx1">
                  <a:lumMod val="65000"/>
                  <a:lumOff val="35000"/>
                </a:schemeClr>
              </a:solidFill>
              <a:latin typeface="Comic Sans MS" panose="030F0702030302020204" pitchFamily="66" charset="0"/>
              <a:sym typeface="Calibri"/>
            </a:endParaRPr>
          </a:p>
          <a:p>
            <a:pPr marL="285750" lvl="0" indent="-285750">
              <a:buClr>
                <a:schemeClr val="accent2">
                  <a:lumMod val="75000"/>
                </a:schemeClr>
              </a:buClr>
              <a:buFont typeface="Arial" panose="020B0604020202020204" pitchFamily="34" charset="0"/>
              <a:buChar char="•"/>
            </a:pPr>
            <a:r>
              <a:rPr lang="en-US" dirty="0">
                <a:solidFill>
                  <a:schemeClr val="tx1">
                    <a:lumMod val="65000"/>
                    <a:lumOff val="35000"/>
                  </a:schemeClr>
                </a:solidFill>
                <a:latin typeface="Comic Sans MS" panose="030F0702030302020204" pitchFamily="66" charset="0"/>
                <a:sym typeface="Calibri"/>
              </a:rPr>
              <a:t>The domain is brain building</a:t>
            </a:r>
          </a:p>
          <a:p>
            <a:pPr marL="285750" lvl="0" indent="-285750">
              <a:buClr>
                <a:schemeClr val="accent2">
                  <a:lumMod val="75000"/>
                </a:schemeClr>
              </a:buClr>
              <a:buFont typeface="Arial" panose="020B0604020202020204" pitchFamily="34" charset="0"/>
              <a:buChar char="•"/>
            </a:pPr>
            <a:r>
              <a:rPr lang="en-US" dirty="0">
                <a:solidFill>
                  <a:schemeClr val="tx1">
                    <a:lumMod val="65000"/>
                    <a:lumOff val="35000"/>
                  </a:schemeClr>
                </a:solidFill>
                <a:latin typeface="Comic Sans MS" panose="030F0702030302020204" pitchFamily="66" charset="0"/>
                <a:sym typeface="Calibri"/>
              </a:rPr>
              <a:t>The construct is critical thinking</a:t>
            </a:r>
          </a:p>
          <a:p>
            <a:pPr marL="285750" lvl="0" indent="-285750">
              <a:buClr>
                <a:schemeClr val="accent2">
                  <a:lumMod val="75000"/>
                </a:schemeClr>
              </a:buClr>
              <a:buFont typeface="Arial" panose="020B0604020202020204" pitchFamily="34" charset="0"/>
              <a:buChar char="•"/>
            </a:pPr>
            <a:endParaRPr lang="en-US" dirty="0">
              <a:solidFill>
                <a:schemeClr val="tx1">
                  <a:lumMod val="65000"/>
                  <a:lumOff val="35000"/>
                </a:schemeClr>
              </a:solidFill>
              <a:latin typeface="Comic Sans MS" panose="030F0702030302020204" pitchFamily="66" charset="0"/>
              <a:sym typeface="Calibri"/>
            </a:endParaRPr>
          </a:p>
          <a:p>
            <a:pPr marL="285750" lvl="0" indent="-285750">
              <a:buClr>
                <a:schemeClr val="accent2">
                  <a:lumMod val="75000"/>
                </a:schemeClr>
              </a:buClr>
              <a:buFont typeface="Arial" panose="020B0604020202020204" pitchFamily="34" charset="0"/>
              <a:buChar char="•"/>
            </a:pPr>
            <a:r>
              <a:rPr lang="en-US" dirty="0">
                <a:solidFill>
                  <a:schemeClr val="tx1">
                    <a:lumMod val="65000"/>
                    <a:lumOff val="35000"/>
                  </a:schemeClr>
                </a:solidFill>
                <a:latin typeface="Comic Sans MS" panose="030F0702030302020204" pitchFamily="66" charset="0"/>
                <a:sym typeface="Calibri"/>
              </a:rPr>
              <a:t>The objective is: Identify tools to manage time better, demonstrate an ability to set priorities.</a:t>
            </a:r>
          </a:p>
        </p:txBody>
      </p:sp>
    </p:spTree>
    <p:custDataLst>
      <p:tags r:id="rId1"/>
    </p:custDataLst>
    <p:extLst>
      <p:ext uri="{BB962C8B-B14F-4D97-AF65-F5344CB8AC3E}">
        <p14:creationId xmlns:p14="http://schemas.microsoft.com/office/powerpoint/2010/main" val="8361507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iterate type="wd">
                                    <p:tmPct val="15000"/>
                                  </p:iterate>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iterate type="wd">
                                    <p:tmPct val="15000"/>
                                  </p:iterate>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par>
                          <p:cTn id="12" fill="hold">
                            <p:stCondLst>
                              <p:cond delay="4900"/>
                            </p:stCondLst>
                            <p:childTnLst>
                              <p:par>
                                <p:cTn id="13" presetID="10" presetClass="entr" presetSubtype="0" fill="hold" nodeType="afterEffect">
                                  <p:stCondLst>
                                    <p:cond delay="0"/>
                                  </p:stCondLst>
                                  <p:iterate type="wd">
                                    <p:tmPct val="15000"/>
                                  </p:iterate>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par>
                          <p:cTn id="16" fill="hold">
                            <p:stCondLst>
                              <p:cond delay="5400"/>
                            </p:stCondLst>
                            <p:childTnLst>
                              <p:par>
                                <p:cTn id="17" presetID="10" presetClass="entr" presetSubtype="0" fill="hold" grpId="0" nodeType="afterEffect">
                                  <p:stCondLst>
                                    <p:cond delay="0"/>
                                  </p:stCondLst>
                                  <p:iterate type="wd">
                                    <p:tmPct val="15000"/>
                                  </p:iterate>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childTnLst>
                          </p:cTn>
                        </p:par>
                        <p:par>
                          <p:cTn id="20" fill="hold">
                            <p:stCondLst>
                              <p:cond delay="9050"/>
                            </p:stCondLst>
                            <p:childTnLst>
                              <p:par>
                                <p:cTn id="21" presetID="10" presetClass="entr" presetSubtype="0" fill="hold" nodeType="afterEffect">
                                  <p:stCondLst>
                                    <p:cond delay="0"/>
                                  </p:stCondLst>
                                  <p:iterate type="wd">
                                    <p:tmPct val="15000"/>
                                  </p:iterate>
                                  <p:childTnLst>
                                    <p:set>
                                      <p:cBhvr>
                                        <p:cTn id="22" dur="1" fill="hold">
                                          <p:stCondLst>
                                            <p:cond delay="0"/>
                                          </p:stCondLst>
                                        </p:cTn>
                                        <p:tgtEl>
                                          <p:spTgt spid="15"/>
                                        </p:tgtEl>
                                        <p:attrNameLst>
                                          <p:attrName>style.visibility</p:attrName>
                                        </p:attrNameLst>
                                      </p:cBhvr>
                                      <p:to>
                                        <p:strVal val="visible"/>
                                      </p:to>
                                    </p:set>
                                    <p:animEffect transition="in" filter="fade">
                                      <p:cBhvr>
                                        <p:cTn id="23" dur="500"/>
                                        <p:tgtEl>
                                          <p:spTgt spid="15"/>
                                        </p:tgtEl>
                                      </p:cBhvr>
                                    </p:animEffect>
                                  </p:childTnLst>
                                </p:cTn>
                              </p:par>
                            </p:childTnLst>
                          </p:cTn>
                        </p:par>
                        <p:par>
                          <p:cTn id="24" fill="hold">
                            <p:stCondLst>
                              <p:cond delay="9550"/>
                            </p:stCondLst>
                            <p:childTnLst>
                              <p:par>
                                <p:cTn id="25" presetID="10" presetClass="entr" presetSubtype="0" fill="hold" grpId="0" nodeType="afterEffect">
                                  <p:stCondLst>
                                    <p:cond delay="0"/>
                                  </p:stCondLst>
                                  <p:iterate type="wd">
                                    <p:tmPct val="15000"/>
                                  </p:iterate>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ME.G5.CH08.SLO1_1">
            <a:hlinkClick r:id="" action="ppaction://media"/>
            <a:extLst>
              <a:ext uri="{FF2B5EF4-FFF2-40B4-BE49-F238E27FC236}">
                <a16:creationId xmlns:a16="http://schemas.microsoft.com/office/drawing/2014/main" id="{5E6046FB-1F8A-4742-A887-A6AA6A641BB3}"/>
              </a:ext>
            </a:extLst>
          </p:cNvPr>
          <p:cNvPicPr>
            <a:picLocks noChangeAspect="1"/>
          </p:cNvPicPr>
          <p:nvPr>
            <a:videoFile r:link="rId3"/>
            <p:extLst>
              <p:ext uri="{DAA4B4D4-6D71-4841-9C94-3DE7FCFB9230}">
                <p14:media xmlns:p14="http://schemas.microsoft.com/office/powerpoint/2010/main" r:embed="rId2">
                  <p14:bmkLst>
                    <p14:bmk name="Bookmark 1" time="2013.3308"/>
                  </p14:bmkLst>
                </p14:media>
              </p:ext>
            </p:extLst>
          </p:nvPr>
        </p:nvPicPr>
        <p:blipFill>
          <a:blip r:embed="rId6"/>
          <a:stretch>
            <a:fillRect/>
          </a:stretch>
        </p:blipFill>
        <p:spPr>
          <a:xfrm>
            <a:off x="0" y="0"/>
            <a:ext cx="12192000" cy="6858000"/>
          </a:xfrm>
          <a:prstGeom prst="rect">
            <a:avLst/>
          </a:prstGeom>
        </p:spPr>
      </p:pic>
      <p:sp>
        <p:nvSpPr>
          <p:cNvPr id="4" name="TextBox 3">
            <a:extLst>
              <a:ext uri="{FF2B5EF4-FFF2-40B4-BE49-F238E27FC236}">
                <a16:creationId xmlns:a16="http://schemas.microsoft.com/office/drawing/2014/main" id="{E2AD61D9-DA8F-4063-86D4-70243838B797}"/>
              </a:ext>
            </a:extLst>
          </p:cNvPr>
          <p:cNvSpPr txBox="1"/>
          <p:nvPr/>
        </p:nvSpPr>
        <p:spPr>
          <a:xfrm>
            <a:off x="9529482" y="118884"/>
            <a:ext cx="2662518" cy="307777"/>
          </a:xfrm>
          <a:prstGeom prst="rect">
            <a:avLst/>
          </a:prstGeom>
          <a:solidFill>
            <a:srgbClr val="DAF3F6"/>
          </a:solidFill>
          <a:effectLst>
            <a:softEdge rad="12700"/>
          </a:effectLst>
        </p:spPr>
        <p:txBody>
          <a:bodyPr wrap="square">
            <a:spAutoFit/>
          </a:bodyPr>
          <a:lstStyle/>
          <a:p>
            <a:pPr algn="ctr"/>
            <a:r>
              <a:rPr lang="en-GB" b="0" i="0" dirty="0">
                <a:solidFill>
                  <a:schemeClr val="tx1">
                    <a:lumMod val="65000"/>
                    <a:lumOff val="35000"/>
                  </a:schemeClr>
                </a:solidFill>
                <a:effectLst/>
                <a:latin typeface="+mj-lt"/>
              </a:rPr>
              <a:t> Social-Emotional Learning</a:t>
            </a:r>
            <a:endParaRPr lang="en-GB" dirty="0">
              <a:solidFill>
                <a:schemeClr val="tx1">
                  <a:lumMod val="65000"/>
                  <a:lumOff val="35000"/>
                </a:schemeClr>
              </a:solidFill>
              <a:latin typeface="+mj-lt"/>
            </a:endParaRPr>
          </a:p>
        </p:txBody>
      </p:sp>
      <p:sp>
        <p:nvSpPr>
          <p:cNvPr id="5" name="Google Shape;222;p10">
            <a:extLst>
              <a:ext uri="{FF2B5EF4-FFF2-40B4-BE49-F238E27FC236}">
                <a16:creationId xmlns:a16="http://schemas.microsoft.com/office/drawing/2014/main" id="{EF088F60-01A0-4EED-ABFA-C6E207E36B7A}"/>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Importance of time</a:t>
            </a:r>
            <a:endParaRPr lang="en-GB" sz="3200" dirty="0">
              <a:solidFill>
                <a:schemeClr val="bg1"/>
              </a:solidFill>
              <a:sym typeface="Comic Sans MS"/>
            </a:endParaRPr>
          </a:p>
        </p:txBody>
      </p:sp>
    </p:spTree>
    <p:custDataLst>
      <p:tags r:id="rId1"/>
    </p:custDataLst>
    <p:extLst>
      <p:ext uri="{BB962C8B-B14F-4D97-AF65-F5344CB8AC3E}">
        <p14:creationId xmlns:p14="http://schemas.microsoft.com/office/powerpoint/2010/main" val="2151063378"/>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56448"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seq concurrent="1" nextAc="seek">
                  <p:cTn id="13" restart="whenNotActive" fill="hold" evtFilter="cancelBubble" nodeType="interactiveSeq">
                    <p:stCondLst>
                      <p:cond evt="onMediaBookmark" delay="0">
                        <p:tgtEl>
                          <p14:bmkTgt spid="2" bmkName="Bookmark 1"/>
                        </p:tgtEl>
                      </p:cond>
                    </p:stCondLst>
                    <p:endSync evt="end" delay="0">
                      <p:rtn val="all"/>
                    </p:endSync>
                    <p:childTnLst>
                      <p:par>
                        <p:cTn id="14" fill="hold">
                          <p:stCondLst>
                            <p:cond delay="0"/>
                          </p:stCondLst>
                          <p:childTnLst>
                            <p:par>
                              <p:cTn id="15" fill="hold">
                                <p:stCondLst>
                                  <p:cond delay="0"/>
                                </p:stCondLst>
                                <p:childTnLst>
                                  <p:par>
                                    <p:cTn id="16" presetID="10" presetClass="exit" presetSubtype="0" fill="hold" grpId="0" nodeType="clickEffect">
                                      <p:stCondLst>
                                        <p:cond delay="0"/>
                                      </p:stCondLst>
                                      <p:childTnLst>
                                        <p:animEffect transition="out" filter="fade">
                                          <p:cBhvr>
                                            <p:cTn id="17" dur="500"/>
                                            <p:tgtEl>
                                              <p:spTgt spid="5"/>
                                            </p:tgtEl>
                                          </p:cBhvr>
                                        </p:animEffect>
                                        <p:set>
                                          <p:cBhvr>
                                            <p:cTn id="18" dur="1" fill="hold">
                                              <p:stCondLst>
                                                <p:cond delay="499"/>
                                              </p:stCondLst>
                                            </p:cTn>
                                            <p:tgtEl>
                                              <p:spTgt spid="5"/>
                                            </p:tgtEl>
                                            <p:attrNameLst>
                                              <p:attrName>style.visibility</p:attrName>
                                            </p:attrNameLst>
                                          </p:cBhvr>
                                          <p:to>
                                            <p:strVal val="hidden"/>
                                          </p:to>
                                        </p:set>
                                      </p:childTnLst>
                                    </p:cTn>
                                  </p:par>
                                </p:childTnLst>
                              </p:cTn>
                            </p:par>
                          </p:childTnLst>
                        </p:cTn>
                      </p:par>
                    </p:childTnLst>
                  </p:cTn>
                  <p:nextCondLst>
                    <p:cond evt="onMediaBookmark" delay="0">
                      <p:tgtEl>
                        <p14:bmkTgt spid="2" bmkName="Bookmark 1"/>
                      </p:tgtEl>
                    </p:cond>
                  </p:nextCondLst>
                </p:seq>
              </p:childTnLst>
            </p:cTn>
          </p:par>
        </p:tnLst>
        <p:bldLst>
          <p:bldP spid="5"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56448"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97;gb06ce43697_0_0">
            <a:extLst>
              <a:ext uri="{FF2B5EF4-FFF2-40B4-BE49-F238E27FC236}">
                <a16:creationId xmlns:a16="http://schemas.microsoft.com/office/drawing/2014/main" id="{188F86E1-1889-4717-AD7F-7F7AAF305A4D}"/>
              </a:ext>
            </a:extLst>
          </p:cNvPr>
          <p:cNvSpPr txBox="1">
            <a:spLocks/>
          </p:cNvSpPr>
          <p:nvPr/>
        </p:nvSpPr>
        <p:spPr>
          <a:xfrm>
            <a:off x="1036828" y="4900858"/>
            <a:ext cx="10143000" cy="1267670"/>
          </a:xfrm>
          <a:prstGeom prst="rect">
            <a:avLst/>
          </a:prstGeom>
          <a:solidFill>
            <a:srgbClr val="DAF3F6"/>
          </a:solidFill>
          <a:ln>
            <a:solidFill>
              <a:srgbClr val="C7E6F5"/>
            </a:solidFill>
          </a:ln>
          <a:effectLst/>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spcBef>
                <a:spcPts val="1200"/>
              </a:spcBef>
              <a:spcAft>
                <a:spcPts val="1200"/>
              </a:spcAft>
            </a:pPr>
            <a:r>
              <a:rPr lang="en-US" sz="5400" dirty="0">
                <a:solidFill>
                  <a:schemeClr val="accent1">
                    <a:lumMod val="50000"/>
                  </a:schemeClr>
                </a:solidFill>
                <a:latin typeface="Comic Sans MS" panose="030F0702030302020204" pitchFamily="66" charset="0"/>
              </a:rPr>
              <a:t>Math review</a:t>
            </a:r>
          </a:p>
        </p:txBody>
      </p:sp>
      <p:pic>
        <p:nvPicPr>
          <p:cNvPr id="2" name="Graphic 1">
            <a:extLst>
              <a:ext uri="{FF2B5EF4-FFF2-40B4-BE49-F238E27FC236}">
                <a16:creationId xmlns:a16="http://schemas.microsoft.com/office/drawing/2014/main" id="{1C5C1042-AC2F-4A8B-8133-2420035D63A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238272" y="1243945"/>
            <a:ext cx="5717519" cy="3211693"/>
          </a:xfrm>
          <a:prstGeom prst="rect">
            <a:avLst/>
          </a:prstGeom>
        </p:spPr>
      </p:pic>
    </p:spTree>
    <p:custDataLst>
      <p:tags r:id="rId1"/>
    </p:custDataLst>
    <p:extLst>
      <p:ext uri="{BB962C8B-B14F-4D97-AF65-F5344CB8AC3E}">
        <p14:creationId xmlns:p14="http://schemas.microsoft.com/office/powerpoint/2010/main" val="9597189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EAFE406F-6A07-4199-B8EC-00309B311A8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en-US" sz="3200" b="1" dirty="0">
                <a:solidFill>
                  <a:schemeClr val="bg1"/>
                </a:solidFill>
                <a:latin typeface="Comic Sans MS"/>
                <a:sym typeface="Comic Sans MS"/>
              </a:rPr>
              <a:t>Select the correct answer</a:t>
            </a:r>
          </a:p>
        </p:txBody>
      </p:sp>
      <p:sp>
        <p:nvSpPr>
          <p:cNvPr id="11" name="650cm">
            <a:extLst>
              <a:ext uri="{FF2B5EF4-FFF2-40B4-BE49-F238E27FC236}">
                <a16:creationId xmlns:a16="http://schemas.microsoft.com/office/drawing/2014/main" id="{5073875F-7877-4E35-8204-6C0E1A994AB5}"/>
              </a:ext>
            </a:extLst>
          </p:cNvPr>
          <p:cNvSpPr/>
          <p:nvPr/>
        </p:nvSpPr>
        <p:spPr>
          <a:xfrm>
            <a:off x="609600" y="2544882"/>
            <a:ext cx="2593299" cy="590483"/>
          </a:xfrm>
          <a:prstGeom prst="roundRect">
            <a:avLst/>
          </a:prstGeom>
          <a:solidFill>
            <a:schemeClr val="bg1"/>
          </a:solid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650 cm</a:t>
            </a:r>
          </a:p>
        </p:txBody>
      </p:sp>
      <p:sp>
        <p:nvSpPr>
          <p:cNvPr id="6" name="TextBox 5">
            <a:extLst>
              <a:ext uri="{FF2B5EF4-FFF2-40B4-BE49-F238E27FC236}">
                <a16:creationId xmlns:a16="http://schemas.microsoft.com/office/drawing/2014/main" id="{76811B58-16FB-4D55-AF9E-D59924137743}"/>
              </a:ext>
            </a:extLst>
          </p:cNvPr>
          <p:cNvSpPr txBox="1"/>
          <p:nvPr/>
        </p:nvSpPr>
        <p:spPr>
          <a:xfrm>
            <a:off x="9529482" y="118884"/>
            <a:ext cx="2662518" cy="307777"/>
          </a:xfrm>
          <a:prstGeom prst="rect">
            <a:avLst/>
          </a:prstGeom>
          <a:solidFill>
            <a:srgbClr val="DAF3F6"/>
          </a:solidFill>
          <a:effectLst>
            <a:softEdge rad="12700"/>
          </a:effectLst>
        </p:spPr>
        <p:txBody>
          <a:bodyPr wrap="square">
            <a:spAutoFit/>
          </a:bodyPr>
          <a:lstStyle/>
          <a:p>
            <a:pPr algn="ctr"/>
            <a:r>
              <a:rPr lang="en-GB" b="0" i="0" dirty="0">
                <a:solidFill>
                  <a:schemeClr val="tx1">
                    <a:lumMod val="50000"/>
                    <a:lumOff val="50000"/>
                  </a:schemeClr>
                </a:solidFill>
                <a:effectLst/>
                <a:latin typeface="+mj-lt"/>
              </a:rPr>
              <a:t> Check your knowledge</a:t>
            </a:r>
            <a:endParaRPr lang="en-GB" dirty="0">
              <a:solidFill>
                <a:schemeClr val="tx1">
                  <a:lumMod val="50000"/>
                  <a:lumOff val="50000"/>
                </a:schemeClr>
              </a:solidFill>
              <a:latin typeface="+mj-lt"/>
            </a:endParaRPr>
          </a:p>
        </p:txBody>
      </p:sp>
      <p:sp>
        <p:nvSpPr>
          <p:cNvPr id="7" name="TextBox 6">
            <a:extLst>
              <a:ext uri="{FF2B5EF4-FFF2-40B4-BE49-F238E27FC236}">
                <a16:creationId xmlns:a16="http://schemas.microsoft.com/office/drawing/2014/main" id="{485D4DF0-CE9C-4A3F-B091-536C47AB82C5}"/>
              </a:ext>
            </a:extLst>
          </p:cNvPr>
          <p:cNvSpPr txBox="1"/>
          <p:nvPr/>
        </p:nvSpPr>
        <p:spPr>
          <a:xfrm>
            <a:off x="128336" y="1560514"/>
            <a:ext cx="4463321" cy="528222"/>
          </a:xfrm>
          <a:prstGeom prst="rect">
            <a:avLst/>
          </a:prstGeom>
          <a:noFill/>
        </p:spPr>
        <p:txBody>
          <a:bodyPr wrap="square">
            <a:spAutoFit/>
          </a:bodyPr>
          <a:lstStyle/>
          <a:p>
            <a:pPr marL="457200" marR="0">
              <a:lnSpc>
                <a:spcPct val="107000"/>
              </a:lnSpc>
              <a:spcBef>
                <a:spcPts val="0"/>
              </a:spcBef>
              <a:spcAft>
                <a:spcPts val="800"/>
              </a:spcAft>
            </a:pPr>
            <a:r>
              <a:rPr lang="en-US" sz="2800" dirty="0">
                <a:solidFill>
                  <a:schemeClr val="tx1">
                    <a:lumMod val="65000"/>
                    <a:lumOff val="35000"/>
                  </a:schemeClr>
                </a:solidFill>
                <a:effectLst/>
                <a:latin typeface="+mn-lt"/>
                <a:ea typeface="Calibri" panose="020F0502020204030204" pitchFamily="34" charset="0"/>
                <a:cs typeface="Arial" panose="020B0604020202020204" pitchFamily="34" charset="0"/>
              </a:rPr>
              <a:t>6 m 50 cm is equal to:</a:t>
            </a:r>
            <a:endParaRPr lang="en-US" sz="2400"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p:sp>
        <p:nvSpPr>
          <p:cNvPr id="8" name="Rectangle: Rounded Corners 7">
            <a:extLst>
              <a:ext uri="{FF2B5EF4-FFF2-40B4-BE49-F238E27FC236}">
                <a16:creationId xmlns:a16="http://schemas.microsoft.com/office/drawing/2014/main" id="{BBE97AB9-6665-45E7-966B-1D898051F274}"/>
              </a:ext>
            </a:extLst>
          </p:cNvPr>
          <p:cNvSpPr/>
          <p:nvPr/>
        </p:nvSpPr>
        <p:spPr>
          <a:xfrm>
            <a:off x="609600" y="3622424"/>
            <a:ext cx="2593299" cy="590483"/>
          </a:xfrm>
          <a:prstGeom prst="roundRect">
            <a:avLst/>
          </a:prstGeom>
          <a:solidFill>
            <a:schemeClr val="bg1"/>
          </a:solid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6 050 cm</a:t>
            </a:r>
          </a:p>
        </p:txBody>
      </p:sp>
      <p:sp>
        <p:nvSpPr>
          <p:cNvPr id="9" name="Rectangle: Rounded Corners 8">
            <a:extLst>
              <a:ext uri="{FF2B5EF4-FFF2-40B4-BE49-F238E27FC236}">
                <a16:creationId xmlns:a16="http://schemas.microsoft.com/office/drawing/2014/main" id="{4E5E518E-C908-4C99-87B4-9604133537F5}"/>
              </a:ext>
            </a:extLst>
          </p:cNvPr>
          <p:cNvSpPr/>
          <p:nvPr/>
        </p:nvSpPr>
        <p:spPr>
          <a:xfrm>
            <a:off x="609600" y="4699967"/>
            <a:ext cx="2593299" cy="590483"/>
          </a:xfrm>
          <a:prstGeom prst="roundRect">
            <a:avLst/>
          </a:prstGeom>
          <a:solidFill>
            <a:schemeClr val="bg1"/>
          </a:solid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60 050 cm</a:t>
            </a:r>
          </a:p>
        </p:txBody>
      </p:sp>
      <p:pic>
        <p:nvPicPr>
          <p:cNvPr id="10" name="Picture 2">
            <a:extLst>
              <a:ext uri="{FF2B5EF4-FFF2-40B4-BE49-F238E27FC236}">
                <a16:creationId xmlns:a16="http://schemas.microsoft.com/office/drawing/2014/main" id="{03C0C5B7-B870-4589-AF69-D6BE1E3CB8D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310169" y="5976169"/>
            <a:ext cx="881831" cy="881831"/>
          </a:xfrm>
          <a:prstGeom prst="rect">
            <a:avLst/>
          </a:prstGeom>
          <a:noFill/>
          <a:extLst>
            <a:ext uri="{909E8E84-426E-40DD-AFC4-6F175D3DCCD1}">
              <a14:hiddenFill xmlns:a14="http://schemas.microsoft.com/office/drawing/2010/main">
                <a:solidFill>
                  <a:srgbClr val="FFFFFF"/>
                </a:solidFill>
              </a14:hiddenFill>
            </a:ext>
          </a:extLst>
        </p:spPr>
      </p:pic>
      <p:pic>
        <p:nvPicPr>
          <p:cNvPr id="13" name="Countdown timer 20 seconds">
            <a:hlinkClick r:id="" action="ppaction://media"/>
            <a:extLst>
              <a:ext uri="{FF2B5EF4-FFF2-40B4-BE49-F238E27FC236}">
                <a16:creationId xmlns:a16="http://schemas.microsoft.com/office/drawing/2014/main" id="{A2FF2D94-12E4-4AB3-9E03-8F131AC0AABB}"/>
              </a:ext>
            </a:extLst>
          </p:cNvPr>
          <p:cNvPicPr>
            <a:picLocks noChangeAspect="1"/>
          </p:cNvPicPr>
          <p:nvPr>
            <a:videoFile r:link="rId3"/>
            <p:extLst>
              <p:ext uri="{DAA4B4D4-6D71-4841-9C94-3DE7FCFB9230}">
                <p14:media xmlns:p14="http://schemas.microsoft.com/office/powerpoint/2010/main" r:embed="rId2"/>
              </p:ext>
            </p:extLst>
          </p:nvPr>
        </p:nvPicPr>
        <p:blipFill>
          <a:blip r:embed="rId7"/>
          <a:stretch>
            <a:fillRect/>
          </a:stretch>
        </p:blipFill>
        <p:spPr>
          <a:xfrm>
            <a:off x="10816854" y="1157036"/>
            <a:ext cx="1371600" cy="1371600"/>
          </a:xfrm>
          <a:prstGeom prst="rect">
            <a:avLst/>
          </a:prstGeom>
        </p:spPr>
      </p:pic>
    </p:spTree>
    <p:custDataLst>
      <p:tags r:id="rId1"/>
    </p:custDataLst>
    <p:extLst>
      <p:ext uri="{BB962C8B-B14F-4D97-AF65-F5344CB8AC3E}">
        <p14:creationId xmlns:p14="http://schemas.microsoft.com/office/powerpoint/2010/main" val="41831868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20074"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8"/>
                    </p:tgtEl>
                  </p:cond>
                </p:stCondLst>
                <p:endSync evt="end" delay="0">
                  <p:rtn val="all"/>
                </p:endSync>
                <p:childTnLst>
                  <p:par>
                    <p:cTn id="8" fill="hold">
                      <p:stCondLst>
                        <p:cond delay="0"/>
                      </p:stCondLst>
                      <p:childTnLst>
                        <p:par>
                          <p:cTn id="9" fill="hold">
                            <p:stCondLst>
                              <p:cond delay="0"/>
                            </p:stCondLst>
                            <p:childTnLst>
                              <p:par>
                                <p:cTn id="10" presetID="26" presetClass="emph" presetSubtype="0" fill="hold" grpId="1" nodeType="afterEffect">
                                  <p:stCondLst>
                                    <p:cond delay="0"/>
                                  </p:stCondLst>
                                  <p:childTnLst>
                                    <p:animEffect transition="out" filter="fade">
                                      <p:cBhvr>
                                        <p:cTn id="11" dur="500" tmFilter="0, 0; .2, .5; .8, .5; 1, 0"/>
                                        <p:tgtEl>
                                          <p:spTgt spid="8"/>
                                        </p:tgtEl>
                                      </p:cBhvr>
                                    </p:animEffect>
                                    <p:animScale>
                                      <p:cBhvr>
                                        <p:cTn id="12" dur="250" autoRev="1" fill="hold"/>
                                        <p:tgtEl>
                                          <p:spTgt spid="8"/>
                                        </p:tgtEl>
                                      </p:cBhvr>
                                      <p:by x="105000" y="105000"/>
                                    </p:animScale>
                                  </p:childTnLst>
                                </p:cTn>
                              </p:par>
                            </p:childTnLst>
                          </p:cTn>
                        </p:par>
                      </p:childTnLst>
                    </p:cTn>
                  </p:par>
                </p:childTnLst>
              </p:cTn>
              <p:nextCondLst>
                <p:cond evt="onClick" delay="0">
                  <p:tgtEl>
                    <p:spTgt spid="8"/>
                  </p:tgtEl>
                </p:cond>
              </p:nextCondLst>
            </p:seq>
            <p:seq concurrent="1" nextAc="seek">
              <p:cTn id="13" restart="whenNotActive" fill="hold" evtFilter="cancelBubble" nodeType="interactiveSeq">
                <p:stCondLst>
                  <p:cond evt="onClick" delay="0">
                    <p:tgtEl>
                      <p:spTgt spid="9"/>
                    </p:tgtEl>
                  </p:cond>
                </p:stCondLst>
                <p:endSync evt="end" delay="0">
                  <p:rtn val="all"/>
                </p:endSync>
                <p:childTnLst>
                  <p:par>
                    <p:cTn id="14" fill="hold">
                      <p:stCondLst>
                        <p:cond delay="0"/>
                      </p:stCondLst>
                      <p:childTnLst>
                        <p:par>
                          <p:cTn id="15" fill="hold">
                            <p:stCondLst>
                              <p:cond delay="0"/>
                            </p:stCondLst>
                            <p:childTnLst>
                              <p:par>
                                <p:cTn id="16" presetID="26" presetClass="emph" presetSubtype="0" fill="hold" grpId="1" nodeType="afterEffect">
                                  <p:stCondLst>
                                    <p:cond delay="0"/>
                                  </p:stCondLst>
                                  <p:childTnLst>
                                    <p:animEffect transition="out" filter="fade">
                                      <p:cBhvr>
                                        <p:cTn id="17" dur="500" tmFilter="0, 0; .2, .5; .8, .5; 1, 0"/>
                                        <p:tgtEl>
                                          <p:spTgt spid="9"/>
                                        </p:tgtEl>
                                      </p:cBhvr>
                                    </p:animEffect>
                                    <p:animScale>
                                      <p:cBhvr>
                                        <p:cTn id="18" dur="250" autoRev="1" fill="hold"/>
                                        <p:tgtEl>
                                          <p:spTgt spid="9"/>
                                        </p:tgtEl>
                                      </p:cBhvr>
                                      <p:by x="105000" y="105000"/>
                                    </p:animScale>
                                  </p:childTnLst>
                                </p:cTn>
                              </p:par>
                            </p:childTnLst>
                          </p:cTn>
                        </p:par>
                      </p:childTnLst>
                    </p:cTn>
                  </p:par>
                </p:childTnLst>
              </p:cTn>
              <p:nextCondLst>
                <p:cond evt="onClick" delay="0">
                  <p:tgtEl>
                    <p:spTgt spid="9"/>
                  </p:tgtEl>
                </p:cond>
              </p:nextCondLst>
            </p:seq>
            <p:seq concurrent="1" nextAc="seek">
              <p:cTn id="19" restart="whenNotActive" fill="hold" evtFilter="cancelBubble" nodeType="interactiveSeq">
                <p:stCondLst>
                  <p:cond evt="onClick" delay="0">
                    <p:tgtEl>
                      <p:spTgt spid="11"/>
                    </p:tgtEl>
                  </p:cond>
                </p:stCondLst>
                <p:endSync evt="end" delay="0">
                  <p:rtn val="all"/>
                </p:endSync>
                <p:childTnLst>
                  <p:par>
                    <p:cTn id="20" fill="hold">
                      <p:stCondLst>
                        <p:cond delay="0"/>
                      </p:stCondLst>
                      <p:childTnLst>
                        <p:par>
                          <p:cTn id="21" fill="hold">
                            <p:stCondLst>
                              <p:cond delay="0"/>
                            </p:stCondLst>
                            <p:childTnLst>
                              <p:par>
                                <p:cTn id="22" presetID="19" presetClass="emph" presetSubtype="0" fill="hold" grpId="0" nodeType="clickEffect">
                                  <p:stCondLst>
                                    <p:cond delay="500"/>
                                  </p:stCondLst>
                                  <p:childTnLst>
                                    <p:animClr clrSpc="rgb" dir="cw">
                                      <p:cBhvr override="childStyle">
                                        <p:cTn id="23" dur="500" fill="hold"/>
                                        <p:tgtEl>
                                          <p:spTgt spid="11"/>
                                        </p:tgtEl>
                                        <p:attrNameLst>
                                          <p:attrName>style.color</p:attrName>
                                        </p:attrNameLst>
                                      </p:cBhvr>
                                      <p:to>
                                        <a:srgbClr val="74C274"/>
                                      </p:to>
                                    </p:animClr>
                                    <p:animClr clrSpc="rgb" dir="cw">
                                      <p:cBhvr>
                                        <p:cTn id="24" dur="500" fill="hold"/>
                                        <p:tgtEl>
                                          <p:spTgt spid="11"/>
                                        </p:tgtEl>
                                        <p:attrNameLst>
                                          <p:attrName>fillcolor</p:attrName>
                                        </p:attrNameLst>
                                      </p:cBhvr>
                                      <p:to>
                                        <a:srgbClr val="74C274"/>
                                      </p:to>
                                    </p:animClr>
                                    <p:set>
                                      <p:cBhvr>
                                        <p:cTn id="25" dur="500" fill="hold"/>
                                        <p:tgtEl>
                                          <p:spTgt spid="11"/>
                                        </p:tgtEl>
                                        <p:attrNameLst>
                                          <p:attrName>fill.type</p:attrName>
                                        </p:attrNameLst>
                                      </p:cBhvr>
                                      <p:to>
                                        <p:strVal val="solid"/>
                                      </p:to>
                                    </p:set>
                                    <p:set>
                                      <p:cBhvr>
                                        <p:cTn id="26" dur="500" fill="hold"/>
                                        <p:tgtEl>
                                          <p:spTgt spid="11"/>
                                        </p:tgtEl>
                                        <p:attrNameLst>
                                          <p:attrName>fill.on</p:attrName>
                                        </p:attrNameLst>
                                      </p:cBhvr>
                                      <p:to>
                                        <p:strVal val="true"/>
                                      </p:to>
                                    </p:set>
                                  </p:childTnLst>
                                </p:cTn>
                              </p:par>
                              <p:par>
                                <p:cTn id="27" presetID="3" presetClass="emph" presetSubtype="2" fill="hold" grpId="1" nodeType="withEffect">
                                  <p:stCondLst>
                                    <p:cond delay="500"/>
                                  </p:stCondLst>
                                  <p:childTnLst>
                                    <p:animClr clrSpc="rgb" dir="cw">
                                      <p:cBhvr override="childStyle">
                                        <p:cTn id="28" dur="500" fill="hold"/>
                                        <p:tgtEl>
                                          <p:spTgt spid="11"/>
                                        </p:tgtEl>
                                        <p:attrNameLst>
                                          <p:attrName>style.color</p:attrName>
                                        </p:attrNameLst>
                                      </p:cBhvr>
                                      <p:to>
                                        <a:srgbClr val="FFFFFF"/>
                                      </p:to>
                                    </p:animClr>
                                  </p:childTnLst>
                                </p:cTn>
                              </p:par>
                              <p:par>
                                <p:cTn id="29" presetID="7" presetClass="emph" presetSubtype="2" fill="hold" nodeType="withEffect">
                                  <p:stCondLst>
                                    <p:cond delay="0"/>
                                  </p:stCondLst>
                                  <p:childTnLst>
                                    <p:animClr clrSpc="rgb" dir="cw">
                                      <p:cBhvr>
                                        <p:cTn id="30" dur="500" fill="hold"/>
                                        <p:tgtEl>
                                          <p:spTgt spid="11"/>
                                        </p:tgtEl>
                                        <p:attrNameLst>
                                          <p:attrName>stroke.color</p:attrName>
                                        </p:attrNameLst>
                                      </p:cBhvr>
                                      <p:to>
                                        <a:srgbClr val="FFFFFF"/>
                                      </p:to>
                                    </p:animClr>
                                    <p:set>
                                      <p:cBhvr>
                                        <p:cTn id="31" dur="500" fill="hold"/>
                                        <p:tgtEl>
                                          <p:spTgt spid="11"/>
                                        </p:tgtEl>
                                        <p:attrNameLst>
                                          <p:attrName>stroke.on</p:attrName>
                                        </p:attrNameLst>
                                      </p:cBhvr>
                                      <p:to>
                                        <p:strVal val="true"/>
                                      </p:to>
                                    </p:set>
                                  </p:childTnLst>
                                </p:cTn>
                              </p:par>
                              <p:par>
                                <p:cTn id="32" presetID="2" presetClass="mediacall" presetSubtype="0" fill="hold" nodeType="withEffect">
                                  <p:stCondLst>
                                    <p:cond delay="0"/>
                                  </p:stCondLst>
                                  <p:childTnLst>
                                    <p:cmd type="call" cmd="togglePause">
                                      <p:cBhvr>
                                        <p:cTn id="33" dur="1" fill="hold"/>
                                        <p:tgtEl>
                                          <p:spTgt spid="13"/>
                                        </p:tgtEl>
                                      </p:cBhvr>
                                    </p:cmd>
                                  </p:childTnLst>
                                </p:cTn>
                              </p:par>
                            </p:childTnLst>
                          </p:cTn>
                        </p:par>
                      </p:childTnLst>
                    </p:cTn>
                  </p:par>
                </p:childTnLst>
              </p:cTn>
              <p:nextCondLst>
                <p:cond evt="onClick" delay="0">
                  <p:tgtEl>
                    <p:spTgt spid="11"/>
                  </p:tgtEl>
                </p:cond>
              </p:nextCondLst>
            </p:seq>
            <p:video>
              <p:cMediaNode vol="80000">
                <p:cTn id="34" fill="hold" display="0">
                  <p:stCondLst>
                    <p:cond delay="indefinite"/>
                  </p:stCondLst>
                </p:cTn>
                <p:tgtEl>
                  <p:spTgt spid="13"/>
                </p:tgtEl>
              </p:cMediaNode>
            </p:video>
          </p:childTnLst>
        </p:cTn>
      </p:par>
    </p:tnLst>
    <p:bldLst>
      <p:bldP spid="11" grpId="0" animBg="1"/>
      <p:bldP spid="11" grpId="1" animBg="1"/>
      <p:bldP spid="8" grpId="1" animBg="1"/>
      <p:bldP spid="9" grpId="1"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EAFE406F-6A07-4199-B8EC-00309B311A8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defPPr marR="0" lvl="0" algn="l" rtl="0">
              <a:lnSpc>
                <a:spcPct val="100000"/>
              </a:lnSpc>
              <a:spcBef>
                <a:spcPts val="0"/>
              </a:spcBef>
              <a:spcAft>
                <a:spcPts val="0"/>
              </a:spcAft>
            </a:defPPr>
            <a:lvl2pPr marL="457200">
              <a:buSzPts val="6000"/>
              <a:buFont typeface="Comic Sans MS"/>
              <a:defRPr sz="3200" b="1">
                <a:solidFill>
                  <a:schemeClr val="bg1"/>
                </a:solidFill>
                <a:latin typeface="Comic Sans MS"/>
              </a:defRPr>
            </a:lvl2pPr>
          </a:lstStyle>
          <a:p>
            <a:pPr lvl="1"/>
            <a:r>
              <a:rPr lang="en-US" dirty="0">
                <a:sym typeface="Comic Sans MS"/>
              </a:rPr>
              <a:t>Select the correct answer</a:t>
            </a:r>
          </a:p>
        </p:txBody>
      </p:sp>
      <p:sp>
        <p:nvSpPr>
          <p:cNvPr id="7" name="TextBox 6">
            <a:extLst>
              <a:ext uri="{FF2B5EF4-FFF2-40B4-BE49-F238E27FC236}">
                <a16:creationId xmlns:a16="http://schemas.microsoft.com/office/drawing/2014/main" id="{485D4DF0-CE9C-4A3F-B091-536C47AB82C5}"/>
              </a:ext>
            </a:extLst>
          </p:cNvPr>
          <p:cNvSpPr txBox="1"/>
          <p:nvPr/>
        </p:nvSpPr>
        <p:spPr>
          <a:xfrm>
            <a:off x="95196" y="1565720"/>
            <a:ext cx="4299679" cy="528222"/>
          </a:xfrm>
          <a:prstGeom prst="rect">
            <a:avLst/>
          </a:prstGeom>
          <a:noFill/>
        </p:spPr>
        <p:txBody>
          <a:bodyPr wrap="square">
            <a:spAutoFit/>
          </a:bodyPr>
          <a:lstStyle/>
          <a:p>
            <a:pPr marL="457200" marR="0">
              <a:lnSpc>
                <a:spcPct val="107000"/>
              </a:lnSpc>
              <a:spcBef>
                <a:spcPts val="0"/>
              </a:spcBef>
              <a:spcAft>
                <a:spcPts val="800"/>
              </a:spcAft>
            </a:pPr>
            <a:r>
              <a:rPr lang="en-US" sz="2800" dirty="0">
                <a:solidFill>
                  <a:schemeClr val="tx1">
                    <a:lumMod val="65000"/>
                    <a:lumOff val="35000"/>
                  </a:schemeClr>
                </a:solidFill>
                <a:effectLst/>
                <a:latin typeface="+mn-lt"/>
                <a:ea typeface="Calibri" panose="020F0502020204030204" pitchFamily="34" charset="0"/>
                <a:cs typeface="Arial" panose="020B0604020202020204" pitchFamily="34" charset="0"/>
              </a:rPr>
              <a:t>20 km 6 m is equal to:</a:t>
            </a:r>
            <a:endParaRPr lang="en-US" sz="2400" dirty="0">
              <a:solidFill>
                <a:schemeClr val="tx1">
                  <a:lumMod val="65000"/>
                  <a:lumOff val="35000"/>
                </a:schemeClr>
              </a:solidFill>
              <a:effectLst/>
              <a:latin typeface="+mn-lt"/>
              <a:ea typeface="Calibri" panose="020F0502020204030204" pitchFamily="34" charset="0"/>
              <a:cs typeface="Arial" panose="020B0604020202020204" pitchFamily="34" charset="0"/>
            </a:endParaRPr>
          </a:p>
        </p:txBody>
      </p:sp>
      <p:sp>
        <p:nvSpPr>
          <p:cNvPr id="15" name="650cm">
            <a:extLst>
              <a:ext uri="{FF2B5EF4-FFF2-40B4-BE49-F238E27FC236}">
                <a16:creationId xmlns:a16="http://schemas.microsoft.com/office/drawing/2014/main" id="{75F39CE6-7F20-405B-9DA4-FAE8D70C5DBE}"/>
              </a:ext>
            </a:extLst>
          </p:cNvPr>
          <p:cNvSpPr/>
          <p:nvPr/>
        </p:nvSpPr>
        <p:spPr>
          <a:xfrm>
            <a:off x="609600" y="2513043"/>
            <a:ext cx="2593299" cy="590483"/>
          </a:xfrm>
          <a:prstGeom prst="roundRect">
            <a:avLst/>
          </a:prstGeom>
          <a:solidFill>
            <a:schemeClr val="bg1"/>
          </a:solid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206 m</a:t>
            </a:r>
          </a:p>
        </p:txBody>
      </p:sp>
      <p:sp>
        <p:nvSpPr>
          <p:cNvPr id="16" name="Rectangle: Rounded Corners 15">
            <a:extLst>
              <a:ext uri="{FF2B5EF4-FFF2-40B4-BE49-F238E27FC236}">
                <a16:creationId xmlns:a16="http://schemas.microsoft.com/office/drawing/2014/main" id="{E5E58E3C-BA61-4D53-B9DE-1E8EBAB27E1E}"/>
              </a:ext>
            </a:extLst>
          </p:cNvPr>
          <p:cNvSpPr/>
          <p:nvPr/>
        </p:nvSpPr>
        <p:spPr>
          <a:xfrm>
            <a:off x="609600" y="3590585"/>
            <a:ext cx="2593299" cy="590483"/>
          </a:xfrm>
          <a:prstGeom prst="roundRect">
            <a:avLst/>
          </a:prstGeom>
          <a:solidFill>
            <a:schemeClr val="bg1"/>
          </a:solid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2 006 m</a:t>
            </a:r>
          </a:p>
        </p:txBody>
      </p:sp>
      <p:sp>
        <p:nvSpPr>
          <p:cNvPr id="17" name="20006">
            <a:extLst>
              <a:ext uri="{FF2B5EF4-FFF2-40B4-BE49-F238E27FC236}">
                <a16:creationId xmlns:a16="http://schemas.microsoft.com/office/drawing/2014/main" id="{F6432621-2112-4999-AD9A-72C6F221B3EC}"/>
              </a:ext>
            </a:extLst>
          </p:cNvPr>
          <p:cNvSpPr/>
          <p:nvPr/>
        </p:nvSpPr>
        <p:spPr>
          <a:xfrm>
            <a:off x="609600" y="4668128"/>
            <a:ext cx="2593299" cy="590483"/>
          </a:xfrm>
          <a:prstGeom prst="roundRect">
            <a:avLst/>
          </a:prstGeom>
          <a:solidFill>
            <a:schemeClr val="bg1"/>
          </a:solid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65000"/>
                    <a:lumOff val="35000"/>
                  </a:schemeClr>
                </a:solidFill>
              </a:rPr>
              <a:t>20 006 m</a:t>
            </a:r>
          </a:p>
        </p:txBody>
      </p:sp>
      <p:pic>
        <p:nvPicPr>
          <p:cNvPr id="19" name="Picture 2">
            <a:extLst>
              <a:ext uri="{FF2B5EF4-FFF2-40B4-BE49-F238E27FC236}">
                <a16:creationId xmlns:a16="http://schemas.microsoft.com/office/drawing/2014/main" id="{4441A246-423B-4774-9103-5A4150EC1B4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310169" y="5976169"/>
            <a:ext cx="881831" cy="881831"/>
          </a:xfrm>
          <a:prstGeom prst="rect">
            <a:avLst/>
          </a:prstGeom>
          <a:noFill/>
          <a:extLst>
            <a:ext uri="{909E8E84-426E-40DD-AFC4-6F175D3DCCD1}">
              <a14:hiddenFill xmlns:a14="http://schemas.microsoft.com/office/drawing/2010/main">
                <a:solidFill>
                  <a:srgbClr val="FFFFFF"/>
                </a:solidFill>
              </a14:hiddenFill>
            </a:ext>
          </a:extLst>
        </p:spPr>
      </p:pic>
      <p:pic>
        <p:nvPicPr>
          <p:cNvPr id="9" name="Countdown timer 20 seconds">
            <a:hlinkClick r:id="" action="ppaction://media"/>
            <a:extLst>
              <a:ext uri="{FF2B5EF4-FFF2-40B4-BE49-F238E27FC236}">
                <a16:creationId xmlns:a16="http://schemas.microsoft.com/office/drawing/2014/main" id="{71E365D6-CF1A-4E08-A3B4-2006D5C4F3E3}"/>
              </a:ext>
            </a:extLst>
          </p:cNvPr>
          <p:cNvPicPr>
            <a:picLocks noChangeAspect="1"/>
          </p:cNvPicPr>
          <p:nvPr>
            <a:videoFile r:link="rId3"/>
            <p:extLst>
              <p:ext uri="{DAA4B4D4-6D71-4841-9C94-3DE7FCFB9230}">
                <p14:media xmlns:p14="http://schemas.microsoft.com/office/powerpoint/2010/main" r:embed="rId2"/>
              </p:ext>
            </p:extLst>
          </p:nvPr>
        </p:nvPicPr>
        <p:blipFill>
          <a:blip r:embed="rId7"/>
          <a:stretch>
            <a:fillRect/>
          </a:stretch>
        </p:blipFill>
        <p:spPr>
          <a:xfrm>
            <a:off x="10810592" y="1157035"/>
            <a:ext cx="1371600" cy="1371600"/>
          </a:xfrm>
          <a:prstGeom prst="rect">
            <a:avLst/>
          </a:prstGeom>
        </p:spPr>
      </p:pic>
    </p:spTree>
    <p:custDataLst>
      <p:tags r:id="rId1"/>
    </p:custDataLst>
    <p:extLst>
      <p:ext uri="{BB962C8B-B14F-4D97-AF65-F5344CB8AC3E}">
        <p14:creationId xmlns:p14="http://schemas.microsoft.com/office/powerpoint/2010/main" val="26542290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20074"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17"/>
                    </p:tgtEl>
                  </p:cond>
                </p:stCondLst>
                <p:endSync evt="end" delay="0">
                  <p:rtn val="all"/>
                </p:endSync>
                <p:childTnLst>
                  <p:par>
                    <p:cTn id="8" fill="hold">
                      <p:stCondLst>
                        <p:cond delay="0"/>
                      </p:stCondLst>
                      <p:childTnLst>
                        <p:par>
                          <p:cTn id="9" fill="hold">
                            <p:stCondLst>
                              <p:cond delay="0"/>
                            </p:stCondLst>
                            <p:childTnLst>
                              <p:par>
                                <p:cTn id="10" presetID="1" presetClass="emph" presetSubtype="2" fill="hold" nodeType="clickEffect">
                                  <p:stCondLst>
                                    <p:cond delay="0"/>
                                  </p:stCondLst>
                                  <p:childTnLst>
                                    <p:animClr clrSpc="rgb" dir="cw">
                                      <p:cBhvr>
                                        <p:cTn id="11" dur="500" fill="hold"/>
                                        <p:tgtEl>
                                          <p:spTgt spid="17"/>
                                        </p:tgtEl>
                                        <p:attrNameLst>
                                          <p:attrName>fillcolor</p:attrName>
                                        </p:attrNameLst>
                                      </p:cBhvr>
                                      <p:to>
                                        <a:srgbClr val="74C274"/>
                                      </p:to>
                                    </p:animClr>
                                    <p:set>
                                      <p:cBhvr>
                                        <p:cTn id="12" dur="500" fill="hold"/>
                                        <p:tgtEl>
                                          <p:spTgt spid="17"/>
                                        </p:tgtEl>
                                        <p:attrNameLst>
                                          <p:attrName>fill.type</p:attrName>
                                        </p:attrNameLst>
                                      </p:cBhvr>
                                      <p:to>
                                        <p:strVal val="solid"/>
                                      </p:to>
                                    </p:set>
                                    <p:set>
                                      <p:cBhvr>
                                        <p:cTn id="13" dur="500" fill="hold"/>
                                        <p:tgtEl>
                                          <p:spTgt spid="17"/>
                                        </p:tgtEl>
                                        <p:attrNameLst>
                                          <p:attrName>fill.on</p:attrName>
                                        </p:attrNameLst>
                                      </p:cBhvr>
                                      <p:to>
                                        <p:strVal val="true"/>
                                      </p:to>
                                    </p:set>
                                  </p:childTnLst>
                                </p:cTn>
                              </p:par>
                              <p:par>
                                <p:cTn id="14" presetID="3" presetClass="emph" presetSubtype="2" fill="hold" grpId="0" nodeType="withEffect">
                                  <p:stCondLst>
                                    <p:cond delay="0"/>
                                  </p:stCondLst>
                                  <p:childTnLst>
                                    <p:animClr clrSpc="rgb" dir="cw">
                                      <p:cBhvr override="childStyle">
                                        <p:cTn id="15" dur="500" fill="hold"/>
                                        <p:tgtEl>
                                          <p:spTgt spid="17"/>
                                        </p:tgtEl>
                                        <p:attrNameLst>
                                          <p:attrName>style.color</p:attrName>
                                        </p:attrNameLst>
                                      </p:cBhvr>
                                      <p:to>
                                        <a:srgbClr val="FFFFFF"/>
                                      </p:to>
                                    </p:animClr>
                                  </p:childTnLst>
                                </p:cTn>
                              </p:par>
                              <p:par>
                                <p:cTn id="16" presetID="7" presetClass="emph" presetSubtype="2" fill="hold" nodeType="withEffect">
                                  <p:stCondLst>
                                    <p:cond delay="0"/>
                                  </p:stCondLst>
                                  <p:childTnLst>
                                    <p:animClr clrSpc="rgb" dir="cw">
                                      <p:cBhvr>
                                        <p:cTn id="17" dur="500" fill="hold"/>
                                        <p:tgtEl>
                                          <p:spTgt spid="17"/>
                                        </p:tgtEl>
                                        <p:attrNameLst>
                                          <p:attrName>stroke.color</p:attrName>
                                        </p:attrNameLst>
                                      </p:cBhvr>
                                      <p:to>
                                        <a:srgbClr val="FFFFFF"/>
                                      </p:to>
                                    </p:animClr>
                                    <p:set>
                                      <p:cBhvr>
                                        <p:cTn id="18" dur="500" fill="hold"/>
                                        <p:tgtEl>
                                          <p:spTgt spid="17"/>
                                        </p:tgtEl>
                                        <p:attrNameLst>
                                          <p:attrName>stroke.on</p:attrName>
                                        </p:attrNameLst>
                                      </p:cBhvr>
                                      <p:to>
                                        <p:strVal val="true"/>
                                      </p:to>
                                    </p:set>
                                  </p:childTnLst>
                                </p:cTn>
                              </p:par>
                              <p:par>
                                <p:cTn id="19" presetID="2" presetClass="mediacall" presetSubtype="0" fill="hold" nodeType="withEffect">
                                  <p:stCondLst>
                                    <p:cond delay="0"/>
                                  </p:stCondLst>
                                  <p:childTnLst>
                                    <p:cmd type="call" cmd="togglePause">
                                      <p:cBhvr>
                                        <p:cTn id="20" dur="1" fill="hold"/>
                                        <p:tgtEl>
                                          <p:spTgt spid="9"/>
                                        </p:tgtEl>
                                      </p:cBhvr>
                                    </p:cmd>
                                  </p:childTnLst>
                                </p:cTn>
                              </p:par>
                            </p:childTnLst>
                          </p:cTn>
                        </p:par>
                      </p:childTnLst>
                    </p:cTn>
                  </p:par>
                </p:childTnLst>
              </p:cTn>
              <p:nextCondLst>
                <p:cond evt="onClick" delay="0">
                  <p:tgtEl>
                    <p:spTgt spid="17"/>
                  </p:tgtEl>
                </p:cond>
              </p:nextCondLst>
            </p:seq>
            <p:seq concurrent="1" nextAc="seek">
              <p:cTn id="21" restart="whenNotActive" fill="hold" evtFilter="cancelBubble" nodeType="interactiveSeq">
                <p:stCondLst>
                  <p:cond evt="onClick" delay="0">
                    <p:tgtEl>
                      <p:spTgt spid="15"/>
                    </p:tgtEl>
                  </p:cond>
                </p:stCondLst>
                <p:endSync evt="end" delay="0">
                  <p:rtn val="all"/>
                </p:endSync>
                <p:childTnLst>
                  <p:par>
                    <p:cTn id="22" fill="hold">
                      <p:stCondLst>
                        <p:cond delay="0"/>
                      </p:stCondLst>
                      <p:childTnLst>
                        <p:par>
                          <p:cTn id="23" fill="hold">
                            <p:stCondLst>
                              <p:cond delay="0"/>
                            </p:stCondLst>
                            <p:childTnLst>
                              <p:par>
                                <p:cTn id="24" presetID="26" presetClass="emph" presetSubtype="0" fill="hold" grpId="0" nodeType="clickEffect">
                                  <p:stCondLst>
                                    <p:cond delay="0"/>
                                  </p:stCondLst>
                                  <p:childTnLst>
                                    <p:animEffect transition="out" filter="fade">
                                      <p:cBhvr>
                                        <p:cTn id="25" dur="500" tmFilter="0, 0; .2, .5; .8, .5; 1, 0"/>
                                        <p:tgtEl>
                                          <p:spTgt spid="15"/>
                                        </p:tgtEl>
                                      </p:cBhvr>
                                    </p:animEffect>
                                    <p:animScale>
                                      <p:cBhvr>
                                        <p:cTn id="26" dur="250" autoRev="1" fill="hold"/>
                                        <p:tgtEl>
                                          <p:spTgt spid="15"/>
                                        </p:tgtEl>
                                      </p:cBhvr>
                                      <p:by x="105000" y="105000"/>
                                    </p:animScale>
                                  </p:childTnLst>
                                </p:cTn>
                              </p:par>
                            </p:childTnLst>
                          </p:cTn>
                        </p:par>
                      </p:childTnLst>
                    </p:cTn>
                  </p:par>
                </p:childTnLst>
              </p:cTn>
              <p:nextCondLst>
                <p:cond evt="onClick" delay="0">
                  <p:tgtEl>
                    <p:spTgt spid="15"/>
                  </p:tgtEl>
                </p:cond>
              </p:nextCondLst>
            </p:seq>
            <p:seq concurrent="1" nextAc="seek">
              <p:cTn id="27" restart="whenNotActive" fill="hold" evtFilter="cancelBubble" nodeType="interactiveSeq">
                <p:stCondLst>
                  <p:cond evt="onClick" delay="0">
                    <p:tgtEl>
                      <p:spTgt spid="16"/>
                    </p:tgtEl>
                  </p:cond>
                </p:stCondLst>
                <p:endSync evt="end" delay="0">
                  <p:rtn val="all"/>
                </p:endSync>
                <p:childTnLst>
                  <p:par>
                    <p:cTn id="28" fill="hold">
                      <p:stCondLst>
                        <p:cond delay="0"/>
                      </p:stCondLst>
                      <p:childTnLst>
                        <p:par>
                          <p:cTn id="29" fill="hold">
                            <p:stCondLst>
                              <p:cond delay="0"/>
                            </p:stCondLst>
                            <p:childTnLst>
                              <p:par>
                                <p:cTn id="30" presetID="26" presetClass="emph" presetSubtype="0" fill="hold" grpId="0" nodeType="clickEffect">
                                  <p:stCondLst>
                                    <p:cond delay="0"/>
                                  </p:stCondLst>
                                  <p:childTnLst>
                                    <p:animEffect transition="out" filter="fade">
                                      <p:cBhvr>
                                        <p:cTn id="31" dur="500" tmFilter="0, 0; .2, .5; .8, .5; 1, 0"/>
                                        <p:tgtEl>
                                          <p:spTgt spid="16"/>
                                        </p:tgtEl>
                                      </p:cBhvr>
                                    </p:animEffect>
                                    <p:animScale>
                                      <p:cBhvr>
                                        <p:cTn id="32" dur="250" autoRev="1" fill="hold"/>
                                        <p:tgtEl>
                                          <p:spTgt spid="16"/>
                                        </p:tgtEl>
                                      </p:cBhvr>
                                      <p:by x="105000" y="105000"/>
                                    </p:animScale>
                                  </p:childTnLst>
                                </p:cTn>
                              </p:par>
                            </p:childTnLst>
                          </p:cTn>
                        </p:par>
                      </p:childTnLst>
                    </p:cTn>
                  </p:par>
                </p:childTnLst>
              </p:cTn>
              <p:nextCondLst>
                <p:cond evt="onClick" delay="0">
                  <p:tgtEl>
                    <p:spTgt spid="16"/>
                  </p:tgtEl>
                </p:cond>
              </p:nextCondLst>
            </p:seq>
            <p:video>
              <p:cMediaNode vol="80000">
                <p:cTn id="33" fill="hold" display="0">
                  <p:stCondLst>
                    <p:cond delay="indefinite"/>
                  </p:stCondLst>
                </p:cTn>
                <p:tgtEl>
                  <p:spTgt spid="9"/>
                </p:tgtEl>
              </p:cMediaNode>
            </p:video>
          </p:childTnLst>
        </p:cTn>
      </p:par>
    </p:tnLst>
    <p:bldLst>
      <p:bldP spid="15" grpId="0" animBg="1"/>
      <p:bldP spid="16" grpId="0" animBg="1"/>
      <p:bldP spid="17"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ARTICULATE_DESIGN_ID_OFFICE THEME" val="YZFND0yU"/>
  <p:tag name="ARTICULATE_DESIGN_ID_INTEGRAL" val="2glpRE75"/>
  <p:tag name="ARTICULATE_SLIDE_COUNT" val="39"/>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Integral">
  <a:themeElements>
    <a:clrScheme name="Blu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Comic Sans MS">
      <a:majorFont>
        <a:latin typeface="Comic Sans MS"/>
        <a:ea typeface=""/>
        <a:cs typeface=""/>
      </a:majorFont>
      <a:minorFont>
        <a:latin typeface="Comic Sans MS"/>
        <a:ea typeface=""/>
        <a:cs typeface="Comi"/>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6BEF8133331854BA564BC3884CFC87C" ma:contentTypeVersion="2" ma:contentTypeDescription="Create a new document." ma:contentTypeScope="" ma:versionID="45c6d2dc8e92ee369dfae26ef8ac07a5">
  <xsd:schema xmlns:xsd="http://www.w3.org/2001/XMLSchema" xmlns:xs="http://www.w3.org/2001/XMLSchema" xmlns:p="http://schemas.microsoft.com/office/2006/metadata/properties" xmlns:ns2="28d7a5b2-e9af-4604-92b1-4666a8526ab6" targetNamespace="http://schemas.microsoft.com/office/2006/metadata/properties" ma:root="true" ma:fieldsID="32140c0621de399a84bd778b86ce60b4" ns2:_="">
    <xsd:import namespace="28d7a5b2-e9af-4604-92b1-4666a8526ab6"/>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8d7a5b2-e9af-4604-92b1-4666a8526ab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011077A7-AB5F-43B4-BDE5-65E1F182855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8d7a5b2-e9af-4604-92b1-4666a8526ab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F8EDB57-09A0-4C29-BC94-3E9320684E5B}">
  <ds:schemaRefs>
    <ds:schemaRef ds:uri="http://schemas.microsoft.com/sharepoint/v3/contenttype/forms"/>
  </ds:schemaRefs>
</ds:datastoreItem>
</file>

<file path=customXml/itemProps3.xml><?xml version="1.0" encoding="utf-8"?>
<ds:datastoreItem xmlns:ds="http://schemas.openxmlformats.org/officeDocument/2006/customXml" ds:itemID="{B52C9AE0-2863-482C-91B6-D8A991EB5B04}">
  <ds:schemaRefs>
    <ds:schemaRef ds:uri="http://www.w3.org/XML/1998/namespace"/>
    <ds:schemaRef ds:uri="http://schemas.microsoft.com/office/2006/documentManagement/types"/>
    <ds:schemaRef ds:uri="http://purl.org/dc/elements/1.1/"/>
    <ds:schemaRef ds:uri="http://schemas.openxmlformats.org/package/2006/metadata/core-properties"/>
    <ds:schemaRef ds:uri="http://purl.org/dc/terms/"/>
    <ds:schemaRef ds:uri="d23d726e-30b8-4020-9bcc-ea20acae9033"/>
    <ds:schemaRef ds:uri="http://purl.org/dc/dcmitype/"/>
    <ds:schemaRef ds:uri="http://schemas.microsoft.com/office/infopath/2007/PartnerControls"/>
    <ds:schemaRef ds:uri="20540652-c8d4-4907-a72c-8ae251fa5497"/>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otalTime>5898</TotalTime>
  <Words>3930</Words>
  <Application>Microsoft Office PowerPoint</Application>
  <PresentationFormat>Widescreen</PresentationFormat>
  <Paragraphs>471</Paragraphs>
  <Slides>39</Slides>
  <Notes>38</Notes>
  <HiddenSlides>0</HiddenSlides>
  <MMClips>10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39</vt:i4>
      </vt:variant>
    </vt:vector>
  </HeadingPairs>
  <TitlesOfParts>
    <vt:vector size="50" baseType="lpstr">
      <vt:lpstr>Arial</vt:lpstr>
      <vt:lpstr>Calibri</vt:lpstr>
      <vt:lpstr>Cambria Math</vt:lpstr>
      <vt:lpstr>Comic Sans MS</vt:lpstr>
      <vt:lpstr>Neo Sans</vt:lpstr>
      <vt:lpstr>Noto Sans Symbols</vt:lpstr>
      <vt:lpstr>Segoe UI</vt:lpstr>
      <vt:lpstr>Symbol</vt:lpstr>
      <vt:lpstr>Times New Roman</vt:lpstr>
      <vt:lpstr>Twentieth Century</vt:lpstr>
      <vt:lpstr>Integral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Dyana Majdalani</dc:creator>
  <cp:lastModifiedBy>Wassim Sidani</cp:lastModifiedBy>
  <cp:revision>951</cp:revision>
  <dcterms:created xsi:type="dcterms:W3CDTF">2020-11-03T06:34:51Z</dcterms:created>
  <dcterms:modified xsi:type="dcterms:W3CDTF">2022-09-08T06:58:03Z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2E4F087A-4617-40CF-AC35-23543E2ED431</vt:lpwstr>
  </property>
  <property fmtid="{D5CDD505-2E9C-101B-9397-08002B2CF9AE}" pid="3" name="ArticulatePath">
    <vt:lpwstr>U1 - EB2 - Semaine 1- Dec 14, 2020</vt:lpwstr>
  </property>
  <property fmtid="{D5CDD505-2E9C-101B-9397-08002B2CF9AE}" pid="4" name="ContentTypeId">
    <vt:lpwstr>0x01010026BEF8133331854BA564BC3884CFC87C</vt:lpwstr>
  </property>
</Properties>
</file>