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notesSlides/notesSlide24.xml" ContentType="application/vnd.openxmlformats-officedocument.presentationml.notesSlide+xml"/>
  <Override PartName="/ppt/tags/tag35.xml" ContentType="application/vnd.openxmlformats-officedocument.presentationml.tags+xml"/>
  <Override PartName="/ppt/notesSlides/notesSlide25.xml" ContentType="application/vnd.openxmlformats-officedocument.presentationml.notesSlide+xml"/>
  <Override PartName="/ppt/tags/tag3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1"/>
  </p:notesMasterIdLst>
  <p:handoutMasterIdLst>
    <p:handoutMasterId r:id="rId32"/>
  </p:handoutMasterIdLst>
  <p:sldIdLst>
    <p:sldId id="256" r:id="rId5"/>
    <p:sldId id="2191" r:id="rId6"/>
    <p:sldId id="527" r:id="rId7"/>
    <p:sldId id="2082" r:id="rId8"/>
    <p:sldId id="2162" r:id="rId9"/>
    <p:sldId id="2164" r:id="rId10"/>
    <p:sldId id="2166" r:id="rId11"/>
    <p:sldId id="2168" r:id="rId12"/>
    <p:sldId id="2170" r:id="rId13"/>
    <p:sldId id="2172" r:id="rId14"/>
    <p:sldId id="677" r:id="rId15"/>
    <p:sldId id="2174" r:id="rId16"/>
    <p:sldId id="2175" r:id="rId17"/>
    <p:sldId id="563" r:id="rId18"/>
    <p:sldId id="2156" r:id="rId19"/>
    <p:sldId id="542" r:id="rId20"/>
    <p:sldId id="2189" r:id="rId21"/>
    <p:sldId id="2190" r:id="rId22"/>
    <p:sldId id="1768" r:id="rId23"/>
    <p:sldId id="2158" r:id="rId24"/>
    <p:sldId id="2178" r:id="rId25"/>
    <p:sldId id="2180" r:id="rId26"/>
    <p:sldId id="2182" r:id="rId27"/>
    <p:sldId id="2184" r:id="rId28"/>
    <p:sldId id="2186" r:id="rId29"/>
    <p:sldId id="1655" r:id="rId30"/>
  </p:sldIdLst>
  <p:sldSz cx="12192000" cy="6858000"/>
  <p:notesSz cx="6858000" cy="9144000"/>
  <p:custDataLst>
    <p:tags r:id="rId33"/>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56" userDrawn="1">
          <p15:clr>
            <a:srgbClr val="A4A3A4"/>
          </p15:clr>
        </p15:guide>
        <p15:guide id="2" pos="5784"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62"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81" clrIdx="14">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7F98"/>
    <a:srgbClr val="0076A3"/>
    <a:srgbClr val="74C274"/>
    <a:srgbClr val="085091"/>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09" autoAdjust="0"/>
    <p:restoredTop sz="83431" autoAdjust="0"/>
  </p:normalViewPr>
  <p:slideViewPr>
    <p:cSldViewPr snapToGrid="0">
      <p:cViewPr varScale="1">
        <p:scale>
          <a:sx n="91" d="100"/>
          <a:sy n="91" d="100"/>
        </p:scale>
        <p:origin x="384" y="90"/>
      </p:cViewPr>
      <p:guideLst>
        <p:guide orient="horz" pos="2256"/>
        <p:guide pos="5784"/>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9/8/2022</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The length of the rectangle is equal to half of the perimeter minus the width, and the width of the rectangle is equal to half of the perimeter minus the length.</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523983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b="1" u="none"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Calibri"/>
                    <a:cs typeface="Calibri"/>
                    <a:sym typeface="Calibri"/>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Knowing that the rectangle has a perimeter of 100 cm, find its length.</a:t>
                </a:r>
              </a:p>
              <a:p>
                <a:endParaRPr lang="en-US" b="1" u="none" dirty="0"/>
              </a:p>
              <a:p>
                <a:r>
                  <a:rPr lang="en-US" b="1" u="none" dirty="0"/>
                  <a:t>Teacher's note</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length of the rectangle is given by </a:t>
                </a:r>
                <a14:m>
                  <m:oMath xmlns:m="http://schemas.openxmlformats.org/officeDocument/2006/math">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𝑙𝑒𝑛𝑔𝑡h</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h𝑎𝑙𝑓</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𝑡h𝑒</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𝑝𝑒𝑟𝑖𝑚𝑒𝑡𝑒𝑟</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𝑤𝑖𝑑𝑡h</m:t>
                    </m:r>
                    <m:r>
                      <a:rPr lang="en-US" sz="2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Half of the perimeter is 50 cm.</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length of the rectangle is equal to </a:t>
                </a:r>
                <a14:m>
                  <m:oMath xmlns:m="http://schemas.openxmlformats.org/officeDocument/2006/math">
                    <m:r>
                      <a:rPr lang="en-US" sz="2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50−17=33 </m:t>
                    </m:r>
                  </m:oMath>
                </a14:m>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centimeters.</a:t>
                </a:r>
              </a:p>
              <a:p>
                <a:pPr marL="0" marR="0">
                  <a:lnSpc>
                    <a:spcPct val="107000"/>
                  </a:lnSpc>
                  <a:spcBef>
                    <a:spcPts val="0"/>
                  </a:spcBef>
                  <a:spcAft>
                    <a:spcPts val="800"/>
                  </a:spcAft>
                </a:pPr>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endParaRPr lang="en-US" b="1" u="none"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Calibri"/>
                    <a:cs typeface="Calibri"/>
                    <a:sym typeface="Calibri"/>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Knowing that the rectangle has a perimeter of 100 cm, find its length.</a:t>
                </a:r>
              </a:p>
              <a:p>
                <a:endParaRPr lang="en-US" b="1" u="none" dirty="0"/>
              </a:p>
              <a:p>
                <a:r>
                  <a:rPr lang="en-US" b="1" u="none" dirty="0"/>
                  <a:t>Teacher's note</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length of the rectangle is given by </a:t>
                </a:r>
                <a:r>
                  <a:rPr lang="en-US" sz="2800" i="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𝑙𝑒𝑛𝑔𝑡ℎ = ℎ𝑎𝑙𝑓 𝑜𝑓 𝑡ℎ𝑒 𝑝𝑒𝑟𝑖𝑚𝑒𝑡𝑒𝑟 – 𝑤𝑖𝑑𝑡ℎ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Half of the perimeter is 50 cm.</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length of the rectangle is equal to </a:t>
                </a:r>
                <a:r>
                  <a:rPr lang="en-US" sz="2800" i="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50−17=33 </a:t>
                </a: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centimeters.</a:t>
                </a:r>
              </a:p>
              <a:p>
                <a:pPr marL="0" marR="0">
                  <a:lnSpc>
                    <a:spcPct val="107000"/>
                  </a:lnSpc>
                  <a:spcBef>
                    <a:spcPts val="0"/>
                  </a:spcBef>
                  <a:spcAft>
                    <a:spcPts val="800"/>
                  </a:spcAft>
                </a:pPr>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30997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temple of Bacchus is part of the Baalbek temple complex. The rectangular base of the temple is 66 meters long and has a perimeter of 202 meters. Find the width of the temple’s base.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US" sz="1800" b="1" u="none" dirty="0"/>
                  <a:t>Teacher's note</a:t>
                </a: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width of the rectangle is given by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𝑤𝑖𝑑𝑡h</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h𝑎𝑙𝑓</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𝑡h𝑒</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𝑝𝑒𝑟𝑖𝑚𝑒𝑡𝑒𝑟</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𝑙𝑒𝑛𝑔𝑡h</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Half of the perimeter of the temple’s base is </a:t>
                </a: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202÷2=101 </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𝑚</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width of the temple’s base is </a:t>
                </a: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101 – 66 = 35 </m:t>
                    </m:r>
                  </m:oMath>
                </a14:m>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meters.</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You can solve with students in class exercises 3 and 5 as well as problem 5 on pages 57 to 59 of the book.</a:t>
                </a:r>
              </a:p>
            </p:txBody>
          </p:sp>
        </mc:Choice>
        <mc:Fallback xmlns="">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temple of Bacchus is part of the Baalbek temple complex. The rectangular base of the temple is 66 meters long and has a perimeter of 202 meters. Find the width of the temple’s base.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US" sz="1800" b="1" u="none" dirty="0"/>
                  <a:t>Teacher's note</a:t>
                </a: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width of the rectangle is given by </a:t>
                </a:r>
                <a:r>
                  <a:rPr lang="en-US" sz="1800" i="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a:t>𝑤𝑖𝑑𝑡ℎ = ℎ𝑎𝑙𝑓 𝑜𝑓 𝑡ℎ𝑒 𝑝𝑒𝑟𝑖𝑚𝑒𝑡𝑒𝑟 – 𝑙𝑒𝑛𝑔𝑡ℎ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Half of the perimeter of the temple’s base is </a:t>
                </a:r>
                <a:r>
                  <a:rPr lang="en-US" sz="1800" i="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202÷2=101 𝑚</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width of the temple’s base is </a:t>
                </a:r>
                <a:r>
                  <a:rPr lang="en-US" sz="1800" i="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101 – 66 = 35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meters.</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Note for the teacher</a:t>
                </a:r>
              </a:p>
              <a:p>
                <a:pPr marL="0" marR="0">
                  <a:lnSpc>
                    <a:spcPct val="107000"/>
                  </a:lnSpc>
                  <a:spcBef>
                    <a:spcPts val="0"/>
                  </a:spcBef>
                  <a:spcAft>
                    <a:spcPts val="8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You can solve with students in class exercises 3 and 5 as well as problem 5 on pages 57 to 59 of the book.</a:t>
                </a: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098819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14</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523912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tab pos="1847850" algn="l"/>
              </a:tabLst>
              <a:defRPr/>
            </a:pP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solidFill>
                  <a:schemeClr val="bg1"/>
                </a:solidFill>
                <a:latin typeface="Comic Sans MS"/>
                <a:sym typeface="Comic Sans MS"/>
              </a:rPr>
              <a:t>In this lesson, we learned how to:</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tab pos="1847850" algn="l"/>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Calculate the side of a square, knowing its perimeter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tab pos="1847850" algn="l"/>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Calculate one of the dimensions of a rectangle, knowing its perimeter and the other dimension</a:t>
            </a:r>
          </a:p>
          <a:p>
            <a:pPr marL="0" marR="0" lvl="0" indent="0" algn="l" defTabSz="914400" rtl="0" eaLnBrk="1" fontAlgn="auto" latinLnBrk="0" hangingPunct="1">
              <a:lnSpc>
                <a:spcPct val="107000"/>
              </a:lnSpc>
              <a:spcBef>
                <a:spcPts val="0"/>
              </a:spcBef>
              <a:spcAft>
                <a:spcPts val="800"/>
              </a:spcAft>
              <a:buClr>
                <a:srgbClr val="000000"/>
              </a:buClr>
              <a:buSzPts val="1400"/>
              <a:buFontTx/>
              <a:buNone/>
              <a:tabLst>
                <a:tab pos="1847850" algn="l"/>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tab pos="1847850" algn="l"/>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We also learned </a:t>
            </a:r>
            <a:r>
              <a:rPr kumimoji="0" lang="en-US" sz="2000" b="0"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to Identify tools to manage time better and to demonstrate an ability to set priorities.</a:t>
            </a:r>
            <a:endParaRPr lang="en-US" b="0"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069918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Let’s go back to the problem we started with.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Karim plans to paint frame borders on the wall of his room as shown below. He needs 1 tube of black paint for every 100 cm of length of frame borders. How many tubes of paint does he need to buy?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To be able to find the number of tubes, first, we need to find the perimeter of the frames. </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The perimeter of the frames is given by 4 x 15 + 2 x (15 + 25) + 2 x (15 + 20) + 2 x (20 + 8) + 2 x (25 + 20) + 2 x (25 +10) + 4 x 8 = 458 cm.</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394417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Now let’s find the number of tubes of paint Karim needs to buy.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cs typeface="Arial" panose="020B0604020202020204" pitchFamily="34" charset="0"/>
            </a:endParaRPr>
          </a:p>
          <a:p>
            <a:r>
              <a:rPr lang="en-US" b="1" u="none"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Times New Roman" panose="02020603050405020304" pitchFamily="18" charset="0"/>
                <a:ea typeface="Calibri" panose="020F0502020204030204" pitchFamily="34" charset="0"/>
                <a:cs typeface="Arial" panose="020B0604020202020204" pitchFamily="34" charset="0"/>
              </a:rPr>
              <a:t>Each tube can be used to paint 100 centimeters. The perimeter of the borders is 458 centimeters.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Times New Roman" panose="02020603050405020304" pitchFamily="18" charset="0"/>
                <a:ea typeface="Calibri" panose="020F0502020204030204" pitchFamily="34" charset="0"/>
                <a:cs typeface="Arial" panose="020B0604020202020204" pitchFamily="34" charset="0"/>
              </a:rPr>
              <a:t>458 = 400 + 58</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Times New Roman" panose="02020603050405020304" pitchFamily="18" charset="0"/>
                <a:ea typeface="Calibri" panose="020F0502020204030204" pitchFamily="34" charset="0"/>
                <a:cs typeface="Arial" panose="020B0604020202020204" pitchFamily="34" charset="0"/>
              </a:rPr>
              <a:t>So, 4 tubes are needed to paint 400 centimeters, then an additional tube is needed to paint the remaining 58 centimeters. So, in all 5 tubes of paint are needed.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69790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fr-FR" b="1" u="none" dirty="0"/>
              <a:t>Note for the </a:t>
            </a:r>
            <a:r>
              <a:rPr lang="fr-FR" b="1" u="none" dirty="0" err="1"/>
              <a:t>teacher</a:t>
            </a:r>
            <a:r>
              <a:rPr lang="fr-FR" b="1" u="none" dirty="0"/>
              <a:t> </a:t>
            </a:r>
          </a:p>
          <a:p>
            <a:r>
              <a:rPr lang="fr-FR" sz="1200" b="0" i="0" u="none" strike="noStrike" cap="none" dirty="0">
                <a:solidFill>
                  <a:schemeClr val="dk1"/>
                </a:solidFill>
                <a:effectLst/>
                <a:latin typeface="Calibri"/>
                <a:ea typeface="Calibri"/>
                <a:cs typeface="Calibri"/>
                <a:sym typeface="Calibri"/>
              </a:rPr>
              <a:t>The </a:t>
            </a:r>
            <a:r>
              <a:rPr lang="fr-FR" sz="1200" b="0" i="0" u="none" strike="noStrike" cap="none" dirty="0" err="1">
                <a:solidFill>
                  <a:schemeClr val="dk1"/>
                </a:solidFill>
                <a:effectLst/>
                <a:latin typeface="Calibri"/>
                <a:ea typeface="Calibri"/>
                <a:cs typeface="Calibri"/>
                <a:sym typeface="Calibri"/>
              </a:rPr>
              <a:t>student</a:t>
            </a:r>
            <a:r>
              <a:rPr lang="fr-FR" sz="1200" b="0" i="0" u="none" strike="noStrike" cap="none" baseline="0" dirty="0">
                <a:solidFill>
                  <a:schemeClr val="dk1"/>
                </a:solidFill>
                <a:effectLst/>
                <a:latin typeface="Calibri"/>
                <a:ea typeface="Calibri"/>
                <a:cs typeface="Calibri"/>
                <a:sym typeface="Calibri"/>
              </a:rPr>
              <a:t> </a:t>
            </a:r>
            <a:r>
              <a:rPr lang="fr-FR" sz="1200" b="0" i="0" u="none" strike="noStrike" cap="none" baseline="0" dirty="0" err="1">
                <a:solidFill>
                  <a:schemeClr val="dk1"/>
                </a:solidFill>
                <a:effectLst/>
                <a:latin typeface="Calibri"/>
                <a:ea typeface="Calibri"/>
                <a:cs typeface="Calibri"/>
                <a:sym typeface="Calibri"/>
              </a:rPr>
              <a:t>will</a:t>
            </a:r>
            <a:r>
              <a:rPr lang="fr-FR" sz="1200" b="0" i="0" u="none" strike="noStrike" cap="none" baseline="0" dirty="0">
                <a:solidFill>
                  <a:schemeClr val="dk1"/>
                </a:solidFill>
                <a:effectLst/>
                <a:latin typeface="Calibri"/>
                <a:ea typeface="Calibri"/>
                <a:cs typeface="Calibri"/>
                <a:sym typeface="Calibri"/>
              </a:rPr>
              <a:t> </a:t>
            </a:r>
            <a:r>
              <a:rPr lang="fr-FR" sz="1200" b="0" i="0" u="none" strike="noStrike" cap="none" baseline="0" dirty="0" err="1">
                <a:solidFill>
                  <a:schemeClr val="dk1"/>
                </a:solidFill>
                <a:effectLst/>
                <a:latin typeface="Calibri"/>
                <a:ea typeface="Calibri"/>
                <a:cs typeface="Calibri"/>
                <a:sym typeface="Calibri"/>
              </a:rPr>
              <a:t>find</a:t>
            </a:r>
            <a:r>
              <a:rPr lang="fr-FR" sz="1200" b="0" i="0" u="none" strike="noStrike" cap="none" baseline="0" dirty="0">
                <a:solidFill>
                  <a:schemeClr val="dk1"/>
                </a:solidFill>
                <a:effectLst/>
                <a:latin typeface="Calibri"/>
                <a:ea typeface="Calibri"/>
                <a:cs typeface="Calibri"/>
                <a:sym typeface="Calibri"/>
              </a:rPr>
              <a:t> the </a:t>
            </a:r>
            <a:r>
              <a:rPr lang="fr-FR" sz="1200" b="0" i="0" u="none" strike="noStrike" cap="none" baseline="0" dirty="0" err="1">
                <a:solidFill>
                  <a:schemeClr val="dk1"/>
                </a:solidFill>
                <a:effectLst/>
                <a:latin typeface="Calibri"/>
                <a:ea typeface="Calibri"/>
                <a:cs typeface="Calibri"/>
                <a:sym typeface="Calibri"/>
              </a:rPr>
              <a:t>summative</a:t>
            </a:r>
            <a:r>
              <a:rPr lang="fr-FR" sz="1200" b="0" i="0" u="none" strike="noStrike" cap="none" baseline="0" dirty="0">
                <a:solidFill>
                  <a:schemeClr val="dk1"/>
                </a:solidFill>
                <a:effectLst/>
                <a:latin typeface="Calibri"/>
                <a:ea typeface="Calibri"/>
                <a:cs typeface="Calibri"/>
                <a:sym typeface="Calibri"/>
              </a:rPr>
              <a:t> </a:t>
            </a:r>
            <a:r>
              <a:rPr lang="fr-FR" sz="1200" b="0" i="0" u="none" strike="noStrike" cap="none" baseline="0" dirty="0" err="1">
                <a:solidFill>
                  <a:schemeClr val="dk1"/>
                </a:solidFill>
                <a:effectLst/>
                <a:latin typeface="Calibri"/>
                <a:ea typeface="Calibri"/>
                <a:cs typeface="Calibri"/>
                <a:sym typeface="Calibri"/>
              </a:rPr>
              <a:t>assessment</a:t>
            </a:r>
            <a:r>
              <a:rPr lang="fr-FR" sz="1200" b="0" i="0" u="none" strike="noStrike" cap="none" baseline="0" dirty="0">
                <a:solidFill>
                  <a:schemeClr val="dk1"/>
                </a:solidFill>
                <a:effectLst/>
                <a:latin typeface="Calibri"/>
                <a:ea typeface="Calibri"/>
                <a:cs typeface="Calibri"/>
                <a:sym typeface="Calibri"/>
              </a:rPr>
              <a:t> </a:t>
            </a:r>
            <a:r>
              <a:rPr lang="fr-FR" sz="1200" b="0" i="0" u="none" strike="noStrike" cap="none" baseline="0" dirty="0" err="1">
                <a:solidFill>
                  <a:schemeClr val="dk1"/>
                </a:solidFill>
                <a:effectLst/>
                <a:latin typeface="Calibri"/>
                <a:ea typeface="Calibri"/>
                <a:cs typeface="Calibri"/>
                <a:sym typeface="Calibri"/>
              </a:rPr>
              <a:t>under</a:t>
            </a:r>
            <a:r>
              <a:rPr lang="fr-FR" sz="1200" b="0" i="0" u="none" strike="noStrike" cap="none" baseline="0" dirty="0">
                <a:solidFill>
                  <a:schemeClr val="dk1"/>
                </a:solidFill>
                <a:effectLst/>
                <a:latin typeface="Calibri"/>
                <a:ea typeface="Calibri"/>
                <a:cs typeface="Calibri"/>
                <a:sym typeface="Calibri"/>
              </a:rPr>
              <a:t> the </a:t>
            </a:r>
            <a:r>
              <a:rPr lang="fr-FR" sz="1200" b="0" i="0" u="none" strike="noStrike" cap="none" baseline="0" dirty="0" err="1">
                <a:solidFill>
                  <a:schemeClr val="dk1"/>
                </a:solidFill>
                <a:effectLst/>
                <a:latin typeface="Calibri"/>
                <a:ea typeface="Calibri"/>
                <a:cs typeface="Calibri"/>
                <a:sym typeface="Calibri"/>
              </a:rPr>
              <a:t>tite</a:t>
            </a:r>
            <a:r>
              <a:rPr lang="fr-FR" sz="1200" b="0" i="0" u="none" strike="noStrike" cap="none" baseline="0" dirty="0">
                <a:solidFill>
                  <a:schemeClr val="dk1"/>
                </a:solidFill>
                <a:effectLst/>
                <a:latin typeface="Calibri"/>
                <a:ea typeface="Calibri"/>
                <a:cs typeface="Calibri"/>
                <a:sym typeface="Calibri"/>
              </a:rPr>
              <a:t> « test </a:t>
            </a:r>
            <a:r>
              <a:rPr lang="fr-FR" sz="1200" b="0" i="0" u="none" strike="noStrike" cap="none" baseline="0" dirty="0" err="1">
                <a:solidFill>
                  <a:schemeClr val="dk1"/>
                </a:solidFill>
                <a:effectLst/>
                <a:latin typeface="Calibri"/>
                <a:ea typeface="Calibri"/>
                <a:cs typeface="Calibri"/>
                <a:sym typeface="Calibri"/>
              </a:rPr>
              <a:t>your</a:t>
            </a:r>
            <a:r>
              <a:rPr lang="fr-FR" sz="1200" b="0" i="0" u="none" strike="noStrike" cap="none" baseline="0" dirty="0">
                <a:solidFill>
                  <a:schemeClr val="dk1"/>
                </a:solidFill>
                <a:effectLst/>
                <a:latin typeface="Calibri"/>
                <a:ea typeface="Calibri"/>
                <a:cs typeface="Calibri"/>
                <a:sym typeface="Calibri"/>
              </a:rPr>
              <a:t> </a:t>
            </a:r>
            <a:r>
              <a:rPr lang="fr-FR" sz="1200" b="0" i="0" u="none" strike="noStrike" cap="none" baseline="0" dirty="0" err="1">
                <a:solidFill>
                  <a:schemeClr val="dk1"/>
                </a:solidFill>
                <a:effectLst/>
                <a:latin typeface="Calibri"/>
                <a:ea typeface="Calibri"/>
                <a:cs typeface="Calibri"/>
                <a:sym typeface="Calibri"/>
              </a:rPr>
              <a:t>knowledge</a:t>
            </a:r>
            <a:r>
              <a:rPr lang="fr-FR" sz="1200" b="0" i="0" u="none" strike="noStrike" cap="none" dirty="0">
                <a:solidFill>
                  <a:schemeClr val="dk1"/>
                </a:solidFill>
                <a:effectLst/>
                <a:latin typeface="Calibri"/>
                <a:ea typeface="Calibri"/>
                <a:cs typeface="Calibri"/>
                <a:sym typeface="Calibri"/>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19</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4046020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Find the perimeter of a rectangle and of a square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Calculate one of the dimensions of a rectangle, knowing its perimeter and the other dimension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Find the perimeter of a rectangle whose length is equal to 15 cm and whose width is 14 cm.</a:t>
            </a:r>
            <a:endParaRPr kumimoji="0" lang="fr-FR" sz="3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7823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2800" dirty="0">
                <a:effectLst/>
                <a:latin typeface="Times New Roman" panose="02020603050405020304" pitchFamily="18" charset="0"/>
                <a:ea typeface="Calibri" panose="020F0502020204030204" pitchFamily="34" charset="0"/>
                <a:cs typeface="Arial" panose="020B0604020202020204" pitchFamily="34" charset="0"/>
              </a:rPr>
              <a:t>Find the perimeter of a square whose sides measure 25 mm.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14332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r>
              <a:rPr lang="en-US" sz="2800" dirty="0">
                <a:solidFill>
                  <a:schemeClr val="tx1">
                    <a:lumMod val="65000"/>
                    <a:lumOff val="35000"/>
                  </a:schemeClr>
                </a:solidFill>
                <a:effectLst/>
                <a:latin typeface="+mn-lt"/>
                <a:ea typeface="Calibri" panose="020F0502020204030204" pitchFamily="34" charset="0"/>
              </a:rPr>
              <a:t>Farid plans to install a fence around a cow pasture. The pasture forms a rectangle of dimensions 30 meters by 40 meters. What is the amount of fencing that Farid needs to buy?</a:t>
            </a:r>
            <a:endParaRPr lang="fr-FR" sz="3200" dirty="0">
              <a:solidFill>
                <a:schemeClr val="tx1">
                  <a:lumMod val="65000"/>
                  <a:lumOff val="35000"/>
                </a:schemeClr>
              </a:solidFill>
              <a:latin typeface="+mn-lt"/>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126859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r>
              <a:rPr lang="en-US" sz="2800" dirty="0">
                <a:solidFill>
                  <a:schemeClr val="tx1">
                    <a:lumMod val="65000"/>
                    <a:lumOff val="35000"/>
                  </a:schemeClr>
                </a:solidFill>
                <a:effectLst/>
                <a:latin typeface="+mn-lt"/>
                <a:ea typeface="Calibri" panose="020F0502020204030204" pitchFamily="34" charset="0"/>
              </a:rPr>
              <a:t>Salma is walking around a park on the path shown below. How long, in meters, will the path be? </a:t>
            </a: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628054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2800" dirty="0">
                <a:effectLst/>
                <a:latin typeface="Times New Roman" panose="02020603050405020304" pitchFamily="18" charset="0"/>
                <a:ea typeface="Calibri" panose="020F0502020204030204" pitchFamily="34" charset="0"/>
                <a:cs typeface="Arial" panose="020B0604020202020204" pitchFamily="34" charset="0"/>
              </a:rPr>
              <a:t>The perimeter of a square is equal to 48 cm. What is the length of one side of the square?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668266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Complete the drawing of the rectangle on the grid below knowing that its perimeter is 26 units.</a:t>
            </a:r>
            <a:endParaRPr kumimoji="0" lang="fr-FR" sz="3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84526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Arial" panose="020B0604020202020204" pitchFamily="34" charset="0"/>
                <a:sym typeface="Arial"/>
              </a:rPr>
              <a:t>The rectangle has a perimeter of 24 cm. Find its width. </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r>
              <a:rPr lang="en-US" sz="2400" b="1" u="none" dirty="0"/>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The width of the rectangle is equal to 5 centimeters.</a:t>
            </a:r>
            <a:endParaRPr kumimoji="0" lang="en-US" sz="2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2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As we mentioned earlier, half of the perimeter of a rectangle is equal to the sum of its length and its width. Can you, in our case, find half of the perimeter of the rectangle?</a:t>
            </a:r>
          </a:p>
          <a:p>
            <a:pPr marL="0" marR="0">
              <a:lnSpc>
                <a:spcPct val="107000"/>
              </a:lnSpc>
              <a:spcBef>
                <a:spcPts val="0"/>
              </a:spcBef>
              <a:spcAft>
                <a:spcPts val="800"/>
              </a:spcAft>
            </a:pPr>
            <a:endParaRPr lang="en-US" sz="2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r>
              <a:rPr lang="en-US" sz="2400" b="1" u="none" dirty="0"/>
              <a:t>Teacher's note</a:t>
            </a:r>
          </a:p>
          <a:p>
            <a:pPr marL="0" marR="0">
              <a:lnSpc>
                <a:spcPct val="107000"/>
              </a:lnSpc>
              <a:spcBef>
                <a:spcPts val="0"/>
              </a:spcBef>
              <a:spcAft>
                <a:spcPts val="800"/>
              </a:spcAft>
            </a:pPr>
            <a:r>
              <a:rPr lang="en-US" sz="24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Half of the perimeter is 24 divided by 2, which is 12 cm.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69346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kumimoji="0" lang="en-US" sz="1800" b="0" i="0" u="none" strike="noStrike" kern="0" cap="none" spc="0" normalizeH="0" baseline="0" noProof="0" dirty="0">
                <a:ln>
                  <a:noFill/>
                </a:ln>
                <a:solidFill>
                  <a:srgbClr val="000000"/>
                </a:solidFill>
                <a:effectLst/>
                <a:highlight>
                  <a:srgbClr val="00FFFF"/>
                </a:highlight>
                <a:uLnTx/>
                <a:uFillTx/>
                <a:latin typeface="Times New Roman" panose="02020603050405020304" pitchFamily="18" charset="0"/>
                <a:ea typeface="Calibri" panose="020F0502020204030204" pitchFamily="34" charset="0"/>
                <a:cs typeface="Arial" panose="020B0604020202020204" pitchFamily="34" charset="0"/>
                <a:sym typeface="Calibri"/>
              </a:rPr>
              <a:t>however, half of the perimeter of the rectangle is equal to the sum of its length and its width. So, 7 centimeters added to the width of the rectangle is equal to 12 centimeters.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Can you now find the width of the rectangle?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r>
              <a:rPr lang="en-US" sz="1800" b="1" u="none" dirty="0"/>
              <a:t>Teacher's note</a:t>
            </a: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So, the width of the rectangle is 12 centimeters minus 7 centimeters, which is equal to 5 centimeters.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050056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Arial" panose="020B0604020202020204" pitchFamily="34" charset="0"/>
                <a:sym typeface="Arial"/>
              </a:rPr>
              <a:t>The rectangle has a perimeter of 30 cm. Find its length. </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r>
              <a:rPr lang="en-US" sz="2400" b="1" u="none" dirty="0"/>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The length of the rectangle is equal to 10 centimeters.</a:t>
            </a:r>
            <a:endParaRPr kumimoji="0" lang="en-US" sz="2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98579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2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As we mentioned earlier, half of the perimeter of a rectangle is equal to the sum of its length and its width. Can you, in our case, find half of the perimeter of the rectangle?</a:t>
            </a:r>
          </a:p>
          <a:p>
            <a:pPr marL="0" marR="0">
              <a:lnSpc>
                <a:spcPct val="107000"/>
              </a:lnSpc>
              <a:spcBef>
                <a:spcPts val="0"/>
              </a:spcBef>
              <a:spcAft>
                <a:spcPts val="800"/>
              </a:spcAft>
            </a:pPr>
            <a:endParaRPr lang="en-US" sz="2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r>
              <a:rPr lang="en-US" sz="2400" b="1" u="none" dirty="0"/>
              <a:t>Teacher's note</a:t>
            </a:r>
          </a:p>
          <a:p>
            <a:pPr marL="0" marR="0">
              <a:lnSpc>
                <a:spcPct val="107000"/>
              </a:lnSpc>
              <a:spcBef>
                <a:spcPts val="0"/>
              </a:spcBef>
              <a:spcAft>
                <a:spcPts val="800"/>
              </a:spcAft>
            </a:pPr>
            <a:r>
              <a:rPr lang="en-US" sz="24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Half of the perimeter is 30 divided by 2, which is 15 cm.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400402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kumimoji="0" lang="en-US" sz="1800" b="0" i="0" u="none" strike="noStrike" kern="0" cap="none" spc="0" normalizeH="0" baseline="0" noProof="0" dirty="0">
                <a:ln>
                  <a:noFill/>
                </a:ln>
                <a:solidFill>
                  <a:srgbClr val="000000"/>
                </a:solidFill>
                <a:effectLst/>
                <a:highlight>
                  <a:srgbClr val="00FFFF"/>
                </a:highlight>
                <a:uLnTx/>
                <a:uFillTx/>
                <a:latin typeface="Times New Roman" panose="02020603050405020304" pitchFamily="18" charset="0"/>
                <a:ea typeface="Calibri" panose="020F0502020204030204" pitchFamily="34" charset="0"/>
                <a:cs typeface="Arial" panose="020B0604020202020204" pitchFamily="34" charset="0"/>
                <a:sym typeface="Calibri"/>
              </a:rPr>
              <a:t>however, half of the perimeter of the rectangle is equal to the sum of its length and its width. So, the length of the rectangle added to 5 centimeters is equal to 15 centimeters.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Can you now find the length of the rectangle?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r>
              <a:rPr lang="en-US" sz="1800" b="1" u="none" dirty="0"/>
              <a:t>Teacher's note</a:t>
            </a: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So, the length of the rectangle is 15 centimeters minus 5 centimeters, which is equal to 10 centimeters.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0166880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22.xml"/><Relationship Id="rId6" Type="http://schemas.openxmlformats.org/officeDocument/2006/relationships/image" Target="../media/image9.png"/><Relationship Id="rId5" Type="http://schemas.openxmlformats.org/officeDocument/2006/relationships/notesSlide" Target="../notesSlides/notesSlide12.xml"/><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video" Target="../media/media2.mp4"/><Relationship Id="rId7" Type="http://schemas.openxmlformats.org/officeDocument/2006/relationships/image" Target="../media/image11.png"/><Relationship Id="rId2" Type="http://schemas.microsoft.com/office/2007/relationships/media" Target="../media/media2.mp4"/><Relationship Id="rId1" Type="http://schemas.openxmlformats.org/officeDocument/2006/relationships/tags" Target="../tags/tag23.xml"/><Relationship Id="rId6" Type="http://schemas.openxmlformats.org/officeDocument/2006/relationships/image" Target="../media/image10.png"/><Relationship Id="rId5" Type="http://schemas.openxmlformats.org/officeDocument/2006/relationships/notesSlide" Target="../notesSlides/notesSlide13.xml"/><Relationship Id="rId4"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5.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9.xml"/><Relationship Id="rId1" Type="http://schemas.openxmlformats.org/officeDocument/2006/relationships/tags" Target="../tags/tag3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135"/>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3461863"/>
            <a:ext cx="7000876" cy="830997"/>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800" b="1" dirty="0">
                <a:solidFill>
                  <a:schemeClr val="accent2">
                    <a:lumMod val="75000"/>
                  </a:schemeClr>
                </a:solidFill>
                <a:latin typeface="Comic Sans MS"/>
              </a:rPr>
              <a:t> Grade 5 – chapter 8</a:t>
            </a:r>
            <a:endParaRPr lang="en-US"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59" y="2236933"/>
            <a:ext cx="7013448" cy="1231234"/>
          </a:xfrm>
          <a:prstGeom prst="rect">
            <a:avLst/>
          </a:prstGeom>
          <a:solidFill>
            <a:schemeClr val="accent2">
              <a:lumMod val="75000"/>
            </a:schemeClr>
          </a:solidFill>
        </p:spPr>
        <p:txBody>
          <a:bodyPr wrap="square" lIns="91440" tIns="45720" rIns="91440" bIns="45720" rtlCol="0" anchor="t">
            <a:spAutoFit/>
          </a:bodyPr>
          <a:lstStyle/>
          <a:p>
            <a:pPr lvl="1" algn="ctr">
              <a:lnSpc>
                <a:spcPct val="150000"/>
              </a:lnSpc>
              <a:buSzPts val="2000"/>
            </a:pPr>
            <a:r>
              <a:rPr lang="en-US" sz="4000" b="1" dirty="0">
                <a:solidFill>
                  <a:schemeClr val="bg1"/>
                </a:solidFill>
                <a:latin typeface="Comic Sans MS"/>
              </a:rPr>
              <a:t>The perimeter</a:t>
            </a:r>
          </a:p>
          <a:p>
            <a:pPr lvl="1" algn="ctr">
              <a:lnSpc>
                <a:spcPct val="150000"/>
              </a:lnSpc>
              <a:buSzPts val="2000"/>
            </a:pP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(CERD)  experts with the support of USAID-funded QITABI 2 project.</a:t>
            </a:r>
          </a:p>
        </p:txBody>
      </p:sp>
      <p:pic>
        <p:nvPicPr>
          <p:cNvPr id="7" name="Picture 6" descr="A picture containing text, picture frame&#10;&#10;Description automatically generated">
            <a:extLst>
              <a:ext uri="{FF2B5EF4-FFF2-40B4-BE49-F238E27FC236}">
                <a16:creationId xmlns:a16="http://schemas.microsoft.com/office/drawing/2014/main" id="{8DDE42CB-8805-4399-A63F-1E9422FF7C9E}"/>
              </a:ext>
            </a:extLst>
          </p:cNvPr>
          <p:cNvPicPr>
            <a:picLocks noChangeAspect="1"/>
          </p:cNvPicPr>
          <p:nvPr/>
        </p:nvPicPr>
        <p:blipFill>
          <a:blip r:embed="rId5"/>
          <a:stretch>
            <a:fillRect/>
          </a:stretch>
        </p:blipFill>
        <p:spPr>
          <a:xfrm>
            <a:off x="6618248" y="1173303"/>
            <a:ext cx="5988331" cy="4236897"/>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8" name="TextBox 7">
            <a:extLst>
              <a:ext uri="{FF2B5EF4-FFF2-40B4-BE49-F238E27FC236}">
                <a16:creationId xmlns:a16="http://schemas.microsoft.com/office/drawing/2014/main" id="{E67C9789-6379-4D7F-82FB-98702A290307}"/>
              </a:ext>
            </a:extLst>
          </p:cNvPr>
          <p:cNvSpPr txBox="1"/>
          <p:nvPr/>
        </p:nvSpPr>
        <p:spPr>
          <a:xfrm>
            <a:off x="2500234" y="4573173"/>
            <a:ext cx="7191531" cy="528222"/>
          </a:xfrm>
          <a:custGeom>
            <a:avLst/>
            <a:gdLst>
              <a:gd name="connsiteX0" fmla="*/ 0 w 7191531"/>
              <a:gd name="connsiteY0" fmla="*/ 0 h 528222"/>
              <a:gd name="connsiteX1" fmla="*/ 581860 w 7191531"/>
              <a:gd name="connsiteY1" fmla="*/ 0 h 528222"/>
              <a:gd name="connsiteX2" fmla="*/ 1019890 w 7191531"/>
              <a:gd name="connsiteY2" fmla="*/ 0 h 528222"/>
              <a:gd name="connsiteX3" fmla="*/ 1745581 w 7191531"/>
              <a:gd name="connsiteY3" fmla="*/ 0 h 528222"/>
              <a:gd name="connsiteX4" fmla="*/ 2327441 w 7191531"/>
              <a:gd name="connsiteY4" fmla="*/ 0 h 528222"/>
              <a:gd name="connsiteX5" fmla="*/ 2837386 w 7191531"/>
              <a:gd name="connsiteY5" fmla="*/ 0 h 528222"/>
              <a:gd name="connsiteX6" fmla="*/ 3491161 w 7191531"/>
              <a:gd name="connsiteY6" fmla="*/ 0 h 528222"/>
              <a:gd name="connsiteX7" fmla="*/ 4288768 w 7191531"/>
              <a:gd name="connsiteY7" fmla="*/ 0 h 528222"/>
              <a:gd name="connsiteX8" fmla="*/ 5014458 w 7191531"/>
              <a:gd name="connsiteY8" fmla="*/ 0 h 528222"/>
              <a:gd name="connsiteX9" fmla="*/ 5740149 w 7191531"/>
              <a:gd name="connsiteY9" fmla="*/ 0 h 528222"/>
              <a:gd name="connsiteX10" fmla="*/ 6465840 w 7191531"/>
              <a:gd name="connsiteY10" fmla="*/ 0 h 528222"/>
              <a:gd name="connsiteX11" fmla="*/ 7191531 w 7191531"/>
              <a:gd name="connsiteY11" fmla="*/ 0 h 528222"/>
              <a:gd name="connsiteX12" fmla="*/ 7191531 w 7191531"/>
              <a:gd name="connsiteY12" fmla="*/ 528222 h 528222"/>
              <a:gd name="connsiteX13" fmla="*/ 6393925 w 7191531"/>
              <a:gd name="connsiteY13" fmla="*/ 528222 h 528222"/>
              <a:gd name="connsiteX14" fmla="*/ 5596319 w 7191531"/>
              <a:gd name="connsiteY14" fmla="*/ 528222 h 528222"/>
              <a:gd name="connsiteX15" fmla="*/ 5086374 w 7191531"/>
              <a:gd name="connsiteY15" fmla="*/ 528222 h 528222"/>
              <a:gd name="connsiteX16" fmla="*/ 4288768 w 7191531"/>
              <a:gd name="connsiteY16" fmla="*/ 528222 h 528222"/>
              <a:gd name="connsiteX17" fmla="*/ 3634992 w 7191531"/>
              <a:gd name="connsiteY17" fmla="*/ 528222 h 528222"/>
              <a:gd name="connsiteX18" fmla="*/ 3196962 w 7191531"/>
              <a:gd name="connsiteY18" fmla="*/ 528222 h 528222"/>
              <a:gd name="connsiteX19" fmla="*/ 2471272 w 7191531"/>
              <a:gd name="connsiteY19" fmla="*/ 528222 h 528222"/>
              <a:gd name="connsiteX20" fmla="*/ 1889411 w 7191531"/>
              <a:gd name="connsiteY20" fmla="*/ 528222 h 528222"/>
              <a:gd name="connsiteX21" fmla="*/ 1091805 w 7191531"/>
              <a:gd name="connsiteY21" fmla="*/ 528222 h 528222"/>
              <a:gd name="connsiteX22" fmla="*/ 653776 w 7191531"/>
              <a:gd name="connsiteY22" fmla="*/ 528222 h 528222"/>
              <a:gd name="connsiteX23" fmla="*/ 0 w 7191531"/>
              <a:gd name="connsiteY23" fmla="*/ 528222 h 528222"/>
              <a:gd name="connsiteX24" fmla="*/ 0 w 7191531"/>
              <a:gd name="connsiteY24" fmla="*/ 0 h 528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191531" h="528222" fill="none" extrusionOk="0">
                <a:moveTo>
                  <a:pt x="0" y="0"/>
                </a:moveTo>
                <a:cubicBezTo>
                  <a:pt x="138750" y="25483"/>
                  <a:pt x="369144" y="-11776"/>
                  <a:pt x="581860" y="0"/>
                </a:cubicBezTo>
                <a:cubicBezTo>
                  <a:pt x="794576" y="11776"/>
                  <a:pt x="887599" y="-5852"/>
                  <a:pt x="1019890" y="0"/>
                </a:cubicBezTo>
                <a:cubicBezTo>
                  <a:pt x="1152181" y="5852"/>
                  <a:pt x="1471083" y="-21236"/>
                  <a:pt x="1745581" y="0"/>
                </a:cubicBezTo>
                <a:cubicBezTo>
                  <a:pt x="2020079" y="21236"/>
                  <a:pt x="2189799" y="11613"/>
                  <a:pt x="2327441" y="0"/>
                </a:cubicBezTo>
                <a:cubicBezTo>
                  <a:pt x="2465083" y="-11613"/>
                  <a:pt x="2689515" y="-12705"/>
                  <a:pt x="2837386" y="0"/>
                </a:cubicBezTo>
                <a:cubicBezTo>
                  <a:pt x="2985257" y="12705"/>
                  <a:pt x="3239577" y="20910"/>
                  <a:pt x="3491161" y="0"/>
                </a:cubicBezTo>
                <a:cubicBezTo>
                  <a:pt x="3742745" y="-20910"/>
                  <a:pt x="4015742" y="-23413"/>
                  <a:pt x="4288768" y="0"/>
                </a:cubicBezTo>
                <a:cubicBezTo>
                  <a:pt x="4561794" y="23413"/>
                  <a:pt x="4662251" y="-13822"/>
                  <a:pt x="5014458" y="0"/>
                </a:cubicBezTo>
                <a:cubicBezTo>
                  <a:pt x="5366665" y="13822"/>
                  <a:pt x="5509336" y="31818"/>
                  <a:pt x="5740149" y="0"/>
                </a:cubicBezTo>
                <a:cubicBezTo>
                  <a:pt x="5970962" y="-31818"/>
                  <a:pt x="6151838" y="28749"/>
                  <a:pt x="6465840" y="0"/>
                </a:cubicBezTo>
                <a:cubicBezTo>
                  <a:pt x="6779842" y="-28749"/>
                  <a:pt x="6931702" y="18991"/>
                  <a:pt x="7191531" y="0"/>
                </a:cubicBezTo>
                <a:cubicBezTo>
                  <a:pt x="7200369" y="256979"/>
                  <a:pt x="7190339" y="265688"/>
                  <a:pt x="7191531" y="528222"/>
                </a:cubicBezTo>
                <a:cubicBezTo>
                  <a:pt x="6916303" y="539758"/>
                  <a:pt x="6764469" y="543282"/>
                  <a:pt x="6393925" y="528222"/>
                </a:cubicBezTo>
                <a:cubicBezTo>
                  <a:pt x="6023381" y="513162"/>
                  <a:pt x="5929340" y="515581"/>
                  <a:pt x="5596319" y="528222"/>
                </a:cubicBezTo>
                <a:cubicBezTo>
                  <a:pt x="5263298" y="540863"/>
                  <a:pt x="5272721" y="518930"/>
                  <a:pt x="5086374" y="528222"/>
                </a:cubicBezTo>
                <a:cubicBezTo>
                  <a:pt x="4900027" y="537514"/>
                  <a:pt x="4664814" y="514914"/>
                  <a:pt x="4288768" y="528222"/>
                </a:cubicBezTo>
                <a:cubicBezTo>
                  <a:pt x="3912722" y="541530"/>
                  <a:pt x="3853247" y="515007"/>
                  <a:pt x="3634992" y="528222"/>
                </a:cubicBezTo>
                <a:cubicBezTo>
                  <a:pt x="3416737" y="541437"/>
                  <a:pt x="3404319" y="548535"/>
                  <a:pt x="3196962" y="528222"/>
                </a:cubicBezTo>
                <a:cubicBezTo>
                  <a:pt x="2989605" y="507910"/>
                  <a:pt x="2634717" y="564467"/>
                  <a:pt x="2471272" y="528222"/>
                </a:cubicBezTo>
                <a:cubicBezTo>
                  <a:pt x="2307827" y="491978"/>
                  <a:pt x="2043450" y="524760"/>
                  <a:pt x="1889411" y="528222"/>
                </a:cubicBezTo>
                <a:cubicBezTo>
                  <a:pt x="1735372" y="531684"/>
                  <a:pt x="1373045" y="517158"/>
                  <a:pt x="1091805" y="528222"/>
                </a:cubicBezTo>
                <a:cubicBezTo>
                  <a:pt x="810565" y="539286"/>
                  <a:pt x="744517" y="507355"/>
                  <a:pt x="653776" y="528222"/>
                </a:cubicBezTo>
                <a:cubicBezTo>
                  <a:pt x="563035" y="549089"/>
                  <a:pt x="160127" y="551243"/>
                  <a:pt x="0" y="528222"/>
                </a:cubicBezTo>
                <a:cubicBezTo>
                  <a:pt x="-21591" y="305126"/>
                  <a:pt x="-6899" y="111035"/>
                  <a:pt x="0" y="0"/>
                </a:cubicBezTo>
                <a:close/>
              </a:path>
              <a:path w="7191531" h="528222" stroke="0" extrusionOk="0">
                <a:moveTo>
                  <a:pt x="0" y="0"/>
                </a:moveTo>
                <a:cubicBezTo>
                  <a:pt x="135696" y="-28689"/>
                  <a:pt x="331762" y="2708"/>
                  <a:pt x="581860" y="0"/>
                </a:cubicBezTo>
                <a:cubicBezTo>
                  <a:pt x="831958" y="-2708"/>
                  <a:pt x="903176" y="8831"/>
                  <a:pt x="1019890" y="0"/>
                </a:cubicBezTo>
                <a:cubicBezTo>
                  <a:pt x="1136604" y="-8831"/>
                  <a:pt x="1503301" y="33951"/>
                  <a:pt x="1745581" y="0"/>
                </a:cubicBezTo>
                <a:cubicBezTo>
                  <a:pt x="1987861" y="-33951"/>
                  <a:pt x="2160871" y="-25729"/>
                  <a:pt x="2543187" y="0"/>
                </a:cubicBezTo>
                <a:cubicBezTo>
                  <a:pt x="2925503" y="25729"/>
                  <a:pt x="2848744" y="17973"/>
                  <a:pt x="2981216" y="0"/>
                </a:cubicBezTo>
                <a:cubicBezTo>
                  <a:pt x="3113688" y="-17973"/>
                  <a:pt x="3356300" y="20174"/>
                  <a:pt x="3706907" y="0"/>
                </a:cubicBezTo>
                <a:cubicBezTo>
                  <a:pt x="4057514" y="-20174"/>
                  <a:pt x="4067386" y="-28040"/>
                  <a:pt x="4288768" y="0"/>
                </a:cubicBezTo>
                <a:cubicBezTo>
                  <a:pt x="4510150" y="28040"/>
                  <a:pt x="4909135" y="890"/>
                  <a:pt x="5086374" y="0"/>
                </a:cubicBezTo>
                <a:cubicBezTo>
                  <a:pt x="5263613" y="-890"/>
                  <a:pt x="5477776" y="5726"/>
                  <a:pt x="5812065" y="0"/>
                </a:cubicBezTo>
                <a:cubicBezTo>
                  <a:pt x="6146354" y="-5726"/>
                  <a:pt x="6207030" y="-22380"/>
                  <a:pt x="6393925" y="0"/>
                </a:cubicBezTo>
                <a:cubicBezTo>
                  <a:pt x="6580820" y="22380"/>
                  <a:pt x="6979413" y="22250"/>
                  <a:pt x="7191531" y="0"/>
                </a:cubicBezTo>
                <a:cubicBezTo>
                  <a:pt x="7198507" y="161330"/>
                  <a:pt x="7170350" y="315238"/>
                  <a:pt x="7191531" y="528222"/>
                </a:cubicBezTo>
                <a:cubicBezTo>
                  <a:pt x="6843549" y="549089"/>
                  <a:pt x="6718563" y="561948"/>
                  <a:pt x="6465840" y="528222"/>
                </a:cubicBezTo>
                <a:cubicBezTo>
                  <a:pt x="6213117" y="494496"/>
                  <a:pt x="6080353" y="544010"/>
                  <a:pt x="5883980" y="528222"/>
                </a:cubicBezTo>
                <a:cubicBezTo>
                  <a:pt x="5687607" y="512434"/>
                  <a:pt x="5611898" y="527038"/>
                  <a:pt x="5445950" y="528222"/>
                </a:cubicBezTo>
                <a:cubicBezTo>
                  <a:pt x="5280002" y="529407"/>
                  <a:pt x="4944749" y="499957"/>
                  <a:pt x="4720259" y="528222"/>
                </a:cubicBezTo>
                <a:cubicBezTo>
                  <a:pt x="4495769" y="556487"/>
                  <a:pt x="4284330" y="529604"/>
                  <a:pt x="4138399" y="528222"/>
                </a:cubicBezTo>
                <a:cubicBezTo>
                  <a:pt x="3992468" y="526840"/>
                  <a:pt x="3860597" y="506801"/>
                  <a:pt x="3700370" y="528222"/>
                </a:cubicBezTo>
                <a:cubicBezTo>
                  <a:pt x="3540143" y="549643"/>
                  <a:pt x="3331704" y="503532"/>
                  <a:pt x="2974679" y="528222"/>
                </a:cubicBezTo>
                <a:cubicBezTo>
                  <a:pt x="2617654" y="552912"/>
                  <a:pt x="2609152" y="511664"/>
                  <a:pt x="2392818" y="528222"/>
                </a:cubicBezTo>
                <a:cubicBezTo>
                  <a:pt x="2176484" y="544780"/>
                  <a:pt x="2095837" y="541963"/>
                  <a:pt x="1810958" y="528222"/>
                </a:cubicBezTo>
                <a:cubicBezTo>
                  <a:pt x="1526079" y="514481"/>
                  <a:pt x="1450608" y="552347"/>
                  <a:pt x="1157183" y="528222"/>
                </a:cubicBezTo>
                <a:cubicBezTo>
                  <a:pt x="863758" y="504097"/>
                  <a:pt x="474508" y="541704"/>
                  <a:pt x="0" y="528222"/>
                </a:cubicBezTo>
                <a:cubicBezTo>
                  <a:pt x="-23438" y="285284"/>
                  <a:pt x="-5022" y="143398"/>
                  <a:pt x="0" y="0"/>
                </a:cubicBezTo>
                <a:close/>
              </a:path>
            </a:pathLst>
          </a:custGeom>
          <a:ln>
            <a:extLst>
              <a:ext uri="{C807C97D-BFC1-408E-A445-0C87EB9F89A2}">
                <ask:lineSketchStyleProps xmlns:ask="http://schemas.microsoft.com/office/drawing/2018/sketchyshapes" sd="632972318">
                  <a:prstGeom prst="rect">
                    <a:avLst/>
                  </a:prstGeom>
                  <ask:type>
                    <ask:lineSketchFreehand/>
                  </ask:type>
                </ask:lineSketchStyleProps>
              </a:ext>
            </a:extLst>
          </a:ln>
        </p:spPr>
        <p:style>
          <a:lnRef idx="3">
            <a:schemeClr val="lt1"/>
          </a:lnRef>
          <a:fillRef idx="1">
            <a:schemeClr val="accent3"/>
          </a:fillRef>
          <a:effectRef idx="1">
            <a:schemeClr val="accent3"/>
          </a:effectRef>
          <a:fontRef idx="minor">
            <a:schemeClr val="lt1"/>
          </a:fontRef>
        </p:style>
        <p:txBody>
          <a:bodyPr wrap="square">
            <a:spAutoFit/>
          </a:bodyPr>
          <a:lstStyle/>
          <a:p>
            <a:pPr marL="0" marR="0">
              <a:lnSpc>
                <a:spcPct val="107000"/>
              </a:lnSpc>
              <a:spcBef>
                <a:spcPts val="0"/>
              </a:spcBef>
              <a:spcAft>
                <a:spcPts val="800"/>
              </a:spcAft>
            </a:pPr>
            <a:r>
              <a:rPr lang="en-US" sz="2800" dirty="0">
                <a:solidFill>
                  <a:schemeClr val="bg1"/>
                </a:solidFill>
                <a:latin typeface="+mn-lt"/>
                <a:ea typeface="Times New Roman" panose="02020603050405020304" pitchFamily="18" charset="0"/>
                <a:cs typeface="Arial" panose="020B0604020202020204" pitchFamily="34" charset="0"/>
              </a:rPr>
              <a:t>Length = </a:t>
            </a:r>
            <a:r>
              <a:rPr lang="en-US" sz="2800" dirty="0">
                <a:solidFill>
                  <a:srgbClr val="FFFF00"/>
                </a:solidFill>
                <a:latin typeface="+mn-lt"/>
                <a:ea typeface="Times New Roman" panose="02020603050405020304" pitchFamily="18" charset="0"/>
                <a:cs typeface="Arial" panose="020B0604020202020204" pitchFamily="34" charset="0"/>
              </a:rPr>
              <a:t>half of the perimeter </a:t>
            </a:r>
            <a:r>
              <a:rPr lang="en-US" sz="2800" dirty="0">
                <a:solidFill>
                  <a:schemeClr val="bg1"/>
                </a:solidFill>
                <a:latin typeface="+mn-lt"/>
                <a:ea typeface="Times New Roman" panose="02020603050405020304" pitchFamily="18" charset="0"/>
                <a:cs typeface="Arial" panose="020B0604020202020204" pitchFamily="34" charset="0"/>
              </a:rPr>
              <a:t>– Width </a:t>
            </a:r>
            <a:endParaRPr lang="en-US" sz="2400" dirty="0">
              <a:solidFill>
                <a:schemeClr val="bg1"/>
              </a:solidFill>
              <a:effectLst/>
              <a:latin typeface="+mn-lt"/>
              <a:ea typeface="Calibri" panose="020F050202020403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396192D1-2967-4431-BFD6-37FF03519B85}"/>
              </a:ext>
            </a:extLst>
          </p:cNvPr>
          <p:cNvGrpSpPr/>
          <p:nvPr/>
        </p:nvGrpSpPr>
        <p:grpSpPr>
          <a:xfrm>
            <a:off x="4399091" y="1278544"/>
            <a:ext cx="4360253" cy="2728209"/>
            <a:chOff x="7734925" y="2803161"/>
            <a:chExt cx="4360253" cy="2728209"/>
          </a:xfrm>
        </p:grpSpPr>
        <p:sp>
          <p:nvSpPr>
            <p:cNvPr id="15" name="Rectangle 14">
              <a:extLst>
                <a:ext uri="{FF2B5EF4-FFF2-40B4-BE49-F238E27FC236}">
                  <a16:creationId xmlns:a16="http://schemas.microsoft.com/office/drawing/2014/main" id="{C2D2E300-348F-4A90-94F3-E0AA006DAA05}"/>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extBox 15">
              <a:extLst>
                <a:ext uri="{FF2B5EF4-FFF2-40B4-BE49-F238E27FC236}">
                  <a16:creationId xmlns:a16="http://schemas.microsoft.com/office/drawing/2014/main" id="{9F79A99F-481B-46FF-9B01-13FFD47A5F32}"/>
                </a:ext>
              </a:extLst>
            </p:cNvPr>
            <p:cNvSpPr txBox="1"/>
            <p:nvPr/>
          </p:nvSpPr>
          <p:spPr>
            <a:xfrm>
              <a:off x="8769246" y="2803161"/>
              <a:ext cx="922047" cy="369332"/>
            </a:xfrm>
            <a:prstGeom prst="rect">
              <a:avLst/>
            </a:prstGeom>
            <a:noFill/>
          </p:spPr>
          <p:txBody>
            <a:bodyPr wrap="none" rtlCol="0">
              <a:spAutoFit/>
            </a:bodyPr>
            <a:lstStyle/>
            <a:p>
              <a:r>
                <a:rPr lang="en-US" sz="1800" dirty="0">
                  <a:solidFill>
                    <a:srgbClr val="0076A3"/>
                  </a:solidFill>
                  <a:latin typeface="+mj-lt"/>
                </a:rPr>
                <a:t>Length</a:t>
              </a:r>
            </a:p>
          </p:txBody>
        </p:sp>
        <p:sp>
          <p:nvSpPr>
            <p:cNvPr id="17" name="TextBox 16">
              <a:extLst>
                <a:ext uri="{FF2B5EF4-FFF2-40B4-BE49-F238E27FC236}">
                  <a16:creationId xmlns:a16="http://schemas.microsoft.com/office/drawing/2014/main" id="{241AA9C2-3780-4A2A-8480-5FDCAA9A6FC7}"/>
                </a:ext>
              </a:extLst>
            </p:cNvPr>
            <p:cNvSpPr txBox="1"/>
            <p:nvPr/>
          </p:nvSpPr>
          <p:spPr>
            <a:xfrm>
              <a:off x="11227633" y="3985310"/>
              <a:ext cx="867545" cy="369332"/>
            </a:xfrm>
            <a:prstGeom prst="rect">
              <a:avLst/>
            </a:prstGeom>
            <a:noFill/>
          </p:spPr>
          <p:txBody>
            <a:bodyPr wrap="none" rtlCol="0">
              <a:spAutoFit/>
            </a:bodyPr>
            <a:lstStyle/>
            <a:p>
              <a:r>
                <a:rPr lang="en-US" sz="1800">
                  <a:solidFill>
                    <a:srgbClr val="0076A3"/>
                  </a:solidFill>
                  <a:latin typeface="+mj-lt"/>
                </a:rPr>
                <a:t>Width</a:t>
              </a:r>
            </a:p>
          </p:txBody>
        </p:sp>
      </p:grpSp>
    </p:spTree>
    <p:custDataLst>
      <p:tags r:id="rId1"/>
    </p:custDataLst>
    <p:extLst>
      <p:ext uri="{BB962C8B-B14F-4D97-AF65-F5344CB8AC3E}">
        <p14:creationId xmlns:p14="http://schemas.microsoft.com/office/powerpoint/2010/main" val="102421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01109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392165"/>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and fluency</a:t>
            </a:r>
            <a:r>
              <a:rPr lang="en-US" sz="5400" b="1" dirty="0">
                <a:solidFill>
                  <a:schemeClr val="accent1">
                    <a:lumMod val="50000"/>
                  </a:schemeClr>
                </a:solidFill>
                <a:latin typeface="Comic Sans MS"/>
              </a:rPr>
              <a:t> </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rectangle </a:t>
            </a:r>
          </a:p>
        </p:txBody>
      </p:sp>
      <p:sp>
        <p:nvSpPr>
          <p:cNvPr id="12" name="TextBox 11">
            <a:extLst>
              <a:ext uri="{FF2B5EF4-FFF2-40B4-BE49-F238E27FC236}">
                <a16:creationId xmlns:a16="http://schemas.microsoft.com/office/drawing/2014/main" id="{165393AC-B5BB-43C9-8520-C1A2C0682BE6}"/>
              </a:ext>
            </a:extLst>
          </p:cNvPr>
          <p:cNvSpPr txBox="1"/>
          <p:nvPr/>
        </p:nvSpPr>
        <p:spPr>
          <a:xfrm>
            <a:off x="482684" y="1504682"/>
            <a:ext cx="7478692" cy="989245"/>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Knowing that the rectangle has a perimeter of 100 cm, find its length.</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F921E6B9-742A-45F4-9481-D7A596F2AF01}"/>
              </a:ext>
            </a:extLst>
          </p:cNvPr>
          <p:cNvGrpSpPr/>
          <p:nvPr/>
        </p:nvGrpSpPr>
        <p:grpSpPr>
          <a:xfrm>
            <a:off x="7178865" y="2803161"/>
            <a:ext cx="4289721" cy="2728209"/>
            <a:chOff x="7734925" y="2803161"/>
            <a:chExt cx="4289721" cy="2728209"/>
          </a:xfrm>
        </p:grpSpPr>
        <p:sp>
          <p:nvSpPr>
            <p:cNvPr id="19" name="Rectangle 18">
              <a:extLst>
                <a:ext uri="{FF2B5EF4-FFF2-40B4-BE49-F238E27FC236}">
                  <a16:creationId xmlns:a16="http://schemas.microsoft.com/office/drawing/2014/main" id="{B2FD8A08-3040-41E9-A8CA-D2D79197AD12}"/>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extBox 19">
              <a:extLst>
                <a:ext uri="{FF2B5EF4-FFF2-40B4-BE49-F238E27FC236}">
                  <a16:creationId xmlns:a16="http://schemas.microsoft.com/office/drawing/2014/main" id="{B947BC4C-8168-43FD-AC3E-2869E5CE621F}"/>
                </a:ext>
              </a:extLst>
            </p:cNvPr>
            <p:cNvSpPr txBox="1"/>
            <p:nvPr/>
          </p:nvSpPr>
          <p:spPr>
            <a:xfrm>
              <a:off x="8769246" y="2803161"/>
              <a:ext cx="922047" cy="369332"/>
            </a:xfrm>
            <a:prstGeom prst="rect">
              <a:avLst/>
            </a:prstGeom>
            <a:noFill/>
          </p:spPr>
          <p:txBody>
            <a:bodyPr wrap="none" rtlCol="0">
              <a:spAutoFit/>
            </a:bodyPr>
            <a:lstStyle/>
            <a:p>
              <a:r>
                <a:rPr lang="en-US" sz="1800" dirty="0">
                  <a:solidFill>
                    <a:srgbClr val="0076A3"/>
                  </a:solidFill>
                  <a:latin typeface="+mj-lt"/>
                </a:rPr>
                <a:t>Length</a:t>
              </a:r>
            </a:p>
          </p:txBody>
        </p:sp>
        <p:sp>
          <p:nvSpPr>
            <p:cNvPr id="21" name="TextBox 20">
              <a:extLst>
                <a:ext uri="{FF2B5EF4-FFF2-40B4-BE49-F238E27FC236}">
                  <a16:creationId xmlns:a16="http://schemas.microsoft.com/office/drawing/2014/main" id="{428B28B4-412A-4B91-B61B-53BC29EA9607}"/>
                </a:ext>
              </a:extLst>
            </p:cNvPr>
            <p:cNvSpPr txBox="1"/>
            <p:nvPr/>
          </p:nvSpPr>
          <p:spPr>
            <a:xfrm>
              <a:off x="11227633" y="3985310"/>
              <a:ext cx="797013" cy="369332"/>
            </a:xfrm>
            <a:prstGeom prst="rect">
              <a:avLst/>
            </a:prstGeom>
            <a:noFill/>
          </p:spPr>
          <p:txBody>
            <a:bodyPr wrap="none" rtlCol="0">
              <a:spAutoFit/>
            </a:bodyPr>
            <a:lstStyle/>
            <a:p>
              <a:r>
                <a:rPr lang="fr-FR" sz="1800" dirty="0">
                  <a:solidFill>
                    <a:srgbClr val="0076A3"/>
                  </a:solidFill>
                  <a:latin typeface="+mj-lt"/>
                </a:rPr>
                <a:t>17 cm</a:t>
              </a:r>
            </a:p>
          </p:txBody>
        </p:sp>
      </p:grpSp>
      <p:sp>
        <p:nvSpPr>
          <p:cNvPr id="22" name="TextBox 21">
            <a:extLst>
              <a:ext uri="{FF2B5EF4-FFF2-40B4-BE49-F238E27FC236}">
                <a16:creationId xmlns:a16="http://schemas.microsoft.com/office/drawing/2014/main" id="{F036E4B9-5B32-4BF2-B6DA-E62B84BDB858}"/>
              </a:ext>
            </a:extLst>
          </p:cNvPr>
          <p:cNvSpPr txBox="1"/>
          <p:nvPr/>
        </p:nvSpPr>
        <p:spPr>
          <a:xfrm>
            <a:off x="568949" y="2932175"/>
            <a:ext cx="6093500" cy="523220"/>
          </a:xfrm>
          <a:prstGeom prst="rect">
            <a:avLst/>
          </a:prstGeom>
          <a:noFill/>
        </p:spPr>
        <p:txBody>
          <a:bodyPr wrap="square">
            <a:spAutoFit/>
          </a:bodyPr>
          <a:lstStyle/>
          <a:p>
            <a:r>
              <a:rPr lang="en-US" sz="2800" dirty="0">
                <a:solidFill>
                  <a:prstClr val="black">
                    <a:lumMod val="65000"/>
                    <a:lumOff val="35000"/>
                  </a:prstClr>
                </a:solidFill>
                <a:latin typeface="Comic Sans MS"/>
                <a:ea typeface="Calibri" panose="020F0502020204030204" pitchFamily="34" charset="0"/>
                <a:cs typeface="Arial" panose="020B0604020202020204" pitchFamily="34" charset="0"/>
              </a:rPr>
              <a:t>L</a:t>
            </a:r>
            <a:r>
              <a:rPr kumimoji="0" lang="en-US" sz="2800" b="0" i="0" u="none" strike="noStrike" kern="0" cap="none" spc="0" normalizeH="0" baseline="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ength</a:t>
            </a:r>
            <a:r>
              <a:rPr lang="en-US" sz="2800" dirty="0">
                <a:solidFill>
                  <a:prstClr val="black">
                    <a:lumMod val="65000"/>
                    <a:lumOff val="35000"/>
                  </a:prstClr>
                </a:solidFill>
                <a:latin typeface="Comic Sans MS"/>
                <a:ea typeface="Calibri" panose="020F0502020204030204" pitchFamily="34" charset="0"/>
                <a:cs typeface="Arial" panose="020B0604020202020204" pitchFamily="34" charset="0"/>
              </a:rPr>
              <a:t> =             cm</a:t>
            </a:r>
            <a:endParaRPr lang="fr-FR" dirty="0"/>
          </a:p>
        </p:txBody>
      </p:sp>
      <p:sp>
        <p:nvSpPr>
          <p:cNvPr id="23" name="Rectangle: Rounded Corners 22">
            <a:extLst>
              <a:ext uri="{FF2B5EF4-FFF2-40B4-BE49-F238E27FC236}">
                <a16:creationId xmlns:a16="http://schemas.microsoft.com/office/drawing/2014/main" id="{55983869-1B3C-4A40-B5E4-6AF1F9858BAF}"/>
              </a:ext>
            </a:extLst>
          </p:cNvPr>
          <p:cNvSpPr/>
          <p:nvPr/>
        </p:nvSpPr>
        <p:spPr>
          <a:xfrm>
            <a:off x="2149835" y="2873745"/>
            <a:ext cx="1223059"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000">
                <a:solidFill>
                  <a:prstClr val="white"/>
                </a:solidFill>
                <a:latin typeface="Comic Sans MS" panose="030F0702030302020204" pitchFamily="66" charset="0"/>
                <a:cs typeface="Arial"/>
              </a:rPr>
              <a:t>33</a:t>
            </a:r>
            <a:endParaRPr lang="en-US" sz="4000" dirty="0">
              <a:solidFill>
                <a:schemeClr val="tx1">
                  <a:lumMod val="65000"/>
                  <a:lumOff val="35000"/>
                </a:schemeClr>
              </a:solidFill>
              <a:latin typeface="Comic Sans MS" panose="030F0702030302020204" pitchFamily="66" charset="0"/>
              <a:cs typeface="Arial"/>
            </a:endParaRPr>
          </a:p>
        </p:txBody>
      </p:sp>
      <p:pic>
        <p:nvPicPr>
          <p:cNvPr id="2" name="Countdown timer 40 seconds">
            <a:hlinkClick r:id="" action="ppaction://media"/>
            <a:extLst>
              <a:ext uri="{FF2B5EF4-FFF2-40B4-BE49-F238E27FC236}">
                <a16:creationId xmlns:a16="http://schemas.microsoft.com/office/drawing/2014/main" id="{B931A060-E8D0-40CC-9B9B-E2124BC43072}"/>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10850134" y="1146695"/>
            <a:ext cx="1341865" cy="1347232"/>
          </a:xfrm>
          <a:prstGeom prst="rect">
            <a:avLst/>
          </a:prstGeom>
        </p:spPr>
      </p:pic>
      <p:sp>
        <p:nvSpPr>
          <p:cNvPr id="11" name="TextBox 10">
            <a:extLst>
              <a:ext uri="{FF2B5EF4-FFF2-40B4-BE49-F238E27FC236}">
                <a16:creationId xmlns:a16="http://schemas.microsoft.com/office/drawing/2014/main" id="{FD04C80D-8A67-4147-A052-14A249F64C49}"/>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Applications</a:t>
            </a:r>
            <a:endParaRPr lang="en-GB" dirty="0">
              <a:solidFill>
                <a:schemeClr val="tx1">
                  <a:lumMod val="50000"/>
                  <a:lumOff val="50000"/>
                </a:schemeClr>
              </a:solidFill>
              <a:latin typeface="+mj-lt"/>
            </a:endParaRPr>
          </a:p>
        </p:txBody>
      </p:sp>
    </p:spTree>
    <p:custDataLst>
      <p:tags r:id="rId1"/>
    </p:custDataLst>
    <p:extLst>
      <p:ext uri="{BB962C8B-B14F-4D97-AF65-F5344CB8AC3E}">
        <p14:creationId xmlns:p14="http://schemas.microsoft.com/office/powerpoint/2010/main" val="44857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1550"/>
                            </p:stCondLst>
                            <p:childTnLst>
                              <p:par>
                                <p:cTn id="9" presetID="1"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par>
                          <p:cTn id="13" fill="hold">
                            <p:stCondLst>
                              <p:cond delay="1550"/>
                            </p:stCondLst>
                            <p:childTnLst>
                              <p:par>
                                <p:cTn id="14" presetID="1" presetClass="mediacall" presetSubtype="0" fill="hold" nodeType="afterEffect">
                                  <p:stCondLst>
                                    <p:cond delay="0"/>
                                  </p:stCondLst>
                                  <p:childTnLst>
                                    <p:cmd type="call" cmd="playFrom(0.0)">
                                      <p:cBhvr>
                                        <p:cTn id="15" dur="41000" fill="hold"/>
                                        <p:tgtEl>
                                          <p:spTgt spid="2"/>
                                        </p:tgtEl>
                                      </p:cBhvr>
                                    </p:cmd>
                                  </p:childTnLst>
                                </p:cTn>
                              </p:par>
                            </p:childTnLst>
                          </p:cTn>
                        </p:par>
                      </p:childTnLst>
                    </p:cTn>
                  </p:par>
                  <p:par>
                    <p:cTn id="16" fill="hold">
                      <p:stCondLst>
                        <p:cond delay="indefinite"/>
                      </p:stCondLst>
                      <p:childTnLst>
                        <p:par>
                          <p:cTn id="17" fill="hold">
                            <p:stCondLst>
                              <p:cond delay="0"/>
                            </p:stCondLst>
                            <p:childTnLst>
                              <p:par>
                                <p:cTn id="18" presetID="1" presetClass="emph" presetSubtype="2" fill="hold" nodeType="clickEffect">
                                  <p:stCondLst>
                                    <p:cond delay="0"/>
                                  </p:stCondLst>
                                  <p:childTnLst>
                                    <p:animClr clrSpc="rgb" dir="cw">
                                      <p:cBhvr>
                                        <p:cTn id="19" dur="2000" fill="hold"/>
                                        <p:tgtEl>
                                          <p:spTgt spid="23"/>
                                        </p:tgtEl>
                                        <p:attrNameLst>
                                          <p:attrName>fillcolor</p:attrName>
                                        </p:attrNameLst>
                                      </p:cBhvr>
                                      <p:to>
                                        <a:srgbClr val="74C274"/>
                                      </p:to>
                                    </p:animClr>
                                    <p:set>
                                      <p:cBhvr>
                                        <p:cTn id="20" dur="2000" fill="hold"/>
                                        <p:tgtEl>
                                          <p:spTgt spid="23"/>
                                        </p:tgtEl>
                                        <p:attrNameLst>
                                          <p:attrName>fill.type</p:attrName>
                                        </p:attrNameLst>
                                      </p:cBhvr>
                                      <p:to>
                                        <p:strVal val="solid"/>
                                      </p:to>
                                    </p:set>
                                    <p:set>
                                      <p:cBhvr>
                                        <p:cTn id="21" dur="2000" fill="hold"/>
                                        <p:tgtEl>
                                          <p:spTgt spid="23"/>
                                        </p:tgtEl>
                                        <p:attrNameLst>
                                          <p:attrName>fill.on</p:attrName>
                                        </p:attrNameLst>
                                      </p:cBhvr>
                                      <p:to>
                                        <p:strVal val="true"/>
                                      </p:to>
                                    </p:set>
                                  </p:childTnLst>
                                </p:cTn>
                              </p:par>
                              <p:par>
                                <p:cTn id="22" presetID="7" presetClass="emph" presetSubtype="2" fill="hold" nodeType="withEffect">
                                  <p:stCondLst>
                                    <p:cond delay="0"/>
                                  </p:stCondLst>
                                  <p:childTnLst>
                                    <p:animClr clrSpc="rgb" dir="cw">
                                      <p:cBhvr>
                                        <p:cTn id="23" dur="2000" fill="hold"/>
                                        <p:tgtEl>
                                          <p:spTgt spid="23"/>
                                        </p:tgtEl>
                                        <p:attrNameLst>
                                          <p:attrName>stroke.color</p:attrName>
                                        </p:attrNameLst>
                                      </p:cBhvr>
                                      <p:to>
                                        <a:srgbClr val="FFFFFF"/>
                                      </p:to>
                                    </p:animClr>
                                    <p:set>
                                      <p:cBhvr>
                                        <p:cTn id="24" dur="2000" fill="hold"/>
                                        <p:tgtEl>
                                          <p:spTgt spid="23"/>
                                        </p:tgtEl>
                                        <p:attrNameLst>
                                          <p:attrName>stroke.on</p:attrName>
                                        </p:attrNameLst>
                                      </p:cBhvr>
                                      <p:to>
                                        <p:strVal val="true"/>
                                      </p:to>
                                    </p:set>
                                  </p:childTnLst>
                                </p:cTn>
                              </p:par>
                            </p:childTnLst>
                          </p:cTn>
                        </p:par>
                        <p:par>
                          <p:cTn id="25" fill="hold">
                            <p:stCondLst>
                              <p:cond delay="2000"/>
                            </p:stCondLst>
                            <p:childTnLst>
                              <p:par>
                                <p:cTn id="26" presetID="2" presetClass="mediacall" presetSubtype="0" fill="hold" nodeType="afterEffect">
                                  <p:stCondLst>
                                    <p:cond delay="0"/>
                                  </p:stCondLst>
                                  <p:childTnLst>
                                    <p:cmd type="call" cmd="togglePause">
                                      <p:cBhvr>
                                        <p:cTn id="27"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8" fill="hold" display="0">
                  <p:stCondLst>
                    <p:cond delay="indefinite"/>
                  </p:stCondLst>
                </p:cTn>
                <p:tgtEl>
                  <p:spTgt spid="2"/>
                </p:tgtEl>
              </p:cMediaNode>
            </p:video>
          </p:childTnLst>
        </p:cTn>
      </p:par>
    </p:tnLst>
    <p:bldLst>
      <p:bldP spid="12" grpId="0"/>
      <p:bldP spid="22" grpId="0"/>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69F504A-7137-4C1C-B018-9C893AD94362}"/>
              </a:ext>
            </a:extLst>
          </p:cNvPr>
          <p:cNvSpPr txBox="1"/>
          <p:nvPr/>
        </p:nvSpPr>
        <p:spPr>
          <a:xfrm>
            <a:off x="510232" y="4358498"/>
            <a:ext cx="5585768" cy="131350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The width of the temple’s base is             meters.  </a:t>
            </a: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width of the temple’s base</a:t>
            </a:r>
          </a:p>
        </p:txBody>
      </p:sp>
      <p:sp>
        <p:nvSpPr>
          <p:cNvPr id="11" name="TextBox 10">
            <a:extLst>
              <a:ext uri="{FF2B5EF4-FFF2-40B4-BE49-F238E27FC236}">
                <a16:creationId xmlns:a16="http://schemas.microsoft.com/office/drawing/2014/main" id="{6F6C26B0-6863-4D7A-AB5D-9D017FF80C0F}"/>
              </a:ext>
            </a:extLst>
          </p:cNvPr>
          <p:cNvSpPr txBox="1"/>
          <p:nvPr/>
        </p:nvSpPr>
        <p:spPr>
          <a:xfrm>
            <a:off x="510232" y="1510257"/>
            <a:ext cx="6177951" cy="2372316"/>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temple of Bacchus is part of the Baalbek temple complex. The rectangular base of the temple is 66 meters long and has a perimeter of 202 meters. </a:t>
            </a:r>
          </a:p>
        </p:txBody>
      </p:sp>
      <p:sp>
        <p:nvSpPr>
          <p:cNvPr id="14" name="Rectangle: Rounded Corners 13">
            <a:extLst>
              <a:ext uri="{FF2B5EF4-FFF2-40B4-BE49-F238E27FC236}">
                <a16:creationId xmlns:a16="http://schemas.microsoft.com/office/drawing/2014/main" id="{3C254B55-3378-4909-A091-15516EBB0016}"/>
              </a:ext>
            </a:extLst>
          </p:cNvPr>
          <p:cNvSpPr/>
          <p:nvPr/>
        </p:nvSpPr>
        <p:spPr>
          <a:xfrm>
            <a:off x="1033073" y="5064184"/>
            <a:ext cx="110631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US" sz="4000">
                <a:solidFill>
                  <a:prstClr val="white"/>
                </a:solidFill>
                <a:latin typeface="Comic Sans MS" panose="030F0702030302020204" pitchFamily="66" charset="0"/>
                <a:cs typeface="Arial"/>
              </a:rPr>
              <a:t>35</a:t>
            </a:r>
            <a:endParaRPr lang="en-US" sz="4000" dirty="0">
              <a:solidFill>
                <a:prstClr val="white"/>
              </a:solidFill>
              <a:latin typeface="Comic Sans MS" panose="030F0702030302020204" pitchFamily="66" charset="0"/>
              <a:cs typeface="Arial"/>
            </a:endParaRPr>
          </a:p>
        </p:txBody>
      </p:sp>
      <p:pic>
        <p:nvPicPr>
          <p:cNvPr id="4" name="Picture 3" descr="A picture containing building, ruin, outdoor, colonnade&#10;&#10;Description automatically generated">
            <a:extLst>
              <a:ext uri="{FF2B5EF4-FFF2-40B4-BE49-F238E27FC236}">
                <a16:creationId xmlns:a16="http://schemas.microsoft.com/office/drawing/2014/main" id="{28F716C0-D48E-472E-84C6-C545543E1684}"/>
              </a:ext>
            </a:extLst>
          </p:cNvPr>
          <p:cNvPicPr>
            <a:picLocks noChangeAspect="1"/>
          </p:cNvPicPr>
          <p:nvPr/>
        </p:nvPicPr>
        <p:blipFill>
          <a:blip r:embed="rId6"/>
          <a:stretch>
            <a:fillRect/>
          </a:stretch>
        </p:blipFill>
        <p:spPr>
          <a:xfrm>
            <a:off x="6946728" y="2696415"/>
            <a:ext cx="4470744" cy="3242739"/>
          </a:xfrm>
          <a:prstGeom prst="rect">
            <a:avLst/>
          </a:prstGeom>
        </p:spPr>
      </p:pic>
      <p:pic>
        <p:nvPicPr>
          <p:cNvPr id="8" name="Countdown timer_60_seconds">
            <a:hlinkClick r:id="" action="ppaction://media"/>
            <a:extLst>
              <a:ext uri="{FF2B5EF4-FFF2-40B4-BE49-F238E27FC236}">
                <a16:creationId xmlns:a16="http://schemas.microsoft.com/office/drawing/2014/main" id="{1BA79F2B-8D26-449D-9A7F-D2DF9DA81DD0}"/>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50881" y="1157036"/>
            <a:ext cx="1338813" cy="1344168"/>
          </a:xfrm>
          <a:prstGeom prst="rect">
            <a:avLst/>
          </a:prstGeom>
        </p:spPr>
      </p:pic>
    </p:spTree>
    <p:custDataLst>
      <p:tags r:id="rId1"/>
    </p:custDataLst>
    <p:extLst>
      <p:ext uri="{BB962C8B-B14F-4D97-AF65-F5344CB8AC3E}">
        <p14:creationId xmlns:p14="http://schemas.microsoft.com/office/powerpoint/2010/main" val="183071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60000"/>
                            </p:stCondLst>
                            <p:childTnLst>
                              <p:par>
                                <p:cTn id="9" presetID="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par>
                          <p:cTn id="15" fill="hold">
                            <p:stCondLst>
                              <p:cond delay="0"/>
                            </p:stCondLst>
                            <p:childTnLst>
                              <p:par>
                                <p:cTn id="16" presetID="1" presetClass="mediacall" presetSubtype="0" fill="hold" nodeType="afterEffect">
                                  <p:stCondLst>
                                    <p:cond delay="0"/>
                                  </p:stCondLst>
                                  <p:childTnLst>
                                    <p:cmd type="call" cmd="playFrom(0.0)">
                                      <p:cBhvr>
                                        <p:cTn id="17" dur="60000" fill="hold"/>
                                        <p:tgtEl>
                                          <p:spTgt spid="8"/>
                                        </p:tgtEl>
                                      </p:cBhvr>
                                    </p:cmd>
                                  </p:childTnLst>
                                </p:cTn>
                              </p:par>
                            </p:childTnLst>
                          </p:cTn>
                        </p:par>
                      </p:childTnLst>
                    </p:cTn>
                  </p:par>
                  <p:par>
                    <p:cTn id="18" fill="hold">
                      <p:stCondLst>
                        <p:cond delay="indefinite"/>
                      </p:stCondLst>
                      <p:childTnLst>
                        <p:par>
                          <p:cTn id="19" fill="hold">
                            <p:stCondLst>
                              <p:cond delay="0"/>
                            </p:stCondLst>
                            <p:childTnLst>
                              <p:par>
                                <p:cTn id="20" presetID="1" presetClass="emph" presetSubtype="2" fill="hold" nodeType="clickEffect">
                                  <p:stCondLst>
                                    <p:cond delay="0"/>
                                  </p:stCondLst>
                                  <p:childTnLst>
                                    <p:animClr clrSpc="rgb" dir="cw">
                                      <p:cBhvr>
                                        <p:cTn id="21" dur="500" fill="hold"/>
                                        <p:tgtEl>
                                          <p:spTgt spid="14"/>
                                        </p:tgtEl>
                                        <p:attrNameLst>
                                          <p:attrName>fillcolor</p:attrName>
                                        </p:attrNameLst>
                                      </p:cBhvr>
                                      <p:to>
                                        <a:srgbClr val="74C274"/>
                                      </p:to>
                                    </p:animClr>
                                    <p:set>
                                      <p:cBhvr>
                                        <p:cTn id="22" dur="500" fill="hold"/>
                                        <p:tgtEl>
                                          <p:spTgt spid="14"/>
                                        </p:tgtEl>
                                        <p:attrNameLst>
                                          <p:attrName>fill.type</p:attrName>
                                        </p:attrNameLst>
                                      </p:cBhvr>
                                      <p:to>
                                        <p:strVal val="solid"/>
                                      </p:to>
                                    </p:set>
                                    <p:set>
                                      <p:cBhvr>
                                        <p:cTn id="23" dur="500" fill="hold"/>
                                        <p:tgtEl>
                                          <p:spTgt spid="14"/>
                                        </p:tgtEl>
                                        <p:attrNameLst>
                                          <p:attrName>fill.on</p:attrName>
                                        </p:attrNameLst>
                                      </p:cBhvr>
                                      <p:to>
                                        <p:strVal val="true"/>
                                      </p:to>
                                    </p:set>
                                  </p:childTnLst>
                                </p:cTn>
                              </p:par>
                              <p:par>
                                <p:cTn id="24" presetID="7" presetClass="emph" presetSubtype="2" fill="hold" nodeType="withEffect">
                                  <p:stCondLst>
                                    <p:cond delay="0"/>
                                  </p:stCondLst>
                                  <p:childTnLst>
                                    <p:animClr clrSpc="rgb" dir="cw">
                                      <p:cBhvr>
                                        <p:cTn id="25" dur="500" fill="hold"/>
                                        <p:tgtEl>
                                          <p:spTgt spid="14"/>
                                        </p:tgtEl>
                                        <p:attrNameLst>
                                          <p:attrName>stroke.color</p:attrName>
                                        </p:attrNameLst>
                                      </p:cBhvr>
                                      <p:to>
                                        <a:srgbClr val="FFFFFF"/>
                                      </p:to>
                                    </p:animClr>
                                    <p:set>
                                      <p:cBhvr>
                                        <p:cTn id="26" dur="500" fill="hold"/>
                                        <p:tgtEl>
                                          <p:spTgt spid="14"/>
                                        </p:tgtEl>
                                        <p:attrNameLst>
                                          <p:attrName>stroke.on</p:attrName>
                                        </p:attrNameLst>
                                      </p:cBhvr>
                                      <p:to>
                                        <p:strVal val="true"/>
                                      </p:to>
                                    </p:set>
                                  </p:childTnLst>
                                </p:cTn>
                              </p:par>
                              <p:par>
                                <p:cTn id="27" presetID="2" presetClass="mediacall" presetSubtype="0" fill="hold" nodeType="withEffect">
                                  <p:stCondLst>
                                    <p:cond delay="0"/>
                                  </p:stCondLst>
                                  <p:childTnLst>
                                    <p:cmd type="call" cmd="togglePause">
                                      <p:cBhvr>
                                        <p:cTn id="28"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9" fill="hold" display="0">
                  <p:stCondLst>
                    <p:cond delay="indefinite"/>
                  </p:stCondLst>
                </p:cTn>
                <p:tgtEl>
                  <p:spTgt spid="8"/>
                </p:tgtEl>
              </p:cMediaNode>
            </p:video>
          </p:childTnLst>
        </p:cTn>
      </p:par>
    </p:tnLst>
    <p:bldLst>
      <p:bldP spid="7" grpId="0"/>
      <p:bldP spid="11"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tretch>
            <a:fillRect/>
          </a:stretch>
        </p:blipFill>
        <p:spPr>
          <a:xfrm>
            <a:off x="3237240" y="1772757"/>
            <a:ext cx="5717519" cy="2866634"/>
          </a:xfrm>
          <a:prstGeom prst="rect">
            <a:avLst/>
          </a:prstGeom>
        </p:spPr>
      </p:pic>
      <p:sp>
        <p:nvSpPr>
          <p:cNvPr id="4" name="Google Shape;97;gb06ce43697_0_0">
            <a:extLst>
              <a:ext uri="{FF2B5EF4-FFF2-40B4-BE49-F238E27FC236}">
                <a16:creationId xmlns:a16="http://schemas.microsoft.com/office/drawing/2014/main" id="{9963F46C-DD1C-4D14-822C-71DB3FC4FE02}"/>
              </a:ext>
            </a:extLst>
          </p:cNvPr>
          <p:cNvSpPr txBox="1">
            <a:spLocks/>
          </p:cNvSpPr>
          <p:nvPr/>
        </p:nvSpPr>
        <p:spPr>
          <a:xfrm>
            <a:off x="1024127" y="490799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a:rPr>
              <a:t>Wrap-up</a:t>
            </a:r>
            <a:endParaRPr lang="en-US" dirty="0">
              <a:solidFill>
                <a:schemeClr val="accent1">
                  <a:lumMod val="50000"/>
                </a:schemeClr>
              </a:solidFill>
            </a:endParaRPr>
          </a:p>
        </p:txBody>
      </p:sp>
      <p:sp>
        <p:nvSpPr>
          <p:cNvPr id="3" name="Rectangle 2">
            <a:extLst>
              <a:ext uri="{FF2B5EF4-FFF2-40B4-BE49-F238E27FC236}">
                <a16:creationId xmlns:a16="http://schemas.microsoft.com/office/drawing/2014/main" id="{1A94468C-1492-424E-A034-0376E426C5E6}"/>
              </a:ext>
            </a:extLst>
          </p:cNvPr>
          <p:cNvSpPr/>
          <p:nvPr/>
        </p:nvSpPr>
        <p:spPr>
          <a:xfrm rot="21166505">
            <a:off x="5357309" y="2248348"/>
            <a:ext cx="247425" cy="75303"/>
          </a:xfrm>
          <a:prstGeom prst="rect">
            <a:avLst/>
          </a:prstGeom>
          <a:solidFill>
            <a:srgbClr val="217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618206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 this lesson, we learned</a:t>
            </a:r>
          </a:p>
        </p:txBody>
      </p:sp>
      <p:sp>
        <p:nvSpPr>
          <p:cNvPr id="33" name="TextBox 32">
            <a:extLst>
              <a:ext uri="{FF2B5EF4-FFF2-40B4-BE49-F238E27FC236}">
                <a16:creationId xmlns:a16="http://schemas.microsoft.com/office/drawing/2014/main" id="{1D52E6E0-2118-4A28-9A3D-1FF9528F2417}"/>
              </a:ext>
            </a:extLst>
          </p:cNvPr>
          <p:cNvSpPr txBox="1"/>
          <p:nvPr/>
        </p:nvSpPr>
        <p:spPr>
          <a:xfrm>
            <a:off x="1814615" y="4299268"/>
            <a:ext cx="308098" cy="584775"/>
          </a:xfrm>
          <a:prstGeom prst="rect">
            <a:avLst/>
          </a:prstGeom>
          <a:noFill/>
        </p:spPr>
        <p:txBody>
          <a:bodyPr wrap="none" rtlCol="0">
            <a:spAutoFit/>
          </a:bodyPr>
          <a:lstStyle/>
          <a:p>
            <a:r>
              <a:rPr lang="fr-FR" sz="3200" dirty="0">
                <a:solidFill>
                  <a:schemeClr val="tx1">
                    <a:lumMod val="65000"/>
                    <a:lumOff val="35000"/>
                  </a:schemeClr>
                </a:solidFill>
                <a:latin typeface="+mn-lt"/>
              </a:rPr>
              <a:t> </a:t>
            </a:r>
          </a:p>
        </p:txBody>
      </p:sp>
      <p:sp>
        <p:nvSpPr>
          <p:cNvPr id="8" name="TextBox 7">
            <a:extLst>
              <a:ext uri="{FF2B5EF4-FFF2-40B4-BE49-F238E27FC236}">
                <a16:creationId xmlns:a16="http://schemas.microsoft.com/office/drawing/2014/main" id="{0619DF2C-AE19-434B-9293-BC7AAE7A9C39}"/>
              </a:ext>
            </a:extLst>
          </p:cNvPr>
          <p:cNvSpPr txBox="1"/>
          <p:nvPr/>
        </p:nvSpPr>
        <p:spPr>
          <a:xfrm>
            <a:off x="503042" y="1525350"/>
            <a:ext cx="11031461" cy="2185214"/>
          </a:xfrm>
          <a:prstGeom prst="rect">
            <a:avLst/>
          </a:prstGeom>
          <a:noFill/>
        </p:spPr>
        <p:txBody>
          <a:bodyPr wrap="square">
            <a:spAutoFit/>
          </a:bodyPr>
          <a:lstStyle/>
          <a:p>
            <a:pPr marL="457200" indent="-457200">
              <a:buClr>
                <a:srgbClr val="0076A3"/>
              </a:buClr>
              <a:buFont typeface="Arial" panose="020B0604020202020204" pitchFamily="34" charset="0"/>
              <a:buChar char="•"/>
            </a:pPr>
            <a:r>
              <a:rPr lang="en-US" sz="2800" dirty="0">
                <a:solidFill>
                  <a:schemeClr val="tx1">
                    <a:lumMod val="65000"/>
                    <a:lumOff val="35000"/>
                  </a:schemeClr>
                </a:solidFill>
                <a:latin typeface="+mn-lt"/>
              </a:rPr>
              <a:t>How to calculate the side of a square, knowing its perimeter</a:t>
            </a:r>
          </a:p>
          <a:p>
            <a:pPr marL="457200" indent="-457200">
              <a:buClr>
                <a:srgbClr val="0076A3"/>
              </a:buClr>
              <a:buFont typeface="Arial" panose="020B0604020202020204" pitchFamily="34" charset="0"/>
              <a:buChar char="•"/>
            </a:pPr>
            <a:endParaRPr lang="en-US" sz="2800" dirty="0">
              <a:solidFill>
                <a:schemeClr val="tx1">
                  <a:lumMod val="65000"/>
                  <a:lumOff val="35000"/>
                </a:schemeClr>
              </a:solidFill>
              <a:latin typeface="+mn-lt"/>
            </a:endParaRPr>
          </a:p>
          <a:p>
            <a:pPr marL="457200" indent="-457200">
              <a:buClr>
                <a:srgbClr val="0076A3"/>
              </a:buClr>
              <a:buFont typeface="Arial" panose="020B0604020202020204" pitchFamily="34" charset="0"/>
              <a:buChar char="•"/>
            </a:pPr>
            <a:r>
              <a:rPr lang="en-US" sz="2800" dirty="0">
                <a:solidFill>
                  <a:schemeClr val="tx1">
                    <a:lumMod val="65000"/>
                    <a:lumOff val="35000"/>
                  </a:schemeClr>
                </a:solidFill>
                <a:latin typeface="+mn-lt"/>
              </a:rPr>
              <a:t>How to calculate one of the dimensions of a rectangle, knowing its perimeter and the other dimension</a:t>
            </a:r>
          </a:p>
          <a:p>
            <a:pPr marL="342900" indent="-342900">
              <a:buClr>
                <a:srgbClr val="0076A3"/>
              </a:buClr>
              <a:buFont typeface="Arial" panose="020B0604020202020204" pitchFamily="34" charset="0"/>
              <a:buChar char="•"/>
            </a:pPr>
            <a:endParaRPr lang="en-US" sz="24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220694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C052E27-658B-4F49-BB77-10142F9F4D4B}"/>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Wrap-up</a:t>
            </a:r>
            <a:endParaRPr lang="en-GB" dirty="0">
              <a:solidFill>
                <a:schemeClr val="tx1">
                  <a:lumMod val="50000"/>
                  <a:lumOff val="50000"/>
                </a:schemeClr>
              </a:solidFill>
              <a:latin typeface="+mj-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3" name="TextBox 12">
            <a:extLst>
              <a:ext uri="{FF2B5EF4-FFF2-40B4-BE49-F238E27FC236}">
                <a16:creationId xmlns:a16="http://schemas.microsoft.com/office/drawing/2014/main" id="{F1C9421F-1A7E-4925-9511-90D140FB7FC7}"/>
              </a:ext>
            </a:extLst>
          </p:cNvPr>
          <p:cNvSpPr txBox="1"/>
          <p:nvPr/>
        </p:nvSpPr>
        <p:spPr>
          <a:xfrm>
            <a:off x="620562" y="1518305"/>
            <a:ext cx="5475437" cy="3108543"/>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Karim plans to paint frame borders on the wall of his room as shown below. He needs 1 tube of black paint for every 100 cm of length of frame borders. How many tubes of paint does he need to buy?</a:t>
            </a:r>
            <a:endParaRPr lang="fr-FR" sz="2800" dirty="0">
              <a:solidFill>
                <a:schemeClr val="tx1">
                  <a:lumMod val="65000"/>
                  <a:lumOff val="35000"/>
                </a:schemeClr>
              </a:solidFill>
              <a:latin typeface="+mn-lt"/>
            </a:endParaRPr>
          </a:p>
        </p:txBody>
      </p:sp>
      <p:pic>
        <p:nvPicPr>
          <p:cNvPr id="10" name="Picture 9">
            <a:extLst>
              <a:ext uri="{FF2B5EF4-FFF2-40B4-BE49-F238E27FC236}">
                <a16:creationId xmlns:a16="http://schemas.microsoft.com/office/drawing/2014/main" id="{3C178BFC-F8DD-4F96-ABF1-3FC44DAD13DE}"/>
              </a:ext>
            </a:extLst>
          </p:cNvPr>
          <p:cNvPicPr>
            <a:picLocks noChangeAspect="1"/>
          </p:cNvPicPr>
          <p:nvPr/>
        </p:nvPicPr>
        <p:blipFill>
          <a:blip r:embed="rId4"/>
          <a:srcRect/>
          <a:stretch/>
        </p:blipFill>
        <p:spPr>
          <a:xfrm>
            <a:off x="6932722" y="1409189"/>
            <a:ext cx="4770919" cy="4789198"/>
          </a:xfrm>
          <a:prstGeom prst="rect">
            <a:avLst/>
          </a:prstGeom>
        </p:spPr>
      </p:pic>
    </p:spTree>
    <p:custDataLst>
      <p:tags r:id="rId1"/>
    </p:custDataLst>
    <p:extLst>
      <p:ext uri="{BB962C8B-B14F-4D97-AF65-F5344CB8AC3E}">
        <p14:creationId xmlns:p14="http://schemas.microsoft.com/office/powerpoint/2010/main" val="777578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8" name="TextBox 7">
            <a:extLst>
              <a:ext uri="{FF2B5EF4-FFF2-40B4-BE49-F238E27FC236}">
                <a16:creationId xmlns:a16="http://schemas.microsoft.com/office/drawing/2014/main" id="{29382498-EBB4-447D-A2EF-A2AD3E6CB907}"/>
              </a:ext>
            </a:extLst>
          </p:cNvPr>
          <p:cNvSpPr txBox="1"/>
          <p:nvPr/>
        </p:nvSpPr>
        <p:spPr>
          <a:xfrm>
            <a:off x="620562" y="4871783"/>
            <a:ext cx="5209582" cy="1311769"/>
          </a:xfrm>
          <a:prstGeom prst="rect">
            <a:avLst/>
          </a:prstGeom>
          <a:noFill/>
        </p:spPr>
        <p:txBody>
          <a:bodyPr wrap="square">
            <a:spAutoFit/>
          </a:bodyPr>
          <a:lstStyle/>
          <a:p>
            <a:pPr>
              <a:lnSpc>
                <a:spcPct val="150000"/>
              </a:lnSpc>
            </a:pPr>
            <a:r>
              <a:rPr lang="en-US" sz="2800" dirty="0">
                <a:solidFill>
                  <a:prstClr val="black">
                    <a:lumMod val="65000"/>
                    <a:lumOff val="35000"/>
                  </a:prstClr>
                </a:solidFill>
                <a:latin typeface="Comic Sans MS"/>
                <a:ea typeface="Calibri" panose="020F0502020204030204" pitchFamily="34" charset="0"/>
              </a:rPr>
              <a:t>The perimeter of the frames is              cm.</a:t>
            </a:r>
            <a:endParaRPr lang="fr-FR" sz="2800" dirty="0"/>
          </a:p>
        </p:txBody>
      </p:sp>
      <p:sp>
        <p:nvSpPr>
          <p:cNvPr id="10" name="Rectangle: Rounded Corners 9">
            <a:extLst>
              <a:ext uri="{FF2B5EF4-FFF2-40B4-BE49-F238E27FC236}">
                <a16:creationId xmlns:a16="http://schemas.microsoft.com/office/drawing/2014/main" id="{E606FDE1-1B5F-49C4-880A-54E3F364BE81}"/>
              </a:ext>
            </a:extLst>
          </p:cNvPr>
          <p:cNvSpPr/>
          <p:nvPr/>
        </p:nvSpPr>
        <p:spPr>
          <a:xfrm>
            <a:off x="1161298" y="5543472"/>
            <a:ext cx="118872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000" dirty="0">
                <a:solidFill>
                  <a:schemeClr val="bg1"/>
                </a:solidFill>
                <a:latin typeface="Comic Sans MS" panose="030F0702030302020204" pitchFamily="66" charset="0"/>
                <a:cs typeface="Arial"/>
              </a:rPr>
              <a:t>458</a:t>
            </a:r>
          </a:p>
        </p:txBody>
      </p:sp>
      <p:sp>
        <p:nvSpPr>
          <p:cNvPr id="7" name="TextBox 6">
            <a:extLst>
              <a:ext uri="{FF2B5EF4-FFF2-40B4-BE49-F238E27FC236}">
                <a16:creationId xmlns:a16="http://schemas.microsoft.com/office/drawing/2014/main" id="{E375297C-0F38-4904-9963-7D1564359703}"/>
              </a:ext>
            </a:extLst>
          </p:cNvPr>
          <p:cNvSpPr txBox="1"/>
          <p:nvPr/>
        </p:nvSpPr>
        <p:spPr>
          <a:xfrm>
            <a:off x="620562" y="1518305"/>
            <a:ext cx="5475437" cy="3108543"/>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Karim plans to paint frame borders on the wall of his room as shown below. He needs 1 tube of black paint for every 100 cm of length of frame borders. How many tubes of paint does he need to buy?</a:t>
            </a:r>
            <a:endParaRPr lang="fr-FR" sz="2800" dirty="0">
              <a:solidFill>
                <a:schemeClr val="tx1">
                  <a:lumMod val="65000"/>
                  <a:lumOff val="35000"/>
                </a:schemeClr>
              </a:solidFill>
              <a:latin typeface="+mn-lt"/>
            </a:endParaRPr>
          </a:p>
        </p:txBody>
      </p:sp>
      <p:pic>
        <p:nvPicPr>
          <p:cNvPr id="12" name="Picture 11">
            <a:extLst>
              <a:ext uri="{FF2B5EF4-FFF2-40B4-BE49-F238E27FC236}">
                <a16:creationId xmlns:a16="http://schemas.microsoft.com/office/drawing/2014/main" id="{1979280F-B1CB-4DDC-8C7D-19C549202446}"/>
              </a:ext>
            </a:extLst>
          </p:cNvPr>
          <p:cNvPicPr>
            <a:picLocks noChangeAspect="1"/>
          </p:cNvPicPr>
          <p:nvPr/>
        </p:nvPicPr>
        <p:blipFill>
          <a:blip r:embed="rId4"/>
          <a:srcRect/>
          <a:stretch/>
        </p:blipFill>
        <p:spPr>
          <a:xfrm>
            <a:off x="6932722" y="1409189"/>
            <a:ext cx="4770919" cy="4789198"/>
          </a:xfrm>
          <a:prstGeom prst="rect">
            <a:avLst/>
          </a:prstGeom>
        </p:spPr>
      </p:pic>
      <p:sp>
        <p:nvSpPr>
          <p:cNvPr id="2" name="TextBox 1">
            <a:extLst>
              <a:ext uri="{FF2B5EF4-FFF2-40B4-BE49-F238E27FC236}">
                <a16:creationId xmlns:a16="http://schemas.microsoft.com/office/drawing/2014/main" id="{53612EFC-47AE-47DE-9A47-9A4C1FB55B45}"/>
              </a:ext>
            </a:extLst>
          </p:cNvPr>
          <p:cNvSpPr txBox="1"/>
          <p:nvPr/>
        </p:nvSpPr>
        <p:spPr>
          <a:xfrm rot="2811302">
            <a:off x="7431520" y="2672569"/>
            <a:ext cx="914400" cy="400110"/>
          </a:xfrm>
          <a:prstGeom prst="rect">
            <a:avLst/>
          </a:prstGeom>
          <a:noFill/>
        </p:spPr>
        <p:txBody>
          <a:bodyPr wrap="square" rtlCol="0">
            <a:spAutoFit/>
          </a:bodyPr>
          <a:lstStyle>
            <a:defPPr marR="0" lvl="0" algn="l" rtl="0">
              <a:lnSpc>
                <a:spcPct val="100000"/>
              </a:lnSpc>
              <a:spcBef>
                <a:spcPts val="0"/>
              </a:spcBef>
              <a:spcAft>
                <a:spcPts val="0"/>
              </a:spcAft>
            </a:defPPr>
            <a:lvl1pPr algn="ctr">
              <a:defRPr>
                <a:solidFill>
                  <a:srgbClr val="C00000"/>
                </a:solidFill>
                <a:effectLst/>
                <a:latin typeface="+mj-lt"/>
                <a:ea typeface="Calibri" panose="020F0502020204030204" pitchFamily="34" charset="0"/>
                <a:cs typeface="Arial" panose="020B0604020202020204" pitchFamily="34" charset="0"/>
              </a:defRPr>
            </a:lvl1pPr>
          </a:lstStyle>
          <a:p>
            <a:r>
              <a:rPr lang="en-US" dirty="0"/>
              <a:t>4 x 15 </a:t>
            </a:r>
          </a:p>
        </p:txBody>
      </p:sp>
      <p:sp>
        <p:nvSpPr>
          <p:cNvPr id="9" name="TextBox 8">
            <a:extLst>
              <a:ext uri="{FF2B5EF4-FFF2-40B4-BE49-F238E27FC236}">
                <a16:creationId xmlns:a16="http://schemas.microsoft.com/office/drawing/2014/main" id="{157D805E-9E50-48FA-8AF5-7EE2B4802FAB}"/>
              </a:ext>
            </a:extLst>
          </p:cNvPr>
          <p:cNvSpPr txBox="1"/>
          <p:nvPr/>
        </p:nvSpPr>
        <p:spPr>
          <a:xfrm rot="3513761">
            <a:off x="8597454" y="2477138"/>
            <a:ext cx="1324948"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2 x (15 + 25)</a:t>
            </a:r>
            <a:endParaRPr lang="en-US" dirty="0">
              <a:solidFill>
                <a:srgbClr val="C00000"/>
              </a:solidFill>
              <a:latin typeface="+mj-lt"/>
            </a:endParaRPr>
          </a:p>
        </p:txBody>
      </p:sp>
      <p:sp>
        <p:nvSpPr>
          <p:cNvPr id="11" name="TextBox 10">
            <a:extLst>
              <a:ext uri="{FF2B5EF4-FFF2-40B4-BE49-F238E27FC236}">
                <a16:creationId xmlns:a16="http://schemas.microsoft.com/office/drawing/2014/main" id="{60E5448A-0197-4332-8CA2-39F5E44050C9}"/>
              </a:ext>
            </a:extLst>
          </p:cNvPr>
          <p:cNvSpPr txBox="1"/>
          <p:nvPr/>
        </p:nvSpPr>
        <p:spPr>
          <a:xfrm rot="2508834">
            <a:off x="10081913" y="2717141"/>
            <a:ext cx="1324948"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2 x (15 + 20)</a:t>
            </a:r>
            <a:endParaRPr lang="en-US" dirty="0">
              <a:solidFill>
                <a:srgbClr val="C00000"/>
              </a:solidFill>
              <a:latin typeface="+mj-lt"/>
            </a:endParaRPr>
          </a:p>
        </p:txBody>
      </p:sp>
      <p:sp>
        <p:nvSpPr>
          <p:cNvPr id="13" name="TextBox 12">
            <a:extLst>
              <a:ext uri="{FF2B5EF4-FFF2-40B4-BE49-F238E27FC236}">
                <a16:creationId xmlns:a16="http://schemas.microsoft.com/office/drawing/2014/main" id="{3608004C-ADD8-472F-8D86-742343331496}"/>
              </a:ext>
            </a:extLst>
          </p:cNvPr>
          <p:cNvSpPr txBox="1"/>
          <p:nvPr/>
        </p:nvSpPr>
        <p:spPr>
          <a:xfrm rot="3231138">
            <a:off x="7051141" y="4067002"/>
            <a:ext cx="1324948"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2 x (20+8)</a:t>
            </a:r>
            <a:endParaRPr lang="en-US" dirty="0">
              <a:solidFill>
                <a:srgbClr val="C00000"/>
              </a:solidFill>
              <a:latin typeface="+mj-lt"/>
            </a:endParaRPr>
          </a:p>
        </p:txBody>
      </p:sp>
      <p:sp>
        <p:nvSpPr>
          <p:cNvPr id="14" name="TextBox 13">
            <a:extLst>
              <a:ext uri="{FF2B5EF4-FFF2-40B4-BE49-F238E27FC236}">
                <a16:creationId xmlns:a16="http://schemas.microsoft.com/office/drawing/2014/main" id="{355B71CB-5153-4226-97E0-86FC86FE6E27}"/>
              </a:ext>
            </a:extLst>
          </p:cNvPr>
          <p:cNvSpPr txBox="1"/>
          <p:nvPr/>
        </p:nvSpPr>
        <p:spPr>
          <a:xfrm rot="1085226">
            <a:off x="8655707" y="4122195"/>
            <a:ext cx="1324948"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2 x (25 + 20)</a:t>
            </a:r>
            <a:endParaRPr lang="en-US" dirty="0">
              <a:solidFill>
                <a:srgbClr val="C00000"/>
              </a:solidFill>
              <a:latin typeface="+mj-lt"/>
            </a:endParaRPr>
          </a:p>
        </p:txBody>
      </p:sp>
      <p:sp>
        <p:nvSpPr>
          <p:cNvPr id="15" name="TextBox 14">
            <a:extLst>
              <a:ext uri="{FF2B5EF4-FFF2-40B4-BE49-F238E27FC236}">
                <a16:creationId xmlns:a16="http://schemas.microsoft.com/office/drawing/2014/main" id="{BEB1C248-53F0-484E-A18A-102AAF29B95A}"/>
              </a:ext>
            </a:extLst>
          </p:cNvPr>
          <p:cNvSpPr txBox="1"/>
          <p:nvPr/>
        </p:nvSpPr>
        <p:spPr>
          <a:xfrm rot="3924389">
            <a:off x="10262630" y="4445542"/>
            <a:ext cx="1324948"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2 x (25 + 10)</a:t>
            </a:r>
            <a:endParaRPr lang="en-US" dirty="0">
              <a:solidFill>
                <a:srgbClr val="C00000"/>
              </a:solidFill>
              <a:latin typeface="+mj-lt"/>
            </a:endParaRPr>
          </a:p>
        </p:txBody>
      </p:sp>
      <p:sp>
        <p:nvSpPr>
          <p:cNvPr id="16" name="TextBox 15">
            <a:extLst>
              <a:ext uri="{FF2B5EF4-FFF2-40B4-BE49-F238E27FC236}">
                <a16:creationId xmlns:a16="http://schemas.microsoft.com/office/drawing/2014/main" id="{C5BF55AF-F998-4EB2-A4BE-C7E23E0C5905}"/>
              </a:ext>
            </a:extLst>
          </p:cNvPr>
          <p:cNvSpPr txBox="1"/>
          <p:nvPr/>
        </p:nvSpPr>
        <p:spPr>
          <a:xfrm rot="3086776">
            <a:off x="9066800" y="5340928"/>
            <a:ext cx="697636" cy="307777"/>
          </a:xfrm>
          <a:prstGeom prst="rect">
            <a:avLst/>
          </a:prstGeom>
          <a:noFill/>
        </p:spPr>
        <p:txBody>
          <a:bodyPr wrap="square" rtlCol="0">
            <a:spAutoFit/>
          </a:bodyPr>
          <a:lstStyle/>
          <a:p>
            <a:pPr algn="ctr"/>
            <a:r>
              <a:rPr lang="en-US" dirty="0">
                <a:solidFill>
                  <a:srgbClr val="C00000"/>
                </a:solidFill>
                <a:effectLst/>
                <a:latin typeface="+mj-lt"/>
                <a:ea typeface="Calibri" panose="020F0502020204030204" pitchFamily="34" charset="0"/>
                <a:cs typeface="Arial" panose="020B0604020202020204" pitchFamily="34" charset="0"/>
              </a:rPr>
              <a:t>4 x 8</a:t>
            </a:r>
            <a:endParaRPr lang="en-US" dirty="0">
              <a:solidFill>
                <a:srgbClr val="C00000"/>
              </a:solidFill>
              <a:latin typeface="+mj-lt"/>
            </a:endParaRPr>
          </a:p>
        </p:txBody>
      </p:sp>
    </p:spTree>
    <p:custDataLst>
      <p:tags r:id="rId1"/>
    </p:custDataLst>
    <p:extLst>
      <p:ext uri="{BB962C8B-B14F-4D97-AF65-F5344CB8AC3E}">
        <p14:creationId xmlns:p14="http://schemas.microsoft.com/office/powerpoint/2010/main" val="315086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mph" presetSubtype="2" fill="hold" nodeType="clickEffect">
                                  <p:stCondLst>
                                    <p:cond delay="0"/>
                                  </p:stCondLst>
                                  <p:childTnLst>
                                    <p:animClr clrSpc="rgb" dir="cw">
                                      <p:cBhvr>
                                        <p:cTn id="47" dur="2000" fill="hold"/>
                                        <p:tgtEl>
                                          <p:spTgt spid="10"/>
                                        </p:tgtEl>
                                        <p:attrNameLst>
                                          <p:attrName>fillcolor</p:attrName>
                                        </p:attrNameLst>
                                      </p:cBhvr>
                                      <p:to>
                                        <a:srgbClr val="74C274"/>
                                      </p:to>
                                    </p:animClr>
                                    <p:set>
                                      <p:cBhvr>
                                        <p:cTn id="48" dur="2000" fill="hold"/>
                                        <p:tgtEl>
                                          <p:spTgt spid="10"/>
                                        </p:tgtEl>
                                        <p:attrNameLst>
                                          <p:attrName>fill.type</p:attrName>
                                        </p:attrNameLst>
                                      </p:cBhvr>
                                      <p:to>
                                        <p:strVal val="solid"/>
                                      </p:to>
                                    </p:set>
                                    <p:set>
                                      <p:cBhvr>
                                        <p:cTn id="49" dur="2000" fill="hold"/>
                                        <p:tgtEl>
                                          <p:spTgt spid="10"/>
                                        </p:tgtEl>
                                        <p:attrNameLst>
                                          <p:attrName>fill.on</p:attrName>
                                        </p:attrNameLst>
                                      </p:cBhvr>
                                      <p:to>
                                        <p:strVal val="true"/>
                                      </p:to>
                                    </p:set>
                                  </p:childTnLst>
                                </p:cTn>
                              </p:par>
                              <p:par>
                                <p:cTn id="50" presetID="7" presetClass="emph" presetSubtype="2" fill="hold" nodeType="withEffect">
                                  <p:stCondLst>
                                    <p:cond delay="0"/>
                                  </p:stCondLst>
                                  <p:childTnLst>
                                    <p:animClr clrSpc="rgb" dir="cw">
                                      <p:cBhvr>
                                        <p:cTn id="51" dur="2000" fill="hold"/>
                                        <p:tgtEl>
                                          <p:spTgt spid="10"/>
                                        </p:tgtEl>
                                        <p:attrNameLst>
                                          <p:attrName>stroke.color</p:attrName>
                                        </p:attrNameLst>
                                      </p:cBhvr>
                                      <p:to>
                                        <a:srgbClr val="FFFFFF"/>
                                      </p:to>
                                    </p:animClr>
                                    <p:set>
                                      <p:cBhvr>
                                        <p:cTn id="52" dur="2000" fill="hold"/>
                                        <p:tgtEl>
                                          <p:spTgt spid="1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2" grpId="0"/>
      <p:bldP spid="9" grpId="0"/>
      <p:bldP spid="11"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9382498-EBB4-447D-A2EF-A2AD3E6CB907}"/>
              </a:ext>
            </a:extLst>
          </p:cNvPr>
          <p:cNvSpPr txBox="1"/>
          <p:nvPr/>
        </p:nvSpPr>
        <p:spPr>
          <a:xfrm>
            <a:off x="480051" y="5308187"/>
            <a:ext cx="5834252" cy="523220"/>
          </a:xfrm>
          <a:prstGeom prst="rect">
            <a:avLst/>
          </a:prstGeom>
          <a:noFill/>
        </p:spPr>
        <p:txBody>
          <a:bodyPr wrap="square">
            <a:spAutoFit/>
          </a:bodyPr>
          <a:lstStyle/>
          <a:p>
            <a:r>
              <a:rPr lang="en-US" sz="2800" dirty="0">
                <a:solidFill>
                  <a:prstClr val="black">
                    <a:lumMod val="65000"/>
                    <a:lumOff val="35000"/>
                  </a:prstClr>
                </a:solidFill>
                <a:latin typeface="Comic Sans MS"/>
                <a:ea typeface="Calibri" panose="020F0502020204030204" pitchFamily="34" charset="0"/>
              </a:rPr>
              <a:t>Karim needs </a:t>
            </a:r>
            <a:r>
              <a:rPr lang="en-US" sz="2800" dirty="0">
                <a:solidFill>
                  <a:prstClr val="white"/>
                </a:solidFill>
                <a:latin typeface="Comic Sans MS" panose="030F0702030302020204" pitchFamily="66" charset="0"/>
                <a:ea typeface="+mn-ea"/>
              </a:rPr>
              <a:t>5</a:t>
            </a:r>
            <a:r>
              <a:rPr lang="en-US" sz="2800" dirty="0">
                <a:solidFill>
                  <a:prstClr val="black">
                    <a:lumMod val="65000"/>
                    <a:lumOff val="35000"/>
                  </a:prstClr>
                </a:solidFill>
                <a:latin typeface="Comic Sans MS"/>
                <a:ea typeface="+mn-ea"/>
              </a:rPr>
              <a:t>        </a:t>
            </a:r>
            <a:r>
              <a:rPr lang="en-US" sz="2800" dirty="0">
                <a:solidFill>
                  <a:prstClr val="black">
                    <a:lumMod val="65000"/>
                    <a:lumOff val="35000"/>
                  </a:prstClr>
                </a:solidFill>
                <a:latin typeface="Comic Sans MS"/>
                <a:ea typeface="Calibri" panose="020F0502020204030204" pitchFamily="34" charset="0"/>
              </a:rPr>
              <a:t>tubes of paint</a:t>
            </a:r>
            <a:r>
              <a:rPr lang="en-US" sz="2400" dirty="0">
                <a:solidFill>
                  <a:prstClr val="black">
                    <a:lumMod val="65000"/>
                    <a:lumOff val="35000"/>
                  </a:prstClr>
                </a:solidFill>
                <a:latin typeface="Comic Sans MS"/>
                <a:ea typeface="Calibri" panose="020F0502020204030204" pitchFamily="34" charset="0"/>
              </a:rPr>
              <a:t>.</a:t>
            </a:r>
            <a:endParaRPr lang="fr-FR" dirty="0"/>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0" name="Rectangle: Rounded Corners 9">
            <a:extLst>
              <a:ext uri="{FF2B5EF4-FFF2-40B4-BE49-F238E27FC236}">
                <a16:creationId xmlns:a16="http://schemas.microsoft.com/office/drawing/2014/main" id="{E606FDE1-1B5F-49C4-880A-54E3F364BE81}"/>
              </a:ext>
            </a:extLst>
          </p:cNvPr>
          <p:cNvSpPr/>
          <p:nvPr/>
        </p:nvSpPr>
        <p:spPr>
          <a:xfrm>
            <a:off x="2718940" y="5249757"/>
            <a:ext cx="91440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solidFill>
                  <a:schemeClr val="bg1"/>
                </a:solidFill>
                <a:latin typeface="Comic Sans MS" panose="030F0702030302020204" pitchFamily="66" charset="0"/>
                <a:cs typeface="Arial"/>
              </a:rPr>
              <a:t>5 </a:t>
            </a:r>
          </a:p>
        </p:txBody>
      </p:sp>
      <p:pic>
        <p:nvPicPr>
          <p:cNvPr id="7" name="Picture 6">
            <a:extLst>
              <a:ext uri="{FF2B5EF4-FFF2-40B4-BE49-F238E27FC236}">
                <a16:creationId xmlns:a16="http://schemas.microsoft.com/office/drawing/2014/main" id="{89624799-FAE6-4634-BA1C-74B0D7CCB868}"/>
              </a:ext>
            </a:extLst>
          </p:cNvPr>
          <p:cNvPicPr>
            <a:picLocks noChangeAspect="1"/>
          </p:cNvPicPr>
          <p:nvPr/>
        </p:nvPicPr>
        <p:blipFill>
          <a:blip r:embed="rId4"/>
          <a:srcRect/>
          <a:stretch/>
        </p:blipFill>
        <p:spPr>
          <a:xfrm>
            <a:off x="6932722" y="1409189"/>
            <a:ext cx="4770919" cy="4789198"/>
          </a:xfrm>
          <a:prstGeom prst="rect">
            <a:avLst/>
          </a:prstGeom>
        </p:spPr>
      </p:pic>
      <p:sp>
        <p:nvSpPr>
          <p:cNvPr id="9" name="TextBox 8">
            <a:extLst>
              <a:ext uri="{FF2B5EF4-FFF2-40B4-BE49-F238E27FC236}">
                <a16:creationId xmlns:a16="http://schemas.microsoft.com/office/drawing/2014/main" id="{E0AA78B1-A280-4806-891F-7A795F38532B}"/>
              </a:ext>
            </a:extLst>
          </p:cNvPr>
          <p:cNvSpPr txBox="1"/>
          <p:nvPr/>
        </p:nvSpPr>
        <p:spPr>
          <a:xfrm>
            <a:off x="620562" y="1518305"/>
            <a:ext cx="5475437" cy="3108543"/>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Karim plans to paint frame borders on the wall of his room as shown below. He needs 1 tube of black paint for every 100 cm of length of frame borders. How many tubes of paint does he need to buy?</a:t>
            </a:r>
            <a:endParaRPr lang="fr-FR" sz="28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350015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74C274"/>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par>
                                <p:cTn id="16" presetID="7" presetClass="emph" presetSubtype="2" fill="hold" nodeType="withEffect">
                                  <p:stCondLst>
                                    <p:cond delay="0"/>
                                  </p:stCondLst>
                                  <p:childTnLst>
                                    <p:animClr clrSpc="rgb" dir="cw">
                                      <p:cBhvr>
                                        <p:cTn id="17" dur="2000" fill="hold"/>
                                        <p:tgtEl>
                                          <p:spTgt spid="10"/>
                                        </p:tgtEl>
                                        <p:attrNameLst>
                                          <p:attrName>stroke.color</p:attrName>
                                        </p:attrNameLst>
                                      </p:cBhvr>
                                      <p:to>
                                        <a:srgbClr val="FFFFFF"/>
                                      </p:to>
                                    </p:animClr>
                                    <p:set>
                                      <p:cBhvr>
                                        <p:cTn id="18" dur="2000" fill="hold"/>
                                        <p:tgtEl>
                                          <p:spTgt spid="1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CB630B54-F747-40CE-9893-C69689FBBF04}"/>
              </a:ext>
            </a:extLst>
          </p:cNvPr>
          <p:cNvGrpSpPr/>
          <p:nvPr/>
        </p:nvGrpSpPr>
        <p:grpSpPr>
          <a:xfrm>
            <a:off x="4458106" y="848062"/>
            <a:ext cx="3287797" cy="3341373"/>
            <a:chOff x="4198069" y="1281644"/>
            <a:chExt cx="3287797" cy="3341373"/>
          </a:xfrm>
        </p:grpSpPr>
        <p:sp>
          <p:nvSpPr>
            <p:cNvPr id="15" name="Freeform: Shape 14">
              <a:extLst>
                <a:ext uri="{FF2B5EF4-FFF2-40B4-BE49-F238E27FC236}">
                  <a16:creationId xmlns:a16="http://schemas.microsoft.com/office/drawing/2014/main" id="{976C2902-CC24-4C68-B356-1F032EE86E5B}"/>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D02086D1-E7AF-468D-8594-FEE6B59C6242}"/>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9D1FA37D-00F0-40B7-8261-C0E483C41377}"/>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B23C4438-C444-4682-A678-B1E674CCCEA3}"/>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86E63D6-BC5A-409F-836E-8C287463C0C7}"/>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B36DB95-1607-4632-BE38-430441653A07}"/>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BDCF7F3-6A7D-4958-AD6E-7C81A4038C6E}"/>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857969AD-FA73-4F3E-83F1-97D784960471}"/>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
        <p:nvSpPr>
          <p:cNvPr id="23" name="Google Shape;97;gb06ce43697_0_0">
            <a:extLst>
              <a:ext uri="{FF2B5EF4-FFF2-40B4-BE49-F238E27FC236}">
                <a16:creationId xmlns:a16="http://schemas.microsoft.com/office/drawing/2014/main" id="{645FAB38-B5CF-4480-9EC2-5F3B18DDBB6F}"/>
              </a:ext>
            </a:extLst>
          </p:cNvPr>
          <p:cNvSpPr txBox="1">
            <a:spLocks/>
          </p:cNvSpPr>
          <p:nvPr/>
        </p:nvSpPr>
        <p:spPr>
          <a:xfrm>
            <a:off x="1024500" y="4352653"/>
            <a:ext cx="10143000" cy="1830975"/>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5400" dirty="0">
                <a:solidFill>
                  <a:schemeClr val="tx1">
                    <a:lumMod val="50000"/>
                    <a:lumOff val="50000"/>
                  </a:schemeClr>
                </a:solidFill>
                <a:latin typeface="Comic Sans MS"/>
              </a:rPr>
              <a:t>Summative assessment</a:t>
            </a:r>
            <a:endParaRPr lang="en-US" sz="5400" dirty="0">
              <a:solidFill>
                <a:schemeClr val="tx1">
                  <a:lumMod val="50000"/>
                  <a:lumOff val="50000"/>
                </a:schemeClr>
              </a:solidFill>
            </a:endParaRPr>
          </a:p>
        </p:txBody>
      </p:sp>
    </p:spTree>
    <p:custDataLst>
      <p:tags r:id="rId1"/>
    </p:custDataLst>
    <p:extLst>
      <p:ext uri="{BB962C8B-B14F-4D97-AF65-F5344CB8AC3E}">
        <p14:creationId xmlns:p14="http://schemas.microsoft.com/office/powerpoint/2010/main" val="419216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96638" y="1345112"/>
            <a:ext cx="10999596" cy="3399884"/>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Length of a circle</a:t>
            </a:r>
          </a:p>
          <a:p>
            <a:pPr marL="457200">
              <a:lnSpc>
                <a:spcPct val="150000"/>
              </a:lnSpc>
              <a:buClr>
                <a:srgbClr val="0076A3"/>
              </a:buClr>
              <a:buSzPts val="1100"/>
            </a:pPr>
            <a:r>
              <a:rPr lang="en-US" sz="2800" dirty="0">
                <a:solidFill>
                  <a:schemeClr val="tx1">
                    <a:lumMod val="65000"/>
                    <a:lumOff val="35000"/>
                  </a:schemeClr>
                </a:solidFill>
                <a:latin typeface="Comic Sans MS"/>
              </a:rPr>
              <a:t>Find the perimeter of a rectangle and of a square</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Calculate one of the dimensions of a rectangle, knowing its perimeter and the other dimension</a:t>
            </a:r>
          </a:p>
          <a:p>
            <a:pPr marL="514350" lvl="8">
              <a:buClr>
                <a:srgbClr val="0076A3"/>
              </a:buClr>
              <a:buSzPct val="100000"/>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42287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D2EE05D-15C3-44BC-8DDD-3F90450C34C1}"/>
              </a:ext>
            </a:extLst>
          </p:cNvPr>
          <p:cNvSpPr txBox="1"/>
          <p:nvPr/>
        </p:nvSpPr>
        <p:spPr>
          <a:xfrm>
            <a:off x="3938173" y="3759601"/>
            <a:ext cx="4315654" cy="523220"/>
          </a:xfrm>
          <a:prstGeom prst="rect">
            <a:avLst/>
          </a:prstGeom>
          <a:noFill/>
        </p:spPr>
        <p:txBody>
          <a:bodyPr wrap="square">
            <a:spAutoFit/>
          </a:bodyPr>
          <a:lstStyle/>
          <a:p>
            <a:r>
              <a:rPr lang="en-US" sz="2800" dirty="0">
                <a:solidFill>
                  <a:prstClr val="black">
                    <a:lumMod val="65000"/>
                    <a:lumOff val="35000"/>
                  </a:prstClr>
                </a:solidFill>
                <a:latin typeface="Comic Sans MS"/>
                <a:ea typeface="Calibri" panose="020F0502020204030204" pitchFamily="34" charset="0"/>
              </a:rPr>
              <a:t>P</a:t>
            </a:r>
            <a:r>
              <a:rPr kumimoji="0" lang="en-US" sz="2800" b="0" i="0" u="none" strike="noStrike" kern="0" cap="none" spc="0" normalizeH="0" baseline="0" noProof="0" dirty="0" err="1">
                <a:ln>
                  <a:noFill/>
                </a:ln>
                <a:solidFill>
                  <a:prstClr val="black">
                    <a:lumMod val="65000"/>
                    <a:lumOff val="35000"/>
                  </a:prstClr>
                </a:solidFill>
                <a:effectLst/>
                <a:uLnTx/>
                <a:uFillTx/>
                <a:latin typeface="Comic Sans MS"/>
                <a:ea typeface="Calibri" panose="020F0502020204030204" pitchFamily="34" charset="0"/>
                <a:cs typeface="Arial"/>
                <a:sym typeface="Arial"/>
              </a:rPr>
              <a:t>erimeter</a:t>
            </a: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 =            cm </a:t>
            </a:r>
            <a:endParaRPr lang="fr-FR" dirty="0"/>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rectangle </a:t>
            </a:r>
          </a:p>
        </p:txBody>
      </p:sp>
      <p:sp>
        <p:nvSpPr>
          <p:cNvPr id="10" name="TextBox 9">
            <a:extLst>
              <a:ext uri="{FF2B5EF4-FFF2-40B4-BE49-F238E27FC236}">
                <a16:creationId xmlns:a16="http://schemas.microsoft.com/office/drawing/2014/main" id="{E310EA6B-DDF0-4111-8D72-7C6DF7CC55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65000"/>
                    <a:lumOff val="35000"/>
                  </a:schemeClr>
                </a:solidFill>
                <a:latin typeface="+mj-lt"/>
              </a:rPr>
              <a:t>Test your knowledge</a:t>
            </a:r>
            <a:endParaRPr lang="en-US" dirty="0">
              <a:solidFill>
                <a:schemeClr val="tx1">
                  <a:lumMod val="65000"/>
                  <a:lumOff val="35000"/>
                </a:schemeClr>
              </a:solidFill>
            </a:endParaRPr>
          </a:p>
        </p:txBody>
      </p:sp>
      <p:sp>
        <p:nvSpPr>
          <p:cNvPr id="12" name="TextBox 11">
            <a:extLst>
              <a:ext uri="{FF2B5EF4-FFF2-40B4-BE49-F238E27FC236}">
                <a16:creationId xmlns:a16="http://schemas.microsoft.com/office/drawing/2014/main" id="{A26CA226-122F-4018-8035-11E46111F8EB}"/>
              </a:ext>
            </a:extLst>
          </p:cNvPr>
          <p:cNvSpPr txBox="1"/>
          <p:nvPr/>
        </p:nvSpPr>
        <p:spPr>
          <a:xfrm>
            <a:off x="618970" y="1621073"/>
            <a:ext cx="10915533" cy="954107"/>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Find the perimeter of a rectangle whose length is equal to 15 cm and whose width is 14 cm.</a:t>
            </a:r>
            <a:endParaRPr lang="fr-FR" sz="3200" dirty="0">
              <a:solidFill>
                <a:schemeClr val="tx1">
                  <a:lumMod val="65000"/>
                  <a:lumOff val="35000"/>
                </a:schemeClr>
              </a:solidFill>
              <a:latin typeface="+mn-lt"/>
            </a:endParaRPr>
          </a:p>
        </p:txBody>
      </p:sp>
      <p:sp>
        <p:nvSpPr>
          <p:cNvPr id="16" name="Rectangle: Rounded Corners 15">
            <a:extLst>
              <a:ext uri="{FF2B5EF4-FFF2-40B4-BE49-F238E27FC236}">
                <a16:creationId xmlns:a16="http://schemas.microsoft.com/office/drawing/2014/main" id="{52B26AD2-A681-46DC-8B10-E2306C3A76E8}"/>
              </a:ext>
            </a:extLst>
          </p:cNvPr>
          <p:cNvSpPr/>
          <p:nvPr/>
        </p:nvSpPr>
        <p:spPr>
          <a:xfrm>
            <a:off x="6147972" y="3713312"/>
            <a:ext cx="989338" cy="640080"/>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prstClr val="white"/>
                </a:solidFill>
                <a:effectLst/>
                <a:uLnTx/>
                <a:uFillTx/>
                <a:latin typeface="Comic Sans MS"/>
                <a:ea typeface="+mn-ea"/>
                <a:sym typeface="Arial"/>
              </a:rPr>
              <a:t>58</a:t>
            </a:r>
          </a:p>
        </p:txBody>
      </p:sp>
    </p:spTree>
    <p:custDataLst>
      <p:tags r:id="rId1"/>
    </p:custDataLst>
    <p:extLst>
      <p:ext uri="{BB962C8B-B14F-4D97-AF65-F5344CB8AC3E}">
        <p14:creationId xmlns:p14="http://schemas.microsoft.com/office/powerpoint/2010/main" val="5235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1925"/>
                            </p:stCondLst>
                            <p:childTnLst>
                              <p:par>
                                <p:cTn id="9" presetID="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par>
                          <p:cTn id="11" fill="hold">
                            <p:stCondLst>
                              <p:cond delay="1925"/>
                            </p:stCondLst>
                            <p:childTnLst>
                              <p:par>
                                <p:cTn id="12" presetID="1"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2000" fill="hold"/>
                                        <p:tgtEl>
                                          <p:spTgt spid="16"/>
                                        </p:tgtEl>
                                        <p:attrNameLst>
                                          <p:attrName>fillcolor</p:attrName>
                                        </p:attrNameLst>
                                      </p:cBhvr>
                                      <p:to>
                                        <a:srgbClr val="74C274"/>
                                      </p:to>
                                    </p:animClr>
                                    <p:set>
                                      <p:cBhvr>
                                        <p:cTn id="18" dur="2000" fill="hold"/>
                                        <p:tgtEl>
                                          <p:spTgt spid="16"/>
                                        </p:tgtEl>
                                        <p:attrNameLst>
                                          <p:attrName>fill.type</p:attrName>
                                        </p:attrNameLst>
                                      </p:cBhvr>
                                      <p:to>
                                        <p:strVal val="solid"/>
                                      </p:to>
                                    </p:set>
                                    <p:set>
                                      <p:cBhvr>
                                        <p:cTn id="19" dur="2000" fill="hold"/>
                                        <p:tgtEl>
                                          <p:spTgt spid="16"/>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16"/>
                                        </p:tgtEl>
                                        <p:attrNameLst>
                                          <p:attrName>stroke.color</p:attrName>
                                        </p:attrNameLst>
                                      </p:cBhvr>
                                      <p:to>
                                        <a:srgbClr val="FFFFFF"/>
                                      </p:to>
                                    </p:animClr>
                                    <p:set>
                                      <p:cBhvr>
                                        <p:cTn id="22" dur="2000" fill="hold"/>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a:t>
            </a:r>
          </a:p>
        </p:txBody>
      </p:sp>
      <p:sp>
        <p:nvSpPr>
          <p:cNvPr id="12" name="TextBox 11">
            <a:extLst>
              <a:ext uri="{FF2B5EF4-FFF2-40B4-BE49-F238E27FC236}">
                <a16:creationId xmlns:a16="http://schemas.microsoft.com/office/drawing/2014/main" id="{A26CA226-122F-4018-8035-11E46111F8EB}"/>
              </a:ext>
            </a:extLst>
          </p:cNvPr>
          <p:cNvSpPr txBox="1"/>
          <p:nvPr/>
        </p:nvSpPr>
        <p:spPr>
          <a:xfrm>
            <a:off x="507759" y="1621076"/>
            <a:ext cx="11118184" cy="523220"/>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Find the perimeter of a square whose sides measure 25 mm. </a:t>
            </a:r>
            <a:endParaRPr lang="fr-FR" sz="3200" dirty="0">
              <a:solidFill>
                <a:schemeClr val="tx1">
                  <a:lumMod val="65000"/>
                  <a:lumOff val="35000"/>
                </a:schemeClr>
              </a:solidFill>
              <a:latin typeface="+mn-lt"/>
            </a:endParaRPr>
          </a:p>
        </p:txBody>
      </p:sp>
      <p:sp>
        <p:nvSpPr>
          <p:cNvPr id="16" name="Rectangle: Rounded Corners 15">
            <a:extLst>
              <a:ext uri="{FF2B5EF4-FFF2-40B4-BE49-F238E27FC236}">
                <a16:creationId xmlns:a16="http://schemas.microsoft.com/office/drawing/2014/main" id="{52B26AD2-A681-46DC-8B10-E2306C3A76E8}"/>
              </a:ext>
            </a:extLst>
          </p:cNvPr>
          <p:cNvSpPr/>
          <p:nvPr/>
        </p:nvSpPr>
        <p:spPr>
          <a:xfrm>
            <a:off x="6147972" y="3725454"/>
            <a:ext cx="1188720" cy="61579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000">
                <a:solidFill>
                  <a:prstClr val="white"/>
                </a:solidFill>
              </a:rPr>
              <a:t>100</a:t>
            </a:r>
            <a:endParaRPr lang="en-US" sz="4000" dirty="0">
              <a:solidFill>
                <a:prstClr val="white"/>
              </a:solidFill>
            </a:endParaRPr>
          </a:p>
        </p:txBody>
      </p:sp>
      <p:sp>
        <p:nvSpPr>
          <p:cNvPr id="6" name="TextBox 5">
            <a:extLst>
              <a:ext uri="{FF2B5EF4-FFF2-40B4-BE49-F238E27FC236}">
                <a16:creationId xmlns:a16="http://schemas.microsoft.com/office/drawing/2014/main" id="{A72C91AE-FCFD-471A-929D-CC4F242CBAF4}"/>
              </a:ext>
            </a:extLst>
          </p:cNvPr>
          <p:cNvSpPr txBox="1"/>
          <p:nvPr/>
        </p:nvSpPr>
        <p:spPr>
          <a:xfrm>
            <a:off x="3938173" y="3759601"/>
            <a:ext cx="4315654" cy="523220"/>
          </a:xfrm>
          <a:prstGeom prst="rect">
            <a:avLst/>
          </a:prstGeom>
          <a:noFill/>
        </p:spPr>
        <p:txBody>
          <a:bodyPr wrap="square">
            <a:spAutoFit/>
          </a:bodyPr>
          <a:lstStyle/>
          <a:p>
            <a:r>
              <a:rPr lang="en-US" sz="2800" noProof="0" dirty="0">
                <a:solidFill>
                  <a:prstClr val="black">
                    <a:lumMod val="65000"/>
                    <a:lumOff val="35000"/>
                  </a:prstClr>
                </a:solidFill>
                <a:latin typeface="Comic Sans MS"/>
                <a:ea typeface="Calibri" panose="020F0502020204030204" pitchFamily="34" charset="0"/>
              </a:rPr>
              <a:t>P</a:t>
            </a: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erimeter =              mm </a:t>
            </a:r>
            <a:endParaRPr lang="fr-FR" dirty="0"/>
          </a:p>
        </p:txBody>
      </p:sp>
    </p:spTree>
    <p:custDataLst>
      <p:tags r:id="rId1"/>
    </p:custDataLst>
    <p:extLst>
      <p:ext uri="{BB962C8B-B14F-4D97-AF65-F5344CB8AC3E}">
        <p14:creationId xmlns:p14="http://schemas.microsoft.com/office/powerpoint/2010/main" val="304366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1325"/>
                            </p:stCondLst>
                            <p:childTnLst>
                              <p:par>
                                <p:cTn id="9" presetID="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par>
                          <p:cTn id="11" fill="hold">
                            <p:stCondLst>
                              <p:cond delay="1325"/>
                            </p:stCondLst>
                            <p:childTnLst>
                              <p:par>
                                <p:cTn id="12" presetID="1"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500" fill="hold"/>
                                        <p:tgtEl>
                                          <p:spTgt spid="16"/>
                                        </p:tgtEl>
                                        <p:attrNameLst>
                                          <p:attrName>fillcolor</p:attrName>
                                        </p:attrNameLst>
                                      </p:cBhvr>
                                      <p:to>
                                        <a:srgbClr val="74C274"/>
                                      </p:to>
                                    </p:animClr>
                                    <p:set>
                                      <p:cBhvr>
                                        <p:cTn id="18" dur="500" fill="hold"/>
                                        <p:tgtEl>
                                          <p:spTgt spid="16"/>
                                        </p:tgtEl>
                                        <p:attrNameLst>
                                          <p:attrName>fill.type</p:attrName>
                                        </p:attrNameLst>
                                      </p:cBhvr>
                                      <p:to>
                                        <p:strVal val="solid"/>
                                      </p:to>
                                    </p:set>
                                    <p:set>
                                      <p:cBhvr>
                                        <p:cTn id="19" dur="500" fill="hold"/>
                                        <p:tgtEl>
                                          <p:spTgt spid="16"/>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16"/>
                                        </p:tgtEl>
                                        <p:attrNameLst>
                                          <p:attrName>stroke.color</p:attrName>
                                        </p:attrNameLst>
                                      </p:cBhvr>
                                      <p:to>
                                        <a:srgbClr val="FFFFFF"/>
                                      </p:to>
                                    </p:animClr>
                                    <p:set>
                                      <p:cBhvr>
                                        <p:cTn id="22" dur="500" fill="hold"/>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amount of fencing that Farid needs to buy</a:t>
            </a:r>
          </a:p>
        </p:txBody>
      </p:sp>
      <p:sp>
        <p:nvSpPr>
          <p:cNvPr id="12" name="TextBox 11">
            <a:extLst>
              <a:ext uri="{FF2B5EF4-FFF2-40B4-BE49-F238E27FC236}">
                <a16:creationId xmlns:a16="http://schemas.microsoft.com/office/drawing/2014/main" id="{A26CA226-122F-4018-8035-11E46111F8EB}"/>
              </a:ext>
            </a:extLst>
          </p:cNvPr>
          <p:cNvSpPr txBox="1"/>
          <p:nvPr/>
        </p:nvSpPr>
        <p:spPr>
          <a:xfrm>
            <a:off x="487506" y="1616970"/>
            <a:ext cx="11112311" cy="1815882"/>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Farid plans to install a fence around a cow pasture. The pasture forms a rectangle of dimensions 30 meters by 40 meters. </a:t>
            </a:r>
          </a:p>
          <a:p>
            <a:endParaRPr lang="en-US" sz="2800" dirty="0">
              <a:solidFill>
                <a:schemeClr val="tx1">
                  <a:lumMod val="65000"/>
                  <a:lumOff val="35000"/>
                </a:schemeClr>
              </a:solidFill>
              <a:latin typeface="+mn-lt"/>
              <a:ea typeface="Calibri" panose="020F0502020204030204" pitchFamily="34" charset="0"/>
            </a:endParaRPr>
          </a:p>
          <a:p>
            <a:r>
              <a:rPr lang="en-US" sz="2800" b="1" dirty="0">
                <a:solidFill>
                  <a:schemeClr val="tx1">
                    <a:lumMod val="65000"/>
                    <a:lumOff val="35000"/>
                  </a:schemeClr>
                </a:solidFill>
                <a:effectLst/>
                <a:latin typeface="+mn-lt"/>
                <a:ea typeface="Calibri" panose="020F0502020204030204" pitchFamily="34" charset="0"/>
              </a:rPr>
              <a:t>What is the amount of fencing that Farid needs to buy?</a:t>
            </a:r>
            <a:endParaRPr lang="fr-FR" sz="3200" b="1" dirty="0">
              <a:solidFill>
                <a:schemeClr val="tx1">
                  <a:lumMod val="65000"/>
                  <a:lumOff val="35000"/>
                </a:schemeClr>
              </a:solidFill>
              <a:latin typeface="+mn-lt"/>
            </a:endParaRPr>
          </a:p>
        </p:txBody>
      </p:sp>
      <p:sp>
        <p:nvSpPr>
          <p:cNvPr id="11" name="TextBox 10">
            <a:extLst>
              <a:ext uri="{FF2B5EF4-FFF2-40B4-BE49-F238E27FC236}">
                <a16:creationId xmlns:a16="http://schemas.microsoft.com/office/drawing/2014/main" id="{3D2EE05D-15C3-44BC-8DDD-3F90450C34C1}"/>
              </a:ext>
            </a:extLst>
          </p:cNvPr>
          <p:cNvSpPr txBox="1"/>
          <p:nvPr/>
        </p:nvSpPr>
        <p:spPr>
          <a:xfrm>
            <a:off x="1725341" y="4159433"/>
            <a:ext cx="1692876" cy="523220"/>
          </a:xfrm>
          <a:prstGeom prst="rect">
            <a:avLst/>
          </a:prstGeom>
          <a:noFill/>
        </p:spPr>
        <p:txBody>
          <a:bodyPr wrap="square">
            <a:spAutoFit/>
          </a:bodyPr>
          <a:lstStyle/>
          <a:p>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meters </a:t>
            </a:r>
            <a:endParaRPr lang="fr-FR" dirty="0"/>
          </a:p>
        </p:txBody>
      </p:sp>
      <p:sp>
        <p:nvSpPr>
          <p:cNvPr id="16" name="Rectangle: Rounded Corners 15">
            <a:extLst>
              <a:ext uri="{FF2B5EF4-FFF2-40B4-BE49-F238E27FC236}">
                <a16:creationId xmlns:a16="http://schemas.microsoft.com/office/drawing/2014/main" id="{52B26AD2-A681-46DC-8B10-E2306C3A76E8}"/>
              </a:ext>
            </a:extLst>
          </p:cNvPr>
          <p:cNvSpPr/>
          <p:nvPr/>
        </p:nvSpPr>
        <p:spPr>
          <a:xfrm>
            <a:off x="631501" y="4113146"/>
            <a:ext cx="989338" cy="61579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dirty="0">
                <a:solidFill>
                  <a:prstClr val="white"/>
                </a:solidFill>
              </a:rPr>
              <a:t>140</a:t>
            </a:r>
          </a:p>
        </p:txBody>
      </p:sp>
    </p:spTree>
    <p:custDataLst>
      <p:tags r:id="rId1"/>
    </p:custDataLst>
    <p:extLst>
      <p:ext uri="{BB962C8B-B14F-4D97-AF65-F5344CB8AC3E}">
        <p14:creationId xmlns:p14="http://schemas.microsoft.com/office/powerpoint/2010/main" val="205593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3125"/>
                            </p:stCondLst>
                            <p:childTnLst>
                              <p:par>
                                <p:cTn id="9" presetID="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mph" presetSubtype="2" fill="hold" nodeType="clickEffect">
                                  <p:stCondLst>
                                    <p:cond delay="0"/>
                                  </p:stCondLst>
                                  <p:childTnLst>
                                    <p:animClr clrSpc="rgb" dir="cw">
                                      <p:cBhvr>
                                        <p:cTn id="16" dur="2000" fill="hold"/>
                                        <p:tgtEl>
                                          <p:spTgt spid="16"/>
                                        </p:tgtEl>
                                        <p:attrNameLst>
                                          <p:attrName>fillcolor</p:attrName>
                                        </p:attrNameLst>
                                      </p:cBhvr>
                                      <p:to>
                                        <a:srgbClr val="74C274"/>
                                      </p:to>
                                    </p:animClr>
                                    <p:set>
                                      <p:cBhvr>
                                        <p:cTn id="17" dur="2000" fill="hold"/>
                                        <p:tgtEl>
                                          <p:spTgt spid="16"/>
                                        </p:tgtEl>
                                        <p:attrNameLst>
                                          <p:attrName>fill.type</p:attrName>
                                        </p:attrNameLst>
                                      </p:cBhvr>
                                      <p:to>
                                        <p:strVal val="solid"/>
                                      </p:to>
                                    </p:set>
                                    <p:set>
                                      <p:cBhvr>
                                        <p:cTn id="18" dur="2000" fill="hold"/>
                                        <p:tgtEl>
                                          <p:spTgt spid="16"/>
                                        </p:tgtEl>
                                        <p:attrNameLst>
                                          <p:attrName>fill.on</p:attrName>
                                        </p:attrNameLst>
                                      </p:cBhvr>
                                      <p:to>
                                        <p:strVal val="true"/>
                                      </p:to>
                                    </p:set>
                                  </p:childTnLst>
                                </p:cTn>
                              </p:par>
                              <p:par>
                                <p:cTn id="19" presetID="7" presetClass="emph" presetSubtype="2" fill="hold" nodeType="withEffect">
                                  <p:stCondLst>
                                    <p:cond delay="0"/>
                                  </p:stCondLst>
                                  <p:childTnLst>
                                    <p:animClr clrSpc="rgb" dir="cw">
                                      <p:cBhvr>
                                        <p:cTn id="20" dur="2000" fill="hold"/>
                                        <p:tgtEl>
                                          <p:spTgt spid="16"/>
                                        </p:tgtEl>
                                        <p:attrNameLst>
                                          <p:attrName>stroke.color</p:attrName>
                                        </p:attrNameLst>
                                      </p:cBhvr>
                                      <p:to>
                                        <a:srgbClr val="FFFFFF"/>
                                      </p:to>
                                    </p:animClr>
                                    <p:set>
                                      <p:cBhvr>
                                        <p:cTn id="21" dur="2000" fill="hold"/>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path</a:t>
            </a:r>
          </a:p>
        </p:txBody>
      </p:sp>
      <p:sp>
        <p:nvSpPr>
          <p:cNvPr id="12" name="TextBox 11">
            <a:extLst>
              <a:ext uri="{FF2B5EF4-FFF2-40B4-BE49-F238E27FC236}">
                <a16:creationId xmlns:a16="http://schemas.microsoft.com/office/drawing/2014/main" id="{A26CA226-122F-4018-8035-11E46111F8EB}"/>
              </a:ext>
            </a:extLst>
          </p:cNvPr>
          <p:cNvSpPr txBox="1"/>
          <p:nvPr/>
        </p:nvSpPr>
        <p:spPr>
          <a:xfrm>
            <a:off x="507965" y="1613118"/>
            <a:ext cx="5588035" cy="1384995"/>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Salma is walking around a park on the path shown below. How long, in meters, will the path be? </a:t>
            </a:r>
            <a:endParaRPr lang="fr-FR" sz="3200" dirty="0">
              <a:solidFill>
                <a:schemeClr val="tx1">
                  <a:lumMod val="65000"/>
                  <a:lumOff val="35000"/>
                </a:schemeClr>
              </a:solidFill>
              <a:latin typeface="+mn-lt"/>
            </a:endParaRPr>
          </a:p>
        </p:txBody>
      </p:sp>
      <p:sp>
        <p:nvSpPr>
          <p:cNvPr id="11" name="TextBox 10">
            <a:extLst>
              <a:ext uri="{FF2B5EF4-FFF2-40B4-BE49-F238E27FC236}">
                <a16:creationId xmlns:a16="http://schemas.microsoft.com/office/drawing/2014/main" id="{3D2EE05D-15C3-44BC-8DDD-3F90450C34C1}"/>
              </a:ext>
            </a:extLst>
          </p:cNvPr>
          <p:cNvSpPr txBox="1"/>
          <p:nvPr/>
        </p:nvSpPr>
        <p:spPr>
          <a:xfrm>
            <a:off x="495604" y="3824206"/>
            <a:ext cx="5588035" cy="954107"/>
          </a:xfrm>
          <a:prstGeom prst="rect">
            <a:avLst/>
          </a:prstGeom>
          <a:noFill/>
        </p:spPr>
        <p:txBody>
          <a:bodyPr wrap="square">
            <a:spAutoFit/>
          </a:bodyPr>
          <a:lstStyle/>
          <a:p>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a:sym typeface="Arial"/>
              </a:rPr>
              <a:t>The path will be                meters long.</a:t>
            </a:r>
            <a:endParaRPr lang="fr-FR" dirty="0"/>
          </a:p>
        </p:txBody>
      </p:sp>
      <p:sp>
        <p:nvSpPr>
          <p:cNvPr id="16" name="Rectangle: Rounded Corners 15">
            <a:extLst>
              <a:ext uri="{FF2B5EF4-FFF2-40B4-BE49-F238E27FC236}">
                <a16:creationId xmlns:a16="http://schemas.microsoft.com/office/drawing/2014/main" id="{52B26AD2-A681-46DC-8B10-E2306C3A76E8}"/>
              </a:ext>
            </a:extLst>
          </p:cNvPr>
          <p:cNvSpPr/>
          <p:nvPr/>
        </p:nvSpPr>
        <p:spPr>
          <a:xfrm>
            <a:off x="3454394" y="3824206"/>
            <a:ext cx="1645920" cy="61579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000">
                <a:solidFill>
                  <a:prstClr val="white"/>
                </a:solidFill>
              </a:rPr>
              <a:t>4 400</a:t>
            </a:r>
            <a:endParaRPr lang="en-US" sz="4000" dirty="0">
              <a:solidFill>
                <a:prstClr val="white"/>
              </a:solidFill>
            </a:endParaRPr>
          </a:p>
        </p:txBody>
      </p:sp>
      <p:pic>
        <p:nvPicPr>
          <p:cNvPr id="7" name="Picture 6" descr="Shape&#10;&#10;Description automatically generated">
            <a:extLst>
              <a:ext uri="{FF2B5EF4-FFF2-40B4-BE49-F238E27FC236}">
                <a16:creationId xmlns:a16="http://schemas.microsoft.com/office/drawing/2014/main" id="{76CE1A6B-140B-404F-A443-D46226CEAC61}"/>
              </a:ext>
            </a:extLst>
          </p:cNvPr>
          <p:cNvPicPr>
            <a:picLocks noChangeAspect="1"/>
          </p:cNvPicPr>
          <p:nvPr/>
        </p:nvPicPr>
        <p:blipFill>
          <a:blip r:embed="rId4"/>
          <a:stretch>
            <a:fillRect/>
          </a:stretch>
        </p:blipFill>
        <p:spPr>
          <a:xfrm>
            <a:off x="6570945" y="1919041"/>
            <a:ext cx="5006774" cy="3810330"/>
          </a:xfrm>
          <a:prstGeom prst="rect">
            <a:avLst/>
          </a:prstGeom>
        </p:spPr>
      </p:pic>
      <p:cxnSp>
        <p:nvCxnSpPr>
          <p:cNvPr id="8" name="Straight Connector 7">
            <a:extLst>
              <a:ext uri="{FF2B5EF4-FFF2-40B4-BE49-F238E27FC236}">
                <a16:creationId xmlns:a16="http://schemas.microsoft.com/office/drawing/2014/main" id="{62C39AF4-9546-441F-838E-84538B8BB329}"/>
              </a:ext>
            </a:extLst>
          </p:cNvPr>
          <p:cNvCxnSpPr>
            <a:cxnSpLocks/>
          </p:cNvCxnSpPr>
          <p:nvPr/>
        </p:nvCxnSpPr>
        <p:spPr>
          <a:xfrm>
            <a:off x="7239000" y="3048000"/>
            <a:ext cx="3594100" cy="0"/>
          </a:xfrm>
          <a:prstGeom prst="line">
            <a:avLst/>
          </a:prstGeom>
          <a:ln w="38100" cmpd="db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714E798-3F3D-483E-B39B-D7C847EB89DF}"/>
              </a:ext>
            </a:extLst>
          </p:cNvPr>
          <p:cNvCxnSpPr>
            <a:cxnSpLocks/>
          </p:cNvCxnSpPr>
          <p:nvPr/>
        </p:nvCxnSpPr>
        <p:spPr>
          <a:xfrm flipV="1">
            <a:off x="10833100" y="3048000"/>
            <a:ext cx="0" cy="1943100"/>
          </a:xfrm>
          <a:prstGeom prst="line">
            <a:avLst/>
          </a:prstGeom>
          <a:ln w="38100" cmpd="db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EAF4AF9-24D4-42D8-B9D9-F53314AB9B20}"/>
              </a:ext>
            </a:extLst>
          </p:cNvPr>
          <p:cNvCxnSpPr>
            <a:cxnSpLocks/>
          </p:cNvCxnSpPr>
          <p:nvPr/>
        </p:nvCxnSpPr>
        <p:spPr>
          <a:xfrm>
            <a:off x="7239000" y="4991100"/>
            <a:ext cx="3594100" cy="0"/>
          </a:xfrm>
          <a:prstGeom prst="line">
            <a:avLst/>
          </a:prstGeom>
          <a:ln w="38100" cmpd="db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23A1EE6-465F-4BD0-9A48-0958C7C5E32B}"/>
              </a:ext>
            </a:extLst>
          </p:cNvPr>
          <p:cNvCxnSpPr>
            <a:cxnSpLocks/>
          </p:cNvCxnSpPr>
          <p:nvPr/>
        </p:nvCxnSpPr>
        <p:spPr>
          <a:xfrm flipV="1">
            <a:off x="7239000" y="3048000"/>
            <a:ext cx="0" cy="1943100"/>
          </a:xfrm>
          <a:prstGeom prst="line">
            <a:avLst/>
          </a:prstGeom>
          <a:ln w="38100" cmpd="db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523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2150"/>
                            </p:stCondLst>
                            <p:childTnLst>
                              <p:par>
                                <p:cTn id="9" presetID="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par>
                          <p:cTn id="11" fill="hold">
                            <p:stCondLst>
                              <p:cond delay="2150"/>
                            </p:stCondLst>
                            <p:childTnLst>
                              <p:par>
                                <p:cTn id="12" presetID="1"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2000" fill="hold"/>
                                        <p:tgtEl>
                                          <p:spTgt spid="16"/>
                                        </p:tgtEl>
                                        <p:attrNameLst>
                                          <p:attrName>fillcolor</p:attrName>
                                        </p:attrNameLst>
                                      </p:cBhvr>
                                      <p:to>
                                        <a:srgbClr val="74C274"/>
                                      </p:to>
                                    </p:animClr>
                                    <p:set>
                                      <p:cBhvr>
                                        <p:cTn id="18" dur="2000" fill="hold"/>
                                        <p:tgtEl>
                                          <p:spTgt spid="16"/>
                                        </p:tgtEl>
                                        <p:attrNameLst>
                                          <p:attrName>fill.type</p:attrName>
                                        </p:attrNameLst>
                                      </p:cBhvr>
                                      <p:to>
                                        <p:strVal val="solid"/>
                                      </p:to>
                                    </p:set>
                                    <p:set>
                                      <p:cBhvr>
                                        <p:cTn id="19" dur="2000" fill="hold"/>
                                        <p:tgtEl>
                                          <p:spTgt spid="16"/>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16"/>
                                        </p:tgtEl>
                                        <p:attrNameLst>
                                          <p:attrName>stroke.color</p:attrName>
                                        </p:attrNameLst>
                                      </p:cBhvr>
                                      <p:to>
                                        <a:srgbClr val="FFFFFF"/>
                                      </p:to>
                                    </p:animClr>
                                    <p:set>
                                      <p:cBhvr>
                                        <p:cTn id="22" dur="2000" fill="hold"/>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side of the square</a:t>
            </a:r>
          </a:p>
        </p:txBody>
      </p:sp>
      <p:sp>
        <p:nvSpPr>
          <p:cNvPr id="12" name="TextBox 11">
            <a:extLst>
              <a:ext uri="{FF2B5EF4-FFF2-40B4-BE49-F238E27FC236}">
                <a16:creationId xmlns:a16="http://schemas.microsoft.com/office/drawing/2014/main" id="{A26CA226-122F-4018-8035-11E46111F8EB}"/>
              </a:ext>
            </a:extLst>
          </p:cNvPr>
          <p:cNvSpPr txBox="1"/>
          <p:nvPr/>
        </p:nvSpPr>
        <p:spPr>
          <a:xfrm>
            <a:off x="495408" y="1621076"/>
            <a:ext cx="8947381" cy="1384995"/>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The perimeter of a square is equal to 48 cm. </a:t>
            </a:r>
          </a:p>
          <a:p>
            <a:endParaRPr lang="en-US" sz="2800" dirty="0">
              <a:solidFill>
                <a:schemeClr val="tx1">
                  <a:lumMod val="65000"/>
                  <a:lumOff val="35000"/>
                </a:schemeClr>
              </a:solidFill>
              <a:latin typeface="+mn-lt"/>
              <a:ea typeface="Calibri" panose="020F0502020204030204" pitchFamily="34" charset="0"/>
            </a:endParaRPr>
          </a:p>
          <a:p>
            <a:r>
              <a:rPr lang="en-US" sz="2800" b="1" dirty="0">
                <a:solidFill>
                  <a:schemeClr val="tx1">
                    <a:lumMod val="65000"/>
                    <a:lumOff val="35000"/>
                  </a:schemeClr>
                </a:solidFill>
                <a:effectLst/>
                <a:latin typeface="+mn-lt"/>
                <a:ea typeface="Calibri" panose="020F0502020204030204" pitchFamily="34" charset="0"/>
              </a:rPr>
              <a:t>What is the length of one side of the square?</a:t>
            </a:r>
            <a:endParaRPr lang="fr-FR" sz="3200" b="1" dirty="0">
              <a:solidFill>
                <a:schemeClr val="tx1">
                  <a:lumMod val="65000"/>
                  <a:lumOff val="35000"/>
                </a:schemeClr>
              </a:solidFill>
              <a:latin typeface="+mn-lt"/>
            </a:endParaRPr>
          </a:p>
        </p:txBody>
      </p:sp>
      <p:sp>
        <p:nvSpPr>
          <p:cNvPr id="6" name="TextBox 5">
            <a:extLst>
              <a:ext uri="{FF2B5EF4-FFF2-40B4-BE49-F238E27FC236}">
                <a16:creationId xmlns:a16="http://schemas.microsoft.com/office/drawing/2014/main" id="{A2BBD19A-20AE-4B25-90AA-279B2E6D168B}"/>
              </a:ext>
            </a:extLst>
          </p:cNvPr>
          <p:cNvSpPr txBox="1"/>
          <p:nvPr/>
        </p:nvSpPr>
        <p:spPr>
          <a:xfrm>
            <a:off x="4526001" y="3851930"/>
            <a:ext cx="4315654" cy="523220"/>
          </a:xfrm>
          <a:prstGeom prst="rect">
            <a:avLst/>
          </a:prstGeom>
          <a:noFill/>
        </p:spPr>
        <p:txBody>
          <a:bodyPr wrap="square">
            <a:spAutoFit/>
          </a:bodyPr>
          <a:lstStyle/>
          <a:p>
            <a:r>
              <a:rPr lang="en-US" sz="2800" dirty="0">
                <a:solidFill>
                  <a:prstClr val="black">
                    <a:lumMod val="65000"/>
                    <a:lumOff val="35000"/>
                  </a:prstClr>
                </a:solidFill>
                <a:latin typeface="Comic Sans MS"/>
                <a:ea typeface="Calibri" panose="020F0502020204030204" pitchFamily="34" charset="0"/>
              </a:rPr>
              <a:t>Length  =            cm </a:t>
            </a:r>
          </a:p>
        </p:txBody>
      </p:sp>
      <p:sp>
        <p:nvSpPr>
          <p:cNvPr id="7" name="Rectangle: Rounded Corners 6">
            <a:extLst>
              <a:ext uri="{FF2B5EF4-FFF2-40B4-BE49-F238E27FC236}">
                <a16:creationId xmlns:a16="http://schemas.microsoft.com/office/drawing/2014/main" id="{593D5367-B2D9-4F32-838F-C677F01CDF6F}"/>
              </a:ext>
            </a:extLst>
          </p:cNvPr>
          <p:cNvSpPr/>
          <p:nvPr/>
        </p:nvSpPr>
        <p:spPr>
          <a:xfrm>
            <a:off x="6343914" y="3793500"/>
            <a:ext cx="989338" cy="640080"/>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4000" dirty="0">
                <a:solidFill>
                  <a:prstClr val="white"/>
                </a:solidFill>
              </a:rPr>
              <a:t>12</a:t>
            </a:r>
            <a:endParaRPr kumimoji="0" lang="en-US" sz="4000" b="0" i="0" u="none" strike="noStrike" kern="0" cap="none" spc="0" normalizeH="0" baseline="0" noProof="0" dirty="0">
              <a:ln>
                <a:noFill/>
              </a:ln>
              <a:solidFill>
                <a:prstClr val="white"/>
              </a:solidFill>
              <a:effectLst/>
              <a:uLnTx/>
              <a:uFillTx/>
              <a:latin typeface="Comic Sans MS"/>
              <a:sym typeface="Arial"/>
            </a:endParaRPr>
          </a:p>
        </p:txBody>
      </p:sp>
    </p:spTree>
    <p:custDataLst>
      <p:tags r:id="rId1"/>
    </p:custDataLst>
    <p:extLst>
      <p:ext uri="{BB962C8B-B14F-4D97-AF65-F5344CB8AC3E}">
        <p14:creationId xmlns:p14="http://schemas.microsoft.com/office/powerpoint/2010/main" val="157750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2075"/>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par>
                          <p:cTn id="11" fill="hold">
                            <p:stCondLst>
                              <p:cond delay="2075"/>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2000" fill="hold"/>
                                        <p:tgtEl>
                                          <p:spTgt spid="7"/>
                                        </p:tgtEl>
                                        <p:attrNameLst>
                                          <p:attrName>fillcolor</p:attrName>
                                        </p:attrNameLst>
                                      </p:cBhvr>
                                      <p:to>
                                        <a:srgbClr val="74C274"/>
                                      </p:to>
                                    </p:animClr>
                                    <p:set>
                                      <p:cBhvr>
                                        <p:cTn id="18" dur="2000" fill="hold"/>
                                        <p:tgtEl>
                                          <p:spTgt spid="7"/>
                                        </p:tgtEl>
                                        <p:attrNameLst>
                                          <p:attrName>fill.type</p:attrName>
                                        </p:attrNameLst>
                                      </p:cBhvr>
                                      <p:to>
                                        <p:strVal val="solid"/>
                                      </p:to>
                                    </p:set>
                                    <p:set>
                                      <p:cBhvr>
                                        <p:cTn id="19" dur="2000" fill="hold"/>
                                        <p:tgtEl>
                                          <p:spTgt spid="7"/>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7"/>
                                        </p:tgtEl>
                                        <p:attrNameLst>
                                          <p:attrName>stroke.color</p:attrName>
                                        </p:attrNameLst>
                                      </p:cBhvr>
                                      <p:to>
                                        <a:srgbClr val="FFFFFF"/>
                                      </p:to>
                                    </p:animClr>
                                    <p:set>
                                      <p:cBhvr>
                                        <p:cTn id="22" dur="2000" fill="hold"/>
                                        <p:tgtEl>
                                          <p:spTgt spid="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 grpId="0"/>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the drawing of the rectangle</a:t>
            </a:r>
          </a:p>
        </p:txBody>
      </p:sp>
      <p:sp>
        <p:nvSpPr>
          <p:cNvPr id="5" name="TextBox 4">
            <a:extLst>
              <a:ext uri="{FF2B5EF4-FFF2-40B4-BE49-F238E27FC236}">
                <a16:creationId xmlns:a16="http://schemas.microsoft.com/office/drawing/2014/main" id="{0D170C21-0591-4780-AC2E-28E4B241A70E}"/>
              </a:ext>
            </a:extLst>
          </p:cNvPr>
          <p:cNvSpPr txBox="1"/>
          <p:nvPr/>
        </p:nvSpPr>
        <p:spPr>
          <a:xfrm>
            <a:off x="489330" y="1396427"/>
            <a:ext cx="11084361" cy="954107"/>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Complete the drawing of the rectangle on the grid below knowing that its perimeter is 26 units.</a:t>
            </a:r>
            <a:endParaRPr lang="fr-FR" sz="3200" dirty="0">
              <a:solidFill>
                <a:schemeClr val="tx1">
                  <a:lumMod val="65000"/>
                  <a:lumOff val="35000"/>
                </a:schemeClr>
              </a:solidFill>
              <a:latin typeface="+mn-lt"/>
            </a:endParaRPr>
          </a:p>
        </p:txBody>
      </p:sp>
      <p:cxnSp>
        <p:nvCxnSpPr>
          <p:cNvPr id="6" name="Straight Connector 5">
            <a:extLst>
              <a:ext uri="{FF2B5EF4-FFF2-40B4-BE49-F238E27FC236}">
                <a16:creationId xmlns:a16="http://schemas.microsoft.com/office/drawing/2014/main" id="{49640B1F-5DF7-4521-8202-567F22D2C434}"/>
              </a:ext>
            </a:extLst>
          </p:cNvPr>
          <p:cNvCxnSpPr>
            <a:cxnSpLocks/>
          </p:cNvCxnSpPr>
          <p:nvPr/>
        </p:nvCxnSpPr>
        <p:spPr>
          <a:xfrm>
            <a:off x="1562787" y="3428423"/>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D83F4753-8DA2-4391-B194-740A3E2B4EB1}"/>
              </a:ext>
            </a:extLst>
          </p:cNvPr>
          <p:cNvCxnSpPr>
            <a:cxnSpLocks/>
          </p:cNvCxnSpPr>
          <p:nvPr/>
        </p:nvCxnSpPr>
        <p:spPr>
          <a:xfrm>
            <a:off x="1562787" y="3912102"/>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6E9135FA-B606-41EA-94CB-A03E8A6F2BEA}"/>
              </a:ext>
            </a:extLst>
          </p:cNvPr>
          <p:cNvCxnSpPr>
            <a:cxnSpLocks/>
          </p:cNvCxnSpPr>
          <p:nvPr/>
        </p:nvCxnSpPr>
        <p:spPr>
          <a:xfrm>
            <a:off x="1562787" y="4395781"/>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8C1782A-F871-4B10-8AD4-53B2986FA49A}"/>
              </a:ext>
            </a:extLst>
          </p:cNvPr>
          <p:cNvCxnSpPr>
            <a:cxnSpLocks/>
          </p:cNvCxnSpPr>
          <p:nvPr/>
        </p:nvCxnSpPr>
        <p:spPr>
          <a:xfrm>
            <a:off x="1562787" y="4879460"/>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33BB6E41-8F99-4886-9B59-995D35A03CFC}"/>
              </a:ext>
            </a:extLst>
          </p:cNvPr>
          <p:cNvCxnSpPr>
            <a:cxnSpLocks/>
          </p:cNvCxnSpPr>
          <p:nvPr/>
        </p:nvCxnSpPr>
        <p:spPr>
          <a:xfrm>
            <a:off x="1562787" y="5363139"/>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CBE9B21-041E-4C3C-B3A5-A2149D78DB5F}"/>
              </a:ext>
            </a:extLst>
          </p:cNvPr>
          <p:cNvCxnSpPr>
            <a:cxnSpLocks/>
          </p:cNvCxnSpPr>
          <p:nvPr/>
        </p:nvCxnSpPr>
        <p:spPr>
          <a:xfrm>
            <a:off x="1562787" y="2944744"/>
            <a:ext cx="8686800" cy="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565EADB3-00A3-47BD-99DA-FC7ED5CA1C9F}"/>
              </a:ext>
            </a:extLst>
          </p:cNvPr>
          <p:cNvCxnSpPr>
            <a:cxnSpLocks/>
          </p:cNvCxnSpPr>
          <p:nvPr/>
        </p:nvCxnSpPr>
        <p:spPr>
          <a:xfrm flipH="1">
            <a:off x="2389734"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D460D4C9-CCF5-4AAC-9743-BCA270F3CFF9}"/>
              </a:ext>
            </a:extLst>
          </p:cNvPr>
          <p:cNvCxnSpPr>
            <a:cxnSpLocks/>
          </p:cNvCxnSpPr>
          <p:nvPr/>
        </p:nvCxnSpPr>
        <p:spPr>
          <a:xfrm flipH="1">
            <a:off x="3037518"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EDC3C8E0-E2BC-4A7F-8591-D50E86DE4E58}"/>
              </a:ext>
            </a:extLst>
          </p:cNvPr>
          <p:cNvCxnSpPr>
            <a:cxnSpLocks/>
          </p:cNvCxnSpPr>
          <p:nvPr/>
        </p:nvCxnSpPr>
        <p:spPr>
          <a:xfrm flipH="1">
            <a:off x="4333086"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9F2FE61D-D9BC-46EC-8ED5-04DA1C86D059}"/>
              </a:ext>
            </a:extLst>
          </p:cNvPr>
          <p:cNvCxnSpPr>
            <a:cxnSpLocks/>
          </p:cNvCxnSpPr>
          <p:nvPr/>
        </p:nvCxnSpPr>
        <p:spPr>
          <a:xfrm flipH="1">
            <a:off x="3685302"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096829F9-5DB6-4B91-8D7D-7EFE6091980F}"/>
              </a:ext>
            </a:extLst>
          </p:cNvPr>
          <p:cNvCxnSpPr>
            <a:cxnSpLocks/>
          </p:cNvCxnSpPr>
          <p:nvPr/>
        </p:nvCxnSpPr>
        <p:spPr>
          <a:xfrm flipH="1">
            <a:off x="4980870"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A90A4692-B57D-4FC0-9AF2-3526B9FCDBB9}"/>
              </a:ext>
            </a:extLst>
          </p:cNvPr>
          <p:cNvCxnSpPr>
            <a:cxnSpLocks/>
          </p:cNvCxnSpPr>
          <p:nvPr/>
        </p:nvCxnSpPr>
        <p:spPr>
          <a:xfrm flipH="1">
            <a:off x="5628654"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89F1BA29-E023-4144-BCC5-5D75EDD4A4C9}"/>
              </a:ext>
            </a:extLst>
          </p:cNvPr>
          <p:cNvCxnSpPr>
            <a:cxnSpLocks/>
          </p:cNvCxnSpPr>
          <p:nvPr/>
        </p:nvCxnSpPr>
        <p:spPr>
          <a:xfrm flipH="1">
            <a:off x="6276438"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E7CB0207-9D8A-4116-972C-9CB36401ACA1}"/>
              </a:ext>
            </a:extLst>
          </p:cNvPr>
          <p:cNvCxnSpPr>
            <a:cxnSpLocks/>
          </p:cNvCxnSpPr>
          <p:nvPr/>
        </p:nvCxnSpPr>
        <p:spPr>
          <a:xfrm flipH="1">
            <a:off x="6924222"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ADE5F9F3-AEDF-43C3-99F4-4C6EF02A845C}"/>
              </a:ext>
            </a:extLst>
          </p:cNvPr>
          <p:cNvCxnSpPr>
            <a:cxnSpLocks/>
          </p:cNvCxnSpPr>
          <p:nvPr/>
        </p:nvCxnSpPr>
        <p:spPr>
          <a:xfrm flipH="1">
            <a:off x="7572006"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276E75DA-6551-48FF-BE13-9DC32A7993BD}"/>
              </a:ext>
            </a:extLst>
          </p:cNvPr>
          <p:cNvCxnSpPr>
            <a:cxnSpLocks/>
          </p:cNvCxnSpPr>
          <p:nvPr/>
        </p:nvCxnSpPr>
        <p:spPr>
          <a:xfrm flipH="1">
            <a:off x="8219790"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9A8A055C-2DC4-4B96-AF42-09CE630B0DA1}"/>
              </a:ext>
            </a:extLst>
          </p:cNvPr>
          <p:cNvCxnSpPr>
            <a:cxnSpLocks/>
          </p:cNvCxnSpPr>
          <p:nvPr/>
        </p:nvCxnSpPr>
        <p:spPr>
          <a:xfrm flipH="1">
            <a:off x="8867574"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093882B3-8E15-4349-9FA0-E4E72E176E17}"/>
              </a:ext>
            </a:extLst>
          </p:cNvPr>
          <p:cNvCxnSpPr>
            <a:cxnSpLocks/>
          </p:cNvCxnSpPr>
          <p:nvPr/>
        </p:nvCxnSpPr>
        <p:spPr>
          <a:xfrm flipH="1">
            <a:off x="9515358" y="2586913"/>
            <a:ext cx="0" cy="32004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617F7797-F1B2-4776-9858-2F5012D61C6A}"/>
              </a:ext>
            </a:extLst>
          </p:cNvPr>
          <p:cNvCxnSpPr/>
          <p:nvPr/>
        </p:nvCxnSpPr>
        <p:spPr>
          <a:xfrm>
            <a:off x="2377439" y="2840240"/>
            <a:ext cx="640080" cy="0"/>
          </a:xfrm>
          <a:prstGeom prst="straightConnector1">
            <a:avLst/>
          </a:prstGeom>
          <a:ln w="12700" cap="flat" cmpd="sng" algn="ctr">
            <a:solidFill>
              <a:srgbClr val="0076A3"/>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7" name="TextBox 26">
            <a:extLst>
              <a:ext uri="{FF2B5EF4-FFF2-40B4-BE49-F238E27FC236}">
                <a16:creationId xmlns:a16="http://schemas.microsoft.com/office/drawing/2014/main" id="{9C719DC8-DF4C-4FE5-B296-D025EB7B8DCB}"/>
              </a:ext>
            </a:extLst>
          </p:cNvPr>
          <p:cNvSpPr txBox="1"/>
          <p:nvPr/>
        </p:nvSpPr>
        <p:spPr>
          <a:xfrm>
            <a:off x="2389734" y="2468101"/>
            <a:ext cx="667783" cy="307777"/>
          </a:xfrm>
          <a:prstGeom prst="rect">
            <a:avLst/>
          </a:prstGeom>
          <a:noFill/>
        </p:spPr>
        <p:txBody>
          <a:bodyPr wrap="square" rtlCol="0">
            <a:spAutoFit/>
          </a:bodyPr>
          <a:lstStyle/>
          <a:p>
            <a:r>
              <a:rPr lang="en-US" dirty="0"/>
              <a:t>1 unit</a:t>
            </a:r>
          </a:p>
        </p:txBody>
      </p:sp>
      <p:cxnSp>
        <p:nvCxnSpPr>
          <p:cNvPr id="28" name="Straight Connector 27">
            <a:extLst>
              <a:ext uri="{FF2B5EF4-FFF2-40B4-BE49-F238E27FC236}">
                <a16:creationId xmlns:a16="http://schemas.microsoft.com/office/drawing/2014/main" id="{A65E84E0-7999-41C7-AB9C-6797BF47EBBA}"/>
              </a:ext>
            </a:extLst>
          </p:cNvPr>
          <p:cNvCxnSpPr>
            <a:cxnSpLocks/>
          </p:cNvCxnSpPr>
          <p:nvPr/>
        </p:nvCxnSpPr>
        <p:spPr>
          <a:xfrm>
            <a:off x="3037518" y="2944744"/>
            <a:ext cx="0" cy="241839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7DC8172-FEF1-4C7C-82AD-F4ABC5CAF049}"/>
              </a:ext>
            </a:extLst>
          </p:cNvPr>
          <p:cNvCxnSpPr/>
          <p:nvPr/>
        </p:nvCxnSpPr>
        <p:spPr>
          <a:xfrm>
            <a:off x="3037518" y="2944744"/>
            <a:ext cx="647784"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CA7EEF4-BFEF-41DE-B168-91E1648892E4}"/>
              </a:ext>
            </a:extLst>
          </p:cNvPr>
          <p:cNvCxnSpPr/>
          <p:nvPr/>
        </p:nvCxnSpPr>
        <p:spPr>
          <a:xfrm>
            <a:off x="3020099" y="5343960"/>
            <a:ext cx="647784"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FFBFDD1-1D42-4C89-8493-062ABA9008D8}"/>
              </a:ext>
            </a:extLst>
          </p:cNvPr>
          <p:cNvCxnSpPr>
            <a:cxnSpLocks/>
          </p:cNvCxnSpPr>
          <p:nvPr/>
        </p:nvCxnSpPr>
        <p:spPr>
          <a:xfrm>
            <a:off x="3667883"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3C78DC0-3B75-4ABF-A742-3554E31226B8}"/>
              </a:ext>
            </a:extLst>
          </p:cNvPr>
          <p:cNvCxnSpPr>
            <a:cxnSpLocks/>
          </p:cNvCxnSpPr>
          <p:nvPr/>
        </p:nvCxnSpPr>
        <p:spPr>
          <a:xfrm>
            <a:off x="7589425" y="5343959"/>
            <a:ext cx="626009"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A6D2205-01DA-4EED-8FB7-E0286FFB39BE}"/>
              </a:ext>
            </a:extLst>
          </p:cNvPr>
          <p:cNvCxnSpPr>
            <a:cxnSpLocks/>
          </p:cNvCxnSpPr>
          <p:nvPr/>
        </p:nvCxnSpPr>
        <p:spPr>
          <a:xfrm>
            <a:off x="8206068" y="2927325"/>
            <a:ext cx="0" cy="50109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2BBA890-1A67-4013-8E7F-75FAA4F43E6A}"/>
              </a:ext>
            </a:extLst>
          </p:cNvPr>
          <p:cNvCxnSpPr>
            <a:cxnSpLocks/>
          </p:cNvCxnSpPr>
          <p:nvPr/>
        </p:nvCxnSpPr>
        <p:spPr>
          <a:xfrm>
            <a:off x="4315667"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5DCDDAB-30E7-4C6E-9197-4442F9A4D2DC}"/>
              </a:ext>
            </a:extLst>
          </p:cNvPr>
          <p:cNvCxnSpPr>
            <a:cxnSpLocks/>
          </p:cNvCxnSpPr>
          <p:nvPr/>
        </p:nvCxnSpPr>
        <p:spPr>
          <a:xfrm>
            <a:off x="4980870"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66B16A-1D9A-48CB-AD70-45CED22EB7EC}"/>
              </a:ext>
            </a:extLst>
          </p:cNvPr>
          <p:cNvCxnSpPr>
            <a:cxnSpLocks/>
          </p:cNvCxnSpPr>
          <p:nvPr/>
        </p:nvCxnSpPr>
        <p:spPr>
          <a:xfrm>
            <a:off x="5628654"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D1E0314-6C28-4EDF-B88E-6931381D745B}"/>
              </a:ext>
            </a:extLst>
          </p:cNvPr>
          <p:cNvCxnSpPr>
            <a:cxnSpLocks/>
          </p:cNvCxnSpPr>
          <p:nvPr/>
        </p:nvCxnSpPr>
        <p:spPr>
          <a:xfrm>
            <a:off x="6259019"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EC5072A-DCDD-447D-B403-80EBAF157117}"/>
              </a:ext>
            </a:extLst>
          </p:cNvPr>
          <p:cNvCxnSpPr>
            <a:cxnSpLocks/>
          </p:cNvCxnSpPr>
          <p:nvPr/>
        </p:nvCxnSpPr>
        <p:spPr>
          <a:xfrm>
            <a:off x="6924222"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9590B3C-91B0-4803-B92C-FDB5036F616E}"/>
              </a:ext>
            </a:extLst>
          </p:cNvPr>
          <p:cNvCxnSpPr>
            <a:cxnSpLocks/>
          </p:cNvCxnSpPr>
          <p:nvPr/>
        </p:nvCxnSpPr>
        <p:spPr>
          <a:xfrm>
            <a:off x="7540865" y="2944744"/>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BC2BCD4-A4F7-4AC6-AA63-FBC26F7804FB}"/>
              </a:ext>
            </a:extLst>
          </p:cNvPr>
          <p:cNvCxnSpPr>
            <a:cxnSpLocks/>
          </p:cNvCxnSpPr>
          <p:nvPr/>
        </p:nvCxnSpPr>
        <p:spPr>
          <a:xfrm>
            <a:off x="8206068" y="3428423"/>
            <a:ext cx="0" cy="50109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1CE3C06-AB0B-48A6-BB9B-EF2765A2A3AF}"/>
              </a:ext>
            </a:extLst>
          </p:cNvPr>
          <p:cNvCxnSpPr>
            <a:cxnSpLocks/>
          </p:cNvCxnSpPr>
          <p:nvPr/>
        </p:nvCxnSpPr>
        <p:spPr>
          <a:xfrm>
            <a:off x="8206068" y="3912102"/>
            <a:ext cx="0" cy="50109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048CD5A-3671-48EA-A281-8632263A5DB1}"/>
              </a:ext>
            </a:extLst>
          </p:cNvPr>
          <p:cNvCxnSpPr>
            <a:cxnSpLocks/>
          </p:cNvCxnSpPr>
          <p:nvPr/>
        </p:nvCxnSpPr>
        <p:spPr>
          <a:xfrm>
            <a:off x="8206068" y="4378362"/>
            <a:ext cx="0" cy="50109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EF78BD9-94B4-4FA5-9F92-D917FA6615E4}"/>
              </a:ext>
            </a:extLst>
          </p:cNvPr>
          <p:cNvCxnSpPr>
            <a:cxnSpLocks/>
          </p:cNvCxnSpPr>
          <p:nvPr/>
        </p:nvCxnSpPr>
        <p:spPr>
          <a:xfrm>
            <a:off x="8206068" y="4879460"/>
            <a:ext cx="0" cy="50109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614F71-B042-4CC0-9F15-06A84298726B}"/>
              </a:ext>
            </a:extLst>
          </p:cNvPr>
          <p:cNvCxnSpPr>
            <a:cxnSpLocks/>
          </p:cNvCxnSpPr>
          <p:nvPr/>
        </p:nvCxnSpPr>
        <p:spPr>
          <a:xfrm>
            <a:off x="6924222" y="5343959"/>
            <a:ext cx="665203"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789E88-33F1-49E0-A93E-FEC7736F5011}"/>
              </a:ext>
            </a:extLst>
          </p:cNvPr>
          <p:cNvCxnSpPr>
            <a:cxnSpLocks/>
          </p:cNvCxnSpPr>
          <p:nvPr/>
        </p:nvCxnSpPr>
        <p:spPr>
          <a:xfrm>
            <a:off x="6276438" y="5343959"/>
            <a:ext cx="64778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9A9FA9D-B268-4F9A-A25D-D7477A38BF92}"/>
              </a:ext>
            </a:extLst>
          </p:cNvPr>
          <p:cNvCxnSpPr>
            <a:cxnSpLocks/>
          </p:cNvCxnSpPr>
          <p:nvPr/>
        </p:nvCxnSpPr>
        <p:spPr>
          <a:xfrm>
            <a:off x="5627021" y="5343959"/>
            <a:ext cx="64778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2920588-84F5-4EB9-BD85-A0881A146FFC}"/>
              </a:ext>
            </a:extLst>
          </p:cNvPr>
          <p:cNvCxnSpPr>
            <a:cxnSpLocks/>
          </p:cNvCxnSpPr>
          <p:nvPr/>
        </p:nvCxnSpPr>
        <p:spPr>
          <a:xfrm>
            <a:off x="4979324" y="5343959"/>
            <a:ext cx="64778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4AC2F7F-0498-4952-A3AB-CAC924CA7AFB}"/>
              </a:ext>
            </a:extLst>
          </p:cNvPr>
          <p:cNvCxnSpPr>
            <a:cxnSpLocks/>
          </p:cNvCxnSpPr>
          <p:nvPr/>
        </p:nvCxnSpPr>
        <p:spPr>
          <a:xfrm>
            <a:off x="4333086" y="5343959"/>
            <a:ext cx="64778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0F74CC7-6E40-4BA3-B9CE-ED1052B101A8}"/>
              </a:ext>
            </a:extLst>
          </p:cNvPr>
          <p:cNvCxnSpPr>
            <a:cxnSpLocks/>
          </p:cNvCxnSpPr>
          <p:nvPr/>
        </p:nvCxnSpPr>
        <p:spPr>
          <a:xfrm>
            <a:off x="3685302" y="5343959"/>
            <a:ext cx="64778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3214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2000"/>
                                        <p:tgtEl>
                                          <p:spTgt spid="26"/>
                                        </p:tgtEl>
                                      </p:cBhvr>
                                    </p:animEffect>
                                  </p:childTnLst>
                                </p:cTn>
                              </p:par>
                            </p:childTnLst>
                          </p:cTn>
                        </p:par>
                        <p:par>
                          <p:cTn id="12" fill="hold">
                            <p:stCondLst>
                              <p:cond delay="2500"/>
                            </p:stCondLst>
                            <p:childTnLst>
                              <p:par>
                                <p:cTn id="13" presetID="10" presetClass="entr" presetSubtype="0" fill="hold" grpId="0" nodeType="afterEffect">
                                  <p:stCondLst>
                                    <p:cond delay="0"/>
                                  </p:stCondLst>
                                  <p:iterate type="wd">
                                    <p:tmPct val="15000"/>
                                  </p:iterate>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3075"/>
                            </p:stCondLst>
                            <p:childTnLst>
                              <p:par>
                                <p:cTn id="17" presetID="22" presetClass="entr" presetSubtype="8"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3575"/>
                            </p:stCondLst>
                            <p:childTnLst>
                              <p:par>
                                <p:cTn id="21" presetID="22" presetClass="entr" presetSubtype="8"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500"/>
                                        <p:tgtEl>
                                          <p:spTgt spid="3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up)">
                                      <p:cBhvr>
                                        <p:cTn id="63" dur="500"/>
                                        <p:tgtEl>
                                          <p:spTgt spid="3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up)">
                                      <p:cBhvr>
                                        <p:cTn id="68" dur="500"/>
                                        <p:tgtEl>
                                          <p:spTgt spid="4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1" fill="hold" nodeType="click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wipe(up)">
                                      <p:cBhvr>
                                        <p:cTn id="73" dur="500"/>
                                        <p:tgtEl>
                                          <p:spTgt spid="4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nodeType="click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up)">
                                      <p:cBhvr>
                                        <p:cTn id="78" dur="500"/>
                                        <p:tgtEl>
                                          <p:spTgt spid="42"/>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1" fill="hold" nodeType="click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up)">
                                      <p:cBhvr>
                                        <p:cTn id="83" dur="500"/>
                                        <p:tgtEl>
                                          <p:spTgt spid="43"/>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2" fill="hold" nodeType="click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wipe(right)">
                                      <p:cBhvr>
                                        <p:cTn id="88" dur="500"/>
                                        <p:tgtEl>
                                          <p:spTgt spid="32"/>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2" fill="hold" nodeType="click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right)">
                                      <p:cBhvr>
                                        <p:cTn id="93" dur="500"/>
                                        <p:tgtEl>
                                          <p:spTgt spid="44"/>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2" fill="hold" nodeType="click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right)">
                                      <p:cBhvr>
                                        <p:cTn id="98" dur="500"/>
                                        <p:tgtEl>
                                          <p:spTgt spid="45"/>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2" fill="hold" nodeType="click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righ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2" fill="hold" nodeType="click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wipe(right)">
                                      <p:cBhvr>
                                        <p:cTn id="108" dur="500"/>
                                        <p:tgtEl>
                                          <p:spTgt spid="49"/>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2" fill="hold" nodeType="click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wipe(right)">
                                      <p:cBhvr>
                                        <p:cTn id="113" dur="500"/>
                                        <p:tgtEl>
                                          <p:spTgt spid="50"/>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2" fill="hold" nodeType="clickEffect">
                                  <p:stCondLst>
                                    <p:cond delay="0"/>
                                  </p:stCondLst>
                                  <p:childTnLst>
                                    <p:set>
                                      <p:cBhvr>
                                        <p:cTn id="117" dur="1" fill="hold">
                                          <p:stCondLst>
                                            <p:cond delay="0"/>
                                          </p:stCondLst>
                                        </p:cTn>
                                        <p:tgtEl>
                                          <p:spTgt spid="51"/>
                                        </p:tgtEl>
                                        <p:attrNameLst>
                                          <p:attrName>style.visibility</p:attrName>
                                        </p:attrNameLst>
                                      </p:cBhvr>
                                      <p:to>
                                        <p:strVal val="visible"/>
                                      </p:to>
                                    </p:set>
                                    <p:animEffect transition="in" filter="wipe(right)">
                                      <p:cBhvr>
                                        <p:cTn id="11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width of the rectangle </a:t>
            </a:r>
          </a:p>
        </p:txBody>
      </p:sp>
      <p:sp>
        <p:nvSpPr>
          <p:cNvPr id="10" name="TextBox 9">
            <a:extLst>
              <a:ext uri="{FF2B5EF4-FFF2-40B4-BE49-F238E27FC236}">
                <a16:creationId xmlns:a16="http://schemas.microsoft.com/office/drawing/2014/main" id="{8AAECA61-0975-485E-958C-E8679392E4D5}"/>
              </a:ext>
            </a:extLst>
          </p:cNvPr>
          <p:cNvSpPr txBox="1"/>
          <p:nvPr/>
        </p:nvSpPr>
        <p:spPr>
          <a:xfrm>
            <a:off x="572241" y="1879172"/>
            <a:ext cx="6158946" cy="1552861"/>
          </a:xfrm>
          <a:prstGeom prst="rect">
            <a:avLst/>
          </a:prstGeom>
          <a:noFill/>
        </p:spPr>
        <p:txBody>
          <a:bodyPr wrap="square">
            <a:spAutoFit/>
          </a:bodyPr>
          <a:lstStyle/>
          <a:p>
            <a:pPr>
              <a:lnSpc>
                <a:spcPct val="107000"/>
              </a:lnSpc>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The rectangle has a perimeter of 24 cm.</a:t>
            </a:r>
          </a:p>
          <a:p>
            <a:pPr>
              <a:lnSpc>
                <a:spcPct val="107000"/>
              </a:lnSpc>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Find its width.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en-GB" dirty="0">
                <a:solidFill>
                  <a:schemeClr val="tx1">
                    <a:lumMod val="50000"/>
                    <a:lumOff val="50000"/>
                  </a:schemeClr>
                </a:solidFill>
                <a:latin typeface="+mj-lt"/>
              </a:rPr>
              <a:t>Learning </a:t>
            </a:r>
            <a:r>
              <a:rPr lang="en-GB" b="0" i="0" dirty="0">
                <a:solidFill>
                  <a:schemeClr val="tx1">
                    <a:lumMod val="50000"/>
                    <a:lumOff val="50000"/>
                  </a:schemeClr>
                </a:solidFill>
                <a:effectLst/>
                <a:latin typeface="+mj-lt"/>
              </a:rPr>
              <a:t>Activity</a:t>
            </a:r>
            <a:endParaRPr lang="en-GB" dirty="0">
              <a:solidFill>
                <a:schemeClr val="tx1">
                  <a:lumMod val="50000"/>
                  <a:lumOff val="50000"/>
                </a:schemeClr>
              </a:solidFill>
              <a:latin typeface="+mj-lt"/>
            </a:endParaRPr>
          </a:p>
        </p:txBody>
      </p:sp>
      <p:sp>
        <p:nvSpPr>
          <p:cNvPr id="11" name="TextBox 10">
            <a:extLst>
              <a:ext uri="{FF2B5EF4-FFF2-40B4-BE49-F238E27FC236}">
                <a16:creationId xmlns:a16="http://schemas.microsoft.com/office/drawing/2014/main" id="{6F6C26B0-6863-4D7A-AB5D-9D017FF80C0F}"/>
              </a:ext>
            </a:extLst>
          </p:cNvPr>
          <p:cNvSpPr txBox="1"/>
          <p:nvPr/>
        </p:nvSpPr>
        <p:spPr>
          <a:xfrm>
            <a:off x="503949" y="3857087"/>
            <a:ext cx="6227237" cy="1690527"/>
          </a:xfrm>
          <a:prstGeom prst="rect">
            <a:avLst/>
          </a:prstGeom>
          <a:noFill/>
        </p:spPr>
        <p:txBody>
          <a:bodyPr wrap="square">
            <a:spAutoFit/>
          </a:bodyPr>
          <a:lstStyle/>
          <a:p>
            <a:pPr marL="0" marR="0">
              <a:lnSpc>
                <a:spcPct val="200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width of the rectangle is equal to             centimeters.</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1181411" y="4954837"/>
            <a:ext cx="100584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000" dirty="0">
                <a:solidFill>
                  <a:schemeClr val="bg1"/>
                </a:solidFill>
                <a:latin typeface="Comic Sans MS" panose="030F0702030302020204" pitchFamily="66" charset="0"/>
                <a:cs typeface="Arial"/>
              </a:rPr>
              <a:t>5</a:t>
            </a:r>
          </a:p>
        </p:txBody>
      </p:sp>
      <p:grpSp>
        <p:nvGrpSpPr>
          <p:cNvPr id="25" name="Group 24">
            <a:extLst>
              <a:ext uri="{FF2B5EF4-FFF2-40B4-BE49-F238E27FC236}">
                <a16:creationId xmlns:a16="http://schemas.microsoft.com/office/drawing/2014/main" id="{FE73B68A-199C-4387-A658-897424F2ADC3}"/>
              </a:ext>
            </a:extLst>
          </p:cNvPr>
          <p:cNvGrpSpPr/>
          <p:nvPr/>
        </p:nvGrpSpPr>
        <p:grpSpPr>
          <a:xfrm>
            <a:off x="7166508" y="2436899"/>
            <a:ext cx="4360253" cy="2728209"/>
            <a:chOff x="7734925" y="2803161"/>
            <a:chExt cx="4360253" cy="2728209"/>
          </a:xfrm>
        </p:grpSpPr>
        <p:sp>
          <p:nvSpPr>
            <p:cNvPr id="26" name="Rectangle 25">
              <a:extLst>
                <a:ext uri="{FF2B5EF4-FFF2-40B4-BE49-F238E27FC236}">
                  <a16:creationId xmlns:a16="http://schemas.microsoft.com/office/drawing/2014/main" id="{ED36E076-19BC-483F-A4E0-E4A9E1FECB03}"/>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TextBox 26">
              <a:extLst>
                <a:ext uri="{FF2B5EF4-FFF2-40B4-BE49-F238E27FC236}">
                  <a16:creationId xmlns:a16="http://schemas.microsoft.com/office/drawing/2014/main" id="{D289D893-69C7-48B4-8F62-A0F9F94BA249}"/>
                </a:ext>
              </a:extLst>
            </p:cNvPr>
            <p:cNvSpPr txBox="1"/>
            <p:nvPr/>
          </p:nvSpPr>
          <p:spPr>
            <a:xfrm>
              <a:off x="8769246" y="2803161"/>
              <a:ext cx="692818" cy="369332"/>
            </a:xfrm>
            <a:prstGeom prst="rect">
              <a:avLst/>
            </a:prstGeom>
            <a:noFill/>
          </p:spPr>
          <p:txBody>
            <a:bodyPr wrap="none" rtlCol="0">
              <a:spAutoFit/>
            </a:bodyPr>
            <a:lstStyle/>
            <a:p>
              <a:r>
                <a:rPr lang="en-US" sz="1800" dirty="0">
                  <a:solidFill>
                    <a:srgbClr val="0076A3"/>
                  </a:solidFill>
                  <a:latin typeface="+mj-lt"/>
                </a:rPr>
                <a:t>7 cm</a:t>
              </a:r>
            </a:p>
          </p:txBody>
        </p:sp>
        <p:sp>
          <p:nvSpPr>
            <p:cNvPr id="28" name="TextBox 27">
              <a:extLst>
                <a:ext uri="{FF2B5EF4-FFF2-40B4-BE49-F238E27FC236}">
                  <a16:creationId xmlns:a16="http://schemas.microsoft.com/office/drawing/2014/main" id="{512128A6-E48A-41FB-99EC-786EF163658A}"/>
                </a:ext>
              </a:extLst>
            </p:cNvPr>
            <p:cNvSpPr txBox="1"/>
            <p:nvPr/>
          </p:nvSpPr>
          <p:spPr>
            <a:xfrm>
              <a:off x="11227633" y="3985310"/>
              <a:ext cx="867545" cy="369332"/>
            </a:xfrm>
            <a:prstGeom prst="rect">
              <a:avLst/>
            </a:prstGeom>
            <a:noFill/>
          </p:spPr>
          <p:txBody>
            <a:bodyPr wrap="none" rtlCol="0">
              <a:spAutoFit/>
            </a:bodyPr>
            <a:lstStyle/>
            <a:p>
              <a:r>
                <a:rPr lang="en-US" sz="1800" dirty="0">
                  <a:solidFill>
                    <a:srgbClr val="0076A3"/>
                  </a:solidFill>
                  <a:latin typeface="+mj-lt"/>
                </a:rPr>
                <a:t>Width</a:t>
              </a:r>
            </a:p>
          </p:txBody>
        </p:sp>
      </p:grpSp>
    </p:spTree>
    <p:custDataLst>
      <p:tags r:id="rId1"/>
    </p:custDataLst>
    <p:extLst>
      <p:ext uri="{BB962C8B-B14F-4D97-AF65-F5344CB8AC3E}">
        <p14:creationId xmlns:p14="http://schemas.microsoft.com/office/powerpoint/2010/main" val="10192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5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400"/>
                            </p:stCondLst>
                            <p:childTnLst>
                              <p:par>
                                <p:cTn id="9" presetID="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par>
                          <p:cTn id="11" fill="hold">
                            <p:stCondLst>
                              <p:cond delay="1400"/>
                            </p:stCondLst>
                            <p:childTnLst>
                              <p:par>
                                <p:cTn id="12" presetID="1" presetClass="entr" presetSubtype="0" fill="hold" grpId="1" nodeType="after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2000" fill="hold"/>
                                        <p:tgtEl>
                                          <p:spTgt spid="12"/>
                                        </p:tgtEl>
                                        <p:attrNameLst>
                                          <p:attrName>fillcolor</p:attrName>
                                        </p:attrNameLst>
                                      </p:cBhvr>
                                      <p:to>
                                        <a:srgbClr val="74C274"/>
                                      </p:to>
                                    </p:animClr>
                                    <p:set>
                                      <p:cBhvr>
                                        <p:cTn id="18" dur="2000" fill="hold"/>
                                        <p:tgtEl>
                                          <p:spTgt spid="12"/>
                                        </p:tgtEl>
                                        <p:attrNameLst>
                                          <p:attrName>fill.type</p:attrName>
                                        </p:attrNameLst>
                                      </p:cBhvr>
                                      <p:to>
                                        <p:strVal val="solid"/>
                                      </p:to>
                                    </p:set>
                                    <p:set>
                                      <p:cBhvr>
                                        <p:cTn id="19" dur="2000" fill="hold"/>
                                        <p:tgtEl>
                                          <p:spTgt spid="12"/>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12"/>
                                        </p:tgtEl>
                                        <p:attrNameLst>
                                          <p:attrName>stroke.color</p:attrName>
                                        </p:attrNameLst>
                                      </p:cBhvr>
                                      <p:to>
                                        <a:srgbClr val="FFFFFF"/>
                                      </p:to>
                                    </p:animClr>
                                    <p:set>
                                      <p:cBhvr>
                                        <p:cTn id="22" dur="2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width of the rectangle </a:t>
            </a:r>
          </a:p>
        </p:txBody>
      </p:sp>
      <p:sp>
        <p:nvSpPr>
          <p:cNvPr id="11" name="TextBox 10">
            <a:extLst>
              <a:ext uri="{FF2B5EF4-FFF2-40B4-BE49-F238E27FC236}">
                <a16:creationId xmlns:a16="http://schemas.microsoft.com/office/drawing/2014/main" id="{6F6C26B0-6863-4D7A-AB5D-9D017FF80C0F}"/>
              </a:ext>
            </a:extLst>
          </p:cNvPr>
          <p:cNvSpPr txBox="1"/>
          <p:nvPr/>
        </p:nvSpPr>
        <p:spPr>
          <a:xfrm>
            <a:off x="544468" y="1635598"/>
            <a:ext cx="4983944" cy="1916550"/>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Half of the perimeter is </a:t>
            </a:r>
          </a:p>
          <a:p>
            <a:pPr marL="0" marR="0">
              <a:lnSpc>
                <a:spcPct val="107000"/>
              </a:lnSpc>
              <a:spcBef>
                <a:spcPts val="0"/>
              </a:spcBef>
              <a:spcAft>
                <a:spcPts val="800"/>
              </a:spcAft>
            </a:pPr>
            <a:endParaRPr lang="en-US" sz="3600"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600" dirty="0">
                <a:solidFill>
                  <a:schemeClr val="tx1">
                    <a:lumMod val="65000"/>
                    <a:lumOff val="35000"/>
                  </a:schemeClr>
                </a:solidFill>
                <a:effectLst/>
                <a:latin typeface="+mn-lt"/>
                <a:ea typeface="Calibri" panose="020F0502020204030204" pitchFamily="34" charset="0"/>
                <a:cs typeface="Arial" panose="020B0604020202020204" pitchFamily="34" charset="0"/>
              </a:rPr>
              <a:t>24 ÷ 2 =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2533520" y="2900902"/>
            <a:ext cx="100584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000" dirty="0">
                <a:solidFill>
                  <a:schemeClr val="bg1"/>
                </a:solidFill>
                <a:latin typeface="Comic Sans MS" panose="030F0702030302020204" pitchFamily="66" charset="0"/>
                <a:cs typeface="Arial"/>
              </a:rPr>
              <a:t>12</a:t>
            </a:r>
            <a:r>
              <a:rPr lang="en-US" sz="4000" dirty="0">
                <a:solidFill>
                  <a:schemeClr val="tx1">
                    <a:lumMod val="65000"/>
                    <a:lumOff val="35000"/>
                  </a:schemeClr>
                </a:solidFill>
                <a:latin typeface="Comic Sans MS" panose="030F0702030302020204" pitchFamily="66" charset="0"/>
                <a:cs typeface="Arial"/>
              </a:rPr>
              <a:t>      </a:t>
            </a:r>
          </a:p>
        </p:txBody>
      </p:sp>
      <p:grpSp>
        <p:nvGrpSpPr>
          <p:cNvPr id="10" name="Group 9">
            <a:extLst>
              <a:ext uri="{FF2B5EF4-FFF2-40B4-BE49-F238E27FC236}">
                <a16:creationId xmlns:a16="http://schemas.microsoft.com/office/drawing/2014/main" id="{E95A781D-4292-4BA7-9FFC-B8E73B001273}"/>
              </a:ext>
            </a:extLst>
          </p:cNvPr>
          <p:cNvGrpSpPr/>
          <p:nvPr/>
        </p:nvGrpSpPr>
        <p:grpSpPr>
          <a:xfrm>
            <a:off x="7166508" y="2436899"/>
            <a:ext cx="4360253" cy="2728209"/>
            <a:chOff x="7734925" y="2803161"/>
            <a:chExt cx="4360253" cy="2728209"/>
          </a:xfrm>
        </p:grpSpPr>
        <p:sp>
          <p:nvSpPr>
            <p:cNvPr id="15" name="Rectangle 14">
              <a:extLst>
                <a:ext uri="{FF2B5EF4-FFF2-40B4-BE49-F238E27FC236}">
                  <a16:creationId xmlns:a16="http://schemas.microsoft.com/office/drawing/2014/main" id="{2B1056D5-4B5D-4F1E-AF52-B06E9C221980}"/>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TextBox 15">
              <a:extLst>
                <a:ext uri="{FF2B5EF4-FFF2-40B4-BE49-F238E27FC236}">
                  <a16:creationId xmlns:a16="http://schemas.microsoft.com/office/drawing/2014/main" id="{DFB83048-7F86-4268-85A9-941286AAA48C}"/>
                </a:ext>
              </a:extLst>
            </p:cNvPr>
            <p:cNvSpPr txBox="1"/>
            <p:nvPr/>
          </p:nvSpPr>
          <p:spPr>
            <a:xfrm>
              <a:off x="8769246" y="2803161"/>
              <a:ext cx="692818" cy="369332"/>
            </a:xfrm>
            <a:prstGeom prst="rect">
              <a:avLst/>
            </a:prstGeom>
            <a:noFill/>
          </p:spPr>
          <p:txBody>
            <a:bodyPr wrap="none" rtlCol="0">
              <a:spAutoFit/>
            </a:bodyPr>
            <a:lstStyle/>
            <a:p>
              <a:r>
                <a:rPr lang="en-US" sz="1800" dirty="0">
                  <a:solidFill>
                    <a:srgbClr val="0076A3"/>
                  </a:solidFill>
                  <a:latin typeface="+mj-lt"/>
                </a:rPr>
                <a:t>7 cm</a:t>
              </a:r>
            </a:p>
          </p:txBody>
        </p:sp>
        <p:sp>
          <p:nvSpPr>
            <p:cNvPr id="17" name="TextBox 16">
              <a:extLst>
                <a:ext uri="{FF2B5EF4-FFF2-40B4-BE49-F238E27FC236}">
                  <a16:creationId xmlns:a16="http://schemas.microsoft.com/office/drawing/2014/main" id="{FF08EF6C-8189-418F-9211-D9E18DA2A239}"/>
                </a:ext>
              </a:extLst>
            </p:cNvPr>
            <p:cNvSpPr txBox="1"/>
            <p:nvPr/>
          </p:nvSpPr>
          <p:spPr>
            <a:xfrm>
              <a:off x="11227633" y="3985310"/>
              <a:ext cx="867545" cy="369332"/>
            </a:xfrm>
            <a:prstGeom prst="rect">
              <a:avLst/>
            </a:prstGeom>
            <a:noFill/>
          </p:spPr>
          <p:txBody>
            <a:bodyPr wrap="none" rtlCol="0">
              <a:spAutoFit/>
            </a:bodyPr>
            <a:lstStyle/>
            <a:p>
              <a:r>
                <a:rPr lang="en-US" sz="1800" dirty="0">
                  <a:solidFill>
                    <a:srgbClr val="0076A3"/>
                  </a:solidFill>
                  <a:latin typeface="+mj-lt"/>
                </a:rPr>
                <a:t>Width</a:t>
              </a:r>
            </a:p>
          </p:txBody>
        </p:sp>
      </p:grpSp>
    </p:spTree>
    <p:custDataLst>
      <p:tags r:id="rId1"/>
    </p:custDataLst>
    <p:extLst>
      <p:ext uri="{BB962C8B-B14F-4D97-AF65-F5344CB8AC3E}">
        <p14:creationId xmlns:p14="http://schemas.microsoft.com/office/powerpoint/2010/main" val="27443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2"/>
                                        </p:tgtEl>
                                        <p:attrNameLst>
                                          <p:attrName>fillcolor</p:attrName>
                                        </p:attrNameLst>
                                      </p:cBhvr>
                                      <p:to>
                                        <a:srgbClr val="74C274"/>
                                      </p:to>
                                    </p:animClr>
                                    <p:set>
                                      <p:cBhvr>
                                        <p:cTn id="7" dur="2000" fill="hold"/>
                                        <p:tgtEl>
                                          <p:spTgt spid="12"/>
                                        </p:tgtEl>
                                        <p:attrNameLst>
                                          <p:attrName>fill.type</p:attrName>
                                        </p:attrNameLst>
                                      </p:cBhvr>
                                      <p:to>
                                        <p:strVal val="solid"/>
                                      </p:to>
                                    </p:set>
                                    <p:set>
                                      <p:cBhvr>
                                        <p:cTn id="8" dur="2000" fill="hold"/>
                                        <p:tgtEl>
                                          <p:spTgt spid="12"/>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2000" fill="hold"/>
                                        <p:tgtEl>
                                          <p:spTgt spid="12"/>
                                        </p:tgtEl>
                                        <p:attrNameLst>
                                          <p:attrName>stroke.color</p:attrName>
                                        </p:attrNameLst>
                                      </p:cBhvr>
                                      <p:to>
                                        <a:srgbClr val="FFFFFF"/>
                                      </p:to>
                                    </p:animClr>
                                    <p:set>
                                      <p:cBhvr>
                                        <p:cTn id="11" dur="2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4C62B7E-2B9A-49C5-A9EB-22C9160900B3}"/>
              </a:ext>
            </a:extLst>
          </p:cNvPr>
          <p:cNvSpPr txBox="1"/>
          <p:nvPr/>
        </p:nvSpPr>
        <p:spPr>
          <a:xfrm>
            <a:off x="522831" y="2540344"/>
            <a:ext cx="7495082" cy="1793120"/>
          </a:xfrm>
          <a:prstGeom prst="rect">
            <a:avLst/>
          </a:prstGeom>
          <a:noFill/>
        </p:spPr>
        <p:txBody>
          <a:bodyPr wrap="square">
            <a:spAutoFit/>
          </a:bodyPr>
          <a:lstStyle/>
          <a:p>
            <a:pPr marL="0" marR="0">
              <a:lnSpc>
                <a:spcPct val="200000"/>
              </a:lnSpc>
              <a:spcBef>
                <a:spcPts val="0"/>
              </a:spcBef>
              <a:spcAft>
                <a:spcPts val="800"/>
              </a:spcAft>
            </a:pP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Width = </a:t>
            </a: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 -       </a:t>
            </a: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 </a:t>
            </a:r>
          </a:p>
          <a:p>
            <a:pPr marL="0" marR="0">
              <a:lnSpc>
                <a:spcPct val="200000"/>
              </a:lnSpc>
              <a:spcBef>
                <a:spcPts val="0"/>
              </a:spcBef>
              <a:spcAft>
                <a:spcPts val="800"/>
              </a:spcAft>
            </a:pP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a:t>
            </a:r>
            <a:r>
              <a:rPr lang="en-US" sz="1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width of the rectangle </a:t>
            </a: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2101116" y="2788540"/>
            <a:ext cx="916105"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rPr>
              <a:t>12</a:t>
            </a:r>
          </a:p>
        </p:txBody>
      </p:sp>
      <p:sp>
        <p:nvSpPr>
          <p:cNvPr id="8" name="TextBox 7">
            <a:extLst>
              <a:ext uri="{FF2B5EF4-FFF2-40B4-BE49-F238E27FC236}">
                <a16:creationId xmlns:a16="http://schemas.microsoft.com/office/drawing/2014/main" id="{E67C9789-6379-4D7F-82FB-98702A290307}"/>
              </a:ext>
            </a:extLst>
          </p:cNvPr>
          <p:cNvSpPr txBox="1"/>
          <p:nvPr/>
        </p:nvSpPr>
        <p:spPr>
          <a:xfrm>
            <a:off x="522831" y="1615754"/>
            <a:ext cx="6093500" cy="528222"/>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7 cm + width = 12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8181CE79-1808-4889-A34B-7EA846A7296E}"/>
              </a:ext>
            </a:extLst>
          </p:cNvPr>
          <p:cNvSpPr/>
          <p:nvPr/>
        </p:nvSpPr>
        <p:spPr>
          <a:xfrm>
            <a:off x="2101115" y="3709570"/>
            <a:ext cx="916105"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a:ln>
                  <a:noFill/>
                </a:ln>
                <a:solidFill>
                  <a:prstClr val="white"/>
                </a:solidFill>
                <a:effectLst/>
                <a:uLnTx/>
                <a:uFillTx/>
                <a:latin typeface="Comic Sans MS" panose="030F0702030302020204" pitchFamily="66" charset="0"/>
                <a:ea typeface="+mn-ea"/>
                <a:cs typeface="Arial"/>
                <a:sym typeface="Arial"/>
              </a:rPr>
              <a:t>5</a:t>
            </a:r>
            <a:endPar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endParaRPr>
          </a:p>
        </p:txBody>
      </p:sp>
      <p:sp>
        <p:nvSpPr>
          <p:cNvPr id="13" name="Rectangle: Rounded Corners 12">
            <a:extLst>
              <a:ext uri="{FF2B5EF4-FFF2-40B4-BE49-F238E27FC236}">
                <a16:creationId xmlns:a16="http://schemas.microsoft.com/office/drawing/2014/main" id="{B61CC248-9BBA-4091-8921-AE422BB73A34}"/>
              </a:ext>
            </a:extLst>
          </p:cNvPr>
          <p:cNvSpPr/>
          <p:nvPr/>
        </p:nvSpPr>
        <p:spPr>
          <a:xfrm>
            <a:off x="4013349" y="2784839"/>
            <a:ext cx="916105"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a:ln>
                  <a:noFill/>
                </a:ln>
                <a:solidFill>
                  <a:prstClr val="white"/>
                </a:solidFill>
                <a:effectLst/>
                <a:uLnTx/>
                <a:uFillTx/>
                <a:latin typeface="Comic Sans MS" panose="030F0702030302020204" pitchFamily="66" charset="0"/>
                <a:ea typeface="+mn-ea"/>
                <a:cs typeface="Arial"/>
                <a:sym typeface="Arial"/>
              </a:rPr>
              <a:t>7</a:t>
            </a:r>
            <a:endPar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endParaRPr>
          </a:p>
        </p:txBody>
      </p:sp>
      <p:grpSp>
        <p:nvGrpSpPr>
          <p:cNvPr id="18" name="Group 17">
            <a:extLst>
              <a:ext uri="{FF2B5EF4-FFF2-40B4-BE49-F238E27FC236}">
                <a16:creationId xmlns:a16="http://schemas.microsoft.com/office/drawing/2014/main" id="{E8829AE2-61A7-46D4-8AD3-26B89E505AAE}"/>
              </a:ext>
            </a:extLst>
          </p:cNvPr>
          <p:cNvGrpSpPr/>
          <p:nvPr/>
        </p:nvGrpSpPr>
        <p:grpSpPr>
          <a:xfrm>
            <a:off x="7166508" y="2436899"/>
            <a:ext cx="4360253" cy="2728209"/>
            <a:chOff x="7734925" y="2803161"/>
            <a:chExt cx="4360253" cy="2728209"/>
          </a:xfrm>
        </p:grpSpPr>
        <p:sp>
          <p:nvSpPr>
            <p:cNvPr id="19" name="Rectangle 18">
              <a:extLst>
                <a:ext uri="{FF2B5EF4-FFF2-40B4-BE49-F238E27FC236}">
                  <a16:creationId xmlns:a16="http://schemas.microsoft.com/office/drawing/2014/main" id="{64FC1303-04AA-42D2-9CF4-43371D0B8371}"/>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TextBox 19">
              <a:extLst>
                <a:ext uri="{FF2B5EF4-FFF2-40B4-BE49-F238E27FC236}">
                  <a16:creationId xmlns:a16="http://schemas.microsoft.com/office/drawing/2014/main" id="{A52B1747-0A0D-48A1-B827-906213D55C3F}"/>
                </a:ext>
              </a:extLst>
            </p:cNvPr>
            <p:cNvSpPr txBox="1"/>
            <p:nvPr/>
          </p:nvSpPr>
          <p:spPr>
            <a:xfrm>
              <a:off x="8769246" y="2803161"/>
              <a:ext cx="692818" cy="369332"/>
            </a:xfrm>
            <a:prstGeom prst="rect">
              <a:avLst/>
            </a:prstGeom>
            <a:noFill/>
          </p:spPr>
          <p:txBody>
            <a:bodyPr wrap="none" rtlCol="0">
              <a:spAutoFit/>
            </a:bodyPr>
            <a:lstStyle/>
            <a:p>
              <a:r>
                <a:rPr lang="en-US" sz="1800" dirty="0">
                  <a:solidFill>
                    <a:srgbClr val="0076A3"/>
                  </a:solidFill>
                  <a:latin typeface="+mj-lt"/>
                </a:rPr>
                <a:t>7 cm</a:t>
              </a:r>
            </a:p>
          </p:txBody>
        </p:sp>
        <p:sp>
          <p:nvSpPr>
            <p:cNvPr id="21" name="TextBox 20">
              <a:extLst>
                <a:ext uri="{FF2B5EF4-FFF2-40B4-BE49-F238E27FC236}">
                  <a16:creationId xmlns:a16="http://schemas.microsoft.com/office/drawing/2014/main" id="{40AA6CAE-613C-451E-A6AB-7B3BDDB40D57}"/>
                </a:ext>
              </a:extLst>
            </p:cNvPr>
            <p:cNvSpPr txBox="1"/>
            <p:nvPr/>
          </p:nvSpPr>
          <p:spPr>
            <a:xfrm>
              <a:off x="11227633" y="3985310"/>
              <a:ext cx="867545" cy="369332"/>
            </a:xfrm>
            <a:prstGeom prst="rect">
              <a:avLst/>
            </a:prstGeom>
            <a:noFill/>
          </p:spPr>
          <p:txBody>
            <a:bodyPr wrap="none" rtlCol="0">
              <a:spAutoFit/>
            </a:bodyPr>
            <a:lstStyle/>
            <a:p>
              <a:r>
                <a:rPr lang="en-US" sz="1800" dirty="0">
                  <a:solidFill>
                    <a:srgbClr val="0076A3"/>
                  </a:solidFill>
                  <a:latin typeface="+mj-lt"/>
                </a:rPr>
                <a:t>Width</a:t>
              </a:r>
            </a:p>
          </p:txBody>
        </p:sp>
      </p:grpSp>
    </p:spTree>
    <p:custDataLst>
      <p:tags r:id="rId1"/>
    </p:custDataLst>
    <p:extLst>
      <p:ext uri="{BB962C8B-B14F-4D97-AF65-F5344CB8AC3E}">
        <p14:creationId xmlns:p14="http://schemas.microsoft.com/office/powerpoint/2010/main" val="339046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2"/>
                                        </p:tgtEl>
                                        <p:attrNameLst>
                                          <p:attrName>fillcolor</p:attrName>
                                        </p:attrNameLst>
                                      </p:cBhvr>
                                      <p:to>
                                        <a:srgbClr val="74C274"/>
                                      </p:to>
                                    </p:animClr>
                                    <p:set>
                                      <p:cBhvr>
                                        <p:cTn id="7" dur="500" fill="hold"/>
                                        <p:tgtEl>
                                          <p:spTgt spid="12"/>
                                        </p:tgtEl>
                                        <p:attrNameLst>
                                          <p:attrName>fill.type</p:attrName>
                                        </p:attrNameLst>
                                      </p:cBhvr>
                                      <p:to>
                                        <p:strVal val="solid"/>
                                      </p:to>
                                    </p:set>
                                    <p:set>
                                      <p:cBhvr>
                                        <p:cTn id="8" dur="500" fill="hold"/>
                                        <p:tgtEl>
                                          <p:spTgt spid="12"/>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2"/>
                                        </p:tgtEl>
                                        <p:attrNameLst>
                                          <p:attrName>stroke.color</p:attrName>
                                        </p:attrNameLst>
                                      </p:cBhvr>
                                      <p:to>
                                        <a:srgbClr val="FFFFFF"/>
                                      </p:to>
                                    </p:animClr>
                                    <p:set>
                                      <p:cBhvr>
                                        <p:cTn id="11" dur="500" fill="hold"/>
                                        <p:tgtEl>
                                          <p:spTgt spid="1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2" fill="hold" nodeType="clickEffect">
                                  <p:stCondLst>
                                    <p:cond delay="0"/>
                                  </p:stCondLst>
                                  <p:childTnLst>
                                    <p:animClr clrSpc="rgb" dir="cw">
                                      <p:cBhvr>
                                        <p:cTn id="15" dur="500" fill="hold"/>
                                        <p:tgtEl>
                                          <p:spTgt spid="13"/>
                                        </p:tgtEl>
                                        <p:attrNameLst>
                                          <p:attrName>fillcolor</p:attrName>
                                        </p:attrNameLst>
                                      </p:cBhvr>
                                      <p:to>
                                        <a:srgbClr val="74C274"/>
                                      </p:to>
                                    </p:animClr>
                                    <p:set>
                                      <p:cBhvr>
                                        <p:cTn id="16" dur="500" fill="hold"/>
                                        <p:tgtEl>
                                          <p:spTgt spid="13"/>
                                        </p:tgtEl>
                                        <p:attrNameLst>
                                          <p:attrName>fill.type</p:attrName>
                                        </p:attrNameLst>
                                      </p:cBhvr>
                                      <p:to>
                                        <p:strVal val="solid"/>
                                      </p:to>
                                    </p:set>
                                    <p:set>
                                      <p:cBhvr>
                                        <p:cTn id="17" dur="500" fill="hold"/>
                                        <p:tgtEl>
                                          <p:spTgt spid="13"/>
                                        </p:tgtEl>
                                        <p:attrNameLst>
                                          <p:attrName>fill.on</p:attrName>
                                        </p:attrNameLst>
                                      </p:cBhvr>
                                      <p:to>
                                        <p:strVal val="true"/>
                                      </p:to>
                                    </p:set>
                                  </p:childTnLst>
                                </p:cTn>
                              </p:par>
                              <p:par>
                                <p:cTn id="18" presetID="7" presetClass="emph" presetSubtype="2" fill="hold" nodeType="withEffect">
                                  <p:stCondLst>
                                    <p:cond delay="0"/>
                                  </p:stCondLst>
                                  <p:childTnLst>
                                    <p:animClr clrSpc="rgb" dir="cw">
                                      <p:cBhvr>
                                        <p:cTn id="19" dur="500" fill="hold"/>
                                        <p:tgtEl>
                                          <p:spTgt spid="13"/>
                                        </p:tgtEl>
                                        <p:attrNameLst>
                                          <p:attrName>stroke.color</p:attrName>
                                        </p:attrNameLst>
                                      </p:cBhvr>
                                      <p:to>
                                        <a:srgbClr val="FFFFFF"/>
                                      </p:to>
                                    </p:animClr>
                                    <p:set>
                                      <p:cBhvr>
                                        <p:cTn id="20" dur="500" fill="hold"/>
                                        <p:tgtEl>
                                          <p:spTgt spid="13"/>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500" fill="hold"/>
                                        <p:tgtEl>
                                          <p:spTgt spid="10"/>
                                        </p:tgtEl>
                                        <p:attrNameLst>
                                          <p:attrName>fillcolor</p:attrName>
                                        </p:attrNameLst>
                                      </p:cBhvr>
                                      <p:to>
                                        <a:srgbClr val="74C274"/>
                                      </p:to>
                                    </p:animClr>
                                    <p:set>
                                      <p:cBhvr>
                                        <p:cTn id="25" dur="500" fill="hold"/>
                                        <p:tgtEl>
                                          <p:spTgt spid="10"/>
                                        </p:tgtEl>
                                        <p:attrNameLst>
                                          <p:attrName>fill.type</p:attrName>
                                        </p:attrNameLst>
                                      </p:cBhvr>
                                      <p:to>
                                        <p:strVal val="solid"/>
                                      </p:to>
                                    </p:set>
                                    <p:set>
                                      <p:cBhvr>
                                        <p:cTn id="26" dur="500" fill="hold"/>
                                        <p:tgtEl>
                                          <p:spTgt spid="10"/>
                                        </p:tgtEl>
                                        <p:attrNameLst>
                                          <p:attrName>fill.on</p:attrName>
                                        </p:attrNameLst>
                                      </p:cBhvr>
                                      <p:to>
                                        <p:strVal val="true"/>
                                      </p:to>
                                    </p:set>
                                  </p:childTnLst>
                                </p:cTn>
                              </p:par>
                              <p:par>
                                <p:cTn id="27" presetID="7" presetClass="emph" presetSubtype="2" fill="hold" nodeType="withEffect">
                                  <p:stCondLst>
                                    <p:cond delay="0"/>
                                  </p:stCondLst>
                                  <p:childTnLst>
                                    <p:animClr clrSpc="rgb" dir="cw">
                                      <p:cBhvr>
                                        <p:cTn id="28" dur="500" fill="hold"/>
                                        <p:tgtEl>
                                          <p:spTgt spid="10"/>
                                        </p:tgtEl>
                                        <p:attrNameLst>
                                          <p:attrName>stroke.color</p:attrName>
                                        </p:attrNameLst>
                                      </p:cBhvr>
                                      <p:to>
                                        <a:srgbClr val="FFFFFF"/>
                                      </p:to>
                                    </p:animClr>
                                    <p:set>
                                      <p:cBhvr>
                                        <p:cTn id="29" dur="500" fill="hold"/>
                                        <p:tgtEl>
                                          <p:spTgt spid="1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rectangle </a:t>
            </a:r>
          </a:p>
        </p:txBody>
      </p:sp>
      <p:sp>
        <p:nvSpPr>
          <p:cNvPr id="10" name="TextBox 9">
            <a:extLst>
              <a:ext uri="{FF2B5EF4-FFF2-40B4-BE49-F238E27FC236}">
                <a16:creationId xmlns:a16="http://schemas.microsoft.com/office/drawing/2014/main" id="{8AAECA61-0975-485E-958C-E8679392E4D5}"/>
              </a:ext>
            </a:extLst>
          </p:cNvPr>
          <p:cNvSpPr txBox="1"/>
          <p:nvPr/>
        </p:nvSpPr>
        <p:spPr>
          <a:xfrm>
            <a:off x="514628" y="1495428"/>
            <a:ext cx="8855438" cy="1091837"/>
          </a:xfrm>
          <a:prstGeom prst="rect">
            <a:avLst/>
          </a:prstGeom>
          <a:noFill/>
        </p:spPr>
        <p:txBody>
          <a:bodyPr wrap="square">
            <a:spAutoFit/>
          </a:bodyPr>
          <a:lstStyle/>
          <a:p>
            <a:pPr>
              <a:lnSpc>
                <a:spcPct val="107000"/>
              </a:lnSpc>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The rectangle has a perimeter of 30 cm. </a:t>
            </a:r>
          </a:p>
          <a:p>
            <a:pPr>
              <a:lnSpc>
                <a:spcPct val="107000"/>
              </a:lnSpc>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Find its length.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6F6C26B0-6863-4D7A-AB5D-9D017FF80C0F}"/>
              </a:ext>
            </a:extLst>
          </p:cNvPr>
          <p:cNvSpPr txBox="1"/>
          <p:nvPr/>
        </p:nvSpPr>
        <p:spPr>
          <a:xfrm>
            <a:off x="528664" y="2713902"/>
            <a:ext cx="6227237" cy="1416093"/>
          </a:xfrm>
          <a:prstGeom prst="rect">
            <a:avLst/>
          </a:prstGeom>
          <a:noFill/>
        </p:spPr>
        <p:txBody>
          <a:bodyPr wrap="square">
            <a:spAutoFit/>
          </a:bodyPr>
          <a:lstStyle/>
          <a:p>
            <a:pPr marL="0" marR="0">
              <a:lnSpc>
                <a:spcPct val="150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length of the rectangle is equal </a:t>
            </a:r>
            <a:endParaRPr lang="en-US" sz="2800" dirty="0">
              <a:solidFill>
                <a:schemeClr val="tx1">
                  <a:lumMod val="65000"/>
                  <a:lumOff val="35000"/>
                </a:schemeClr>
              </a:solidFill>
              <a:latin typeface="+mn-lt"/>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to            centimeters.</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1129155" y="3522573"/>
            <a:ext cx="100584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US" sz="4000">
                <a:solidFill>
                  <a:prstClr val="white"/>
                </a:solidFill>
                <a:latin typeface="Comic Sans MS" panose="030F0702030302020204" pitchFamily="66" charset="0"/>
                <a:cs typeface="Arial"/>
              </a:rPr>
              <a:t>10</a:t>
            </a:r>
            <a:endParaRPr lang="en-US" sz="4000" dirty="0">
              <a:solidFill>
                <a:prstClr val="white"/>
              </a:solidFill>
              <a:latin typeface="Comic Sans MS" panose="030F0702030302020204" pitchFamily="66" charset="0"/>
              <a:cs typeface="Arial"/>
            </a:endParaRPr>
          </a:p>
        </p:txBody>
      </p:sp>
      <p:grpSp>
        <p:nvGrpSpPr>
          <p:cNvPr id="5" name="Group 4">
            <a:extLst>
              <a:ext uri="{FF2B5EF4-FFF2-40B4-BE49-F238E27FC236}">
                <a16:creationId xmlns:a16="http://schemas.microsoft.com/office/drawing/2014/main" id="{D2D3B145-BA81-4626-9B10-846D03AAD4FD}"/>
              </a:ext>
            </a:extLst>
          </p:cNvPr>
          <p:cNvGrpSpPr/>
          <p:nvPr/>
        </p:nvGrpSpPr>
        <p:grpSpPr>
          <a:xfrm>
            <a:off x="7178868" y="2437398"/>
            <a:ext cx="4185526" cy="2728209"/>
            <a:chOff x="7734925" y="2803161"/>
            <a:chExt cx="4185526" cy="2728209"/>
          </a:xfrm>
        </p:grpSpPr>
        <p:sp>
          <p:nvSpPr>
            <p:cNvPr id="2" name="Rectangle 1">
              <a:extLst>
                <a:ext uri="{FF2B5EF4-FFF2-40B4-BE49-F238E27FC236}">
                  <a16:creationId xmlns:a16="http://schemas.microsoft.com/office/drawing/2014/main" id="{175FE4B6-F510-4A69-A081-89482DE48C4E}"/>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extBox 3">
              <a:extLst>
                <a:ext uri="{FF2B5EF4-FFF2-40B4-BE49-F238E27FC236}">
                  <a16:creationId xmlns:a16="http://schemas.microsoft.com/office/drawing/2014/main" id="{E14D4792-EC22-4AAB-BFEF-394523115CE0}"/>
                </a:ext>
              </a:extLst>
            </p:cNvPr>
            <p:cNvSpPr txBox="1"/>
            <p:nvPr/>
          </p:nvSpPr>
          <p:spPr>
            <a:xfrm>
              <a:off x="8769246" y="2803161"/>
              <a:ext cx="922047" cy="369332"/>
            </a:xfrm>
            <a:prstGeom prst="rect">
              <a:avLst/>
            </a:prstGeom>
            <a:noFill/>
          </p:spPr>
          <p:txBody>
            <a:bodyPr wrap="none" rtlCol="0">
              <a:spAutoFit/>
            </a:bodyPr>
            <a:lstStyle/>
            <a:p>
              <a:r>
                <a:rPr lang="en-US" sz="1800" dirty="0">
                  <a:solidFill>
                    <a:srgbClr val="0076A3"/>
                  </a:solidFill>
                  <a:latin typeface="+mj-lt"/>
                </a:rPr>
                <a:t>Length</a:t>
              </a:r>
            </a:p>
          </p:txBody>
        </p:sp>
        <p:sp>
          <p:nvSpPr>
            <p:cNvPr id="13" name="TextBox 12">
              <a:extLst>
                <a:ext uri="{FF2B5EF4-FFF2-40B4-BE49-F238E27FC236}">
                  <a16:creationId xmlns:a16="http://schemas.microsoft.com/office/drawing/2014/main" id="{56192391-4C60-4477-AD7B-64B13975B524}"/>
                </a:ext>
              </a:extLst>
            </p:cNvPr>
            <p:cNvSpPr txBox="1"/>
            <p:nvPr/>
          </p:nvSpPr>
          <p:spPr>
            <a:xfrm>
              <a:off x="11227633" y="3985310"/>
              <a:ext cx="692818" cy="369332"/>
            </a:xfrm>
            <a:prstGeom prst="rect">
              <a:avLst/>
            </a:prstGeom>
            <a:noFill/>
          </p:spPr>
          <p:txBody>
            <a:bodyPr wrap="none" rtlCol="0">
              <a:spAutoFit/>
            </a:bodyPr>
            <a:lstStyle/>
            <a:p>
              <a:r>
                <a:rPr lang="fr-FR" sz="1800" dirty="0">
                  <a:solidFill>
                    <a:srgbClr val="0076A3"/>
                  </a:solidFill>
                  <a:latin typeface="+mj-lt"/>
                </a:rPr>
                <a:t>5 cm</a:t>
              </a:r>
            </a:p>
          </p:txBody>
        </p:sp>
      </p:grpSp>
    </p:spTree>
    <p:custDataLst>
      <p:tags r:id="rId1"/>
    </p:custDataLst>
    <p:extLst>
      <p:ext uri="{BB962C8B-B14F-4D97-AF65-F5344CB8AC3E}">
        <p14:creationId xmlns:p14="http://schemas.microsoft.com/office/powerpoint/2010/main" val="243281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4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1400"/>
                            </p:stCondLst>
                            <p:childTnLst>
                              <p:par>
                                <p:cTn id="12" presetID="1"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2000" fill="hold"/>
                                        <p:tgtEl>
                                          <p:spTgt spid="12"/>
                                        </p:tgtEl>
                                        <p:attrNameLst>
                                          <p:attrName>fillcolor</p:attrName>
                                        </p:attrNameLst>
                                      </p:cBhvr>
                                      <p:to>
                                        <a:srgbClr val="74C274"/>
                                      </p:to>
                                    </p:animClr>
                                    <p:set>
                                      <p:cBhvr>
                                        <p:cTn id="18" dur="2000" fill="hold"/>
                                        <p:tgtEl>
                                          <p:spTgt spid="12"/>
                                        </p:tgtEl>
                                        <p:attrNameLst>
                                          <p:attrName>fill.type</p:attrName>
                                        </p:attrNameLst>
                                      </p:cBhvr>
                                      <p:to>
                                        <p:strVal val="solid"/>
                                      </p:to>
                                    </p:set>
                                    <p:set>
                                      <p:cBhvr>
                                        <p:cTn id="19" dur="2000" fill="hold"/>
                                        <p:tgtEl>
                                          <p:spTgt spid="12"/>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12"/>
                                        </p:tgtEl>
                                        <p:attrNameLst>
                                          <p:attrName>stroke.color</p:attrName>
                                        </p:attrNameLst>
                                      </p:cBhvr>
                                      <p:to>
                                        <a:srgbClr val="FFFFFF"/>
                                      </p:to>
                                    </p:animClr>
                                    <p:set>
                                      <p:cBhvr>
                                        <p:cTn id="22" dur="2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rectangle </a:t>
            </a:r>
          </a:p>
        </p:txBody>
      </p:sp>
      <p:sp>
        <p:nvSpPr>
          <p:cNvPr id="11" name="TextBox 10">
            <a:extLst>
              <a:ext uri="{FF2B5EF4-FFF2-40B4-BE49-F238E27FC236}">
                <a16:creationId xmlns:a16="http://schemas.microsoft.com/office/drawing/2014/main" id="{6F6C26B0-6863-4D7A-AB5D-9D017FF80C0F}"/>
              </a:ext>
            </a:extLst>
          </p:cNvPr>
          <p:cNvSpPr txBox="1"/>
          <p:nvPr/>
        </p:nvSpPr>
        <p:spPr>
          <a:xfrm>
            <a:off x="507399" y="1615897"/>
            <a:ext cx="7546371" cy="2045112"/>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Half of the perimeter is </a:t>
            </a:r>
          </a:p>
          <a:p>
            <a:pPr marL="0" marR="0">
              <a:lnSpc>
                <a:spcPct val="107000"/>
              </a:lnSpc>
              <a:spcBef>
                <a:spcPts val="0"/>
              </a:spcBef>
              <a:spcAft>
                <a:spcPts val="800"/>
              </a:spcAft>
            </a:pPr>
            <a:endParaRPr lang="en-US" sz="4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4000" dirty="0">
                <a:solidFill>
                  <a:schemeClr val="tx1">
                    <a:lumMod val="65000"/>
                    <a:lumOff val="35000"/>
                  </a:schemeClr>
                </a:solidFill>
                <a:effectLst/>
                <a:latin typeface="+mn-lt"/>
                <a:ea typeface="Calibri" panose="020F0502020204030204" pitchFamily="34" charset="0"/>
                <a:cs typeface="Arial" panose="020B0604020202020204" pitchFamily="34" charset="0"/>
              </a:rPr>
              <a:t>30 ÷ 2 =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2783900" y="2899773"/>
            <a:ext cx="1005840" cy="73152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a:ln>
                  <a:noFill/>
                </a:ln>
                <a:solidFill>
                  <a:prstClr val="white"/>
                </a:solidFill>
                <a:effectLst/>
                <a:uLnTx/>
                <a:uFillTx/>
                <a:latin typeface="Comic Sans MS" panose="030F0702030302020204" pitchFamily="66" charset="0"/>
                <a:ea typeface="+mn-ea"/>
                <a:cs typeface="Arial"/>
                <a:sym typeface="Arial"/>
              </a:rPr>
              <a:t>15</a:t>
            </a:r>
            <a:endPar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endParaRPr>
          </a:p>
        </p:txBody>
      </p:sp>
      <p:grpSp>
        <p:nvGrpSpPr>
          <p:cNvPr id="9" name="Group 8">
            <a:extLst>
              <a:ext uri="{FF2B5EF4-FFF2-40B4-BE49-F238E27FC236}">
                <a16:creationId xmlns:a16="http://schemas.microsoft.com/office/drawing/2014/main" id="{8CBB6007-FF86-4D85-AF06-7A5239A8E1CC}"/>
              </a:ext>
            </a:extLst>
          </p:cNvPr>
          <p:cNvGrpSpPr/>
          <p:nvPr/>
        </p:nvGrpSpPr>
        <p:grpSpPr>
          <a:xfrm>
            <a:off x="7178868" y="2437398"/>
            <a:ext cx="4185526" cy="2728209"/>
            <a:chOff x="7734925" y="2803161"/>
            <a:chExt cx="4185526" cy="2728209"/>
          </a:xfrm>
        </p:grpSpPr>
        <p:sp>
          <p:nvSpPr>
            <p:cNvPr id="13" name="Rectangle 12">
              <a:extLst>
                <a:ext uri="{FF2B5EF4-FFF2-40B4-BE49-F238E27FC236}">
                  <a16:creationId xmlns:a16="http://schemas.microsoft.com/office/drawing/2014/main" id="{20DE854B-5085-4CB5-9E67-FE87C0B9D622}"/>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extBox 13">
              <a:extLst>
                <a:ext uri="{FF2B5EF4-FFF2-40B4-BE49-F238E27FC236}">
                  <a16:creationId xmlns:a16="http://schemas.microsoft.com/office/drawing/2014/main" id="{9D761772-82FB-40AF-A72C-544A0E3EF341}"/>
                </a:ext>
              </a:extLst>
            </p:cNvPr>
            <p:cNvSpPr txBox="1"/>
            <p:nvPr/>
          </p:nvSpPr>
          <p:spPr>
            <a:xfrm>
              <a:off x="8769246" y="2803161"/>
              <a:ext cx="922047" cy="369332"/>
            </a:xfrm>
            <a:prstGeom prst="rect">
              <a:avLst/>
            </a:prstGeom>
            <a:noFill/>
          </p:spPr>
          <p:txBody>
            <a:bodyPr wrap="none" rtlCol="0">
              <a:spAutoFit/>
            </a:bodyPr>
            <a:lstStyle/>
            <a:p>
              <a:r>
                <a:rPr lang="en-US" sz="1800" dirty="0">
                  <a:solidFill>
                    <a:srgbClr val="0076A3"/>
                  </a:solidFill>
                  <a:latin typeface="+mj-lt"/>
                </a:rPr>
                <a:t>Length</a:t>
              </a:r>
            </a:p>
          </p:txBody>
        </p:sp>
        <p:sp>
          <p:nvSpPr>
            <p:cNvPr id="18" name="TextBox 17">
              <a:extLst>
                <a:ext uri="{FF2B5EF4-FFF2-40B4-BE49-F238E27FC236}">
                  <a16:creationId xmlns:a16="http://schemas.microsoft.com/office/drawing/2014/main" id="{2A89091C-1DEA-4A91-BC4A-1DF187658E37}"/>
                </a:ext>
              </a:extLst>
            </p:cNvPr>
            <p:cNvSpPr txBox="1"/>
            <p:nvPr/>
          </p:nvSpPr>
          <p:spPr>
            <a:xfrm>
              <a:off x="11227633" y="3985310"/>
              <a:ext cx="692818" cy="369332"/>
            </a:xfrm>
            <a:prstGeom prst="rect">
              <a:avLst/>
            </a:prstGeom>
            <a:noFill/>
          </p:spPr>
          <p:txBody>
            <a:bodyPr wrap="none" rtlCol="0">
              <a:spAutoFit/>
            </a:bodyPr>
            <a:lstStyle/>
            <a:p>
              <a:r>
                <a:rPr lang="fr-FR" sz="1800" dirty="0">
                  <a:solidFill>
                    <a:srgbClr val="0076A3"/>
                  </a:solidFill>
                  <a:latin typeface="+mj-lt"/>
                </a:rPr>
                <a:t>5 cm</a:t>
              </a:r>
            </a:p>
          </p:txBody>
        </p:sp>
      </p:grpSp>
    </p:spTree>
    <p:custDataLst>
      <p:tags r:id="rId1"/>
    </p:custDataLst>
    <p:extLst>
      <p:ext uri="{BB962C8B-B14F-4D97-AF65-F5344CB8AC3E}">
        <p14:creationId xmlns:p14="http://schemas.microsoft.com/office/powerpoint/2010/main" val="85619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2"/>
                                        </p:tgtEl>
                                        <p:attrNameLst>
                                          <p:attrName>fillcolor</p:attrName>
                                        </p:attrNameLst>
                                      </p:cBhvr>
                                      <p:to>
                                        <a:srgbClr val="74C274"/>
                                      </p:to>
                                    </p:animClr>
                                    <p:set>
                                      <p:cBhvr>
                                        <p:cTn id="7" dur="2000" fill="hold"/>
                                        <p:tgtEl>
                                          <p:spTgt spid="12"/>
                                        </p:tgtEl>
                                        <p:attrNameLst>
                                          <p:attrName>fill.type</p:attrName>
                                        </p:attrNameLst>
                                      </p:cBhvr>
                                      <p:to>
                                        <p:strVal val="solid"/>
                                      </p:to>
                                    </p:set>
                                    <p:set>
                                      <p:cBhvr>
                                        <p:cTn id="8" dur="2000" fill="hold"/>
                                        <p:tgtEl>
                                          <p:spTgt spid="12"/>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2000" fill="hold"/>
                                        <p:tgtEl>
                                          <p:spTgt spid="12"/>
                                        </p:tgtEl>
                                        <p:attrNameLst>
                                          <p:attrName>stroke.color</p:attrName>
                                        </p:attrNameLst>
                                      </p:cBhvr>
                                      <p:to>
                                        <a:srgbClr val="FFFFFF"/>
                                      </p:to>
                                    </p:animClr>
                                    <p:set>
                                      <p:cBhvr>
                                        <p:cTn id="11" dur="2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4C62B7E-2B9A-49C5-A9EB-22C9160900B3}"/>
              </a:ext>
            </a:extLst>
          </p:cNvPr>
          <p:cNvSpPr txBox="1"/>
          <p:nvPr/>
        </p:nvSpPr>
        <p:spPr>
          <a:xfrm>
            <a:off x="510474" y="2519514"/>
            <a:ext cx="7002434" cy="1793120"/>
          </a:xfrm>
          <a:prstGeom prst="rect">
            <a:avLst/>
          </a:prstGeom>
          <a:noFill/>
        </p:spPr>
        <p:txBody>
          <a:bodyPr wrap="square">
            <a:spAutoFit/>
          </a:bodyPr>
          <a:lstStyle/>
          <a:p>
            <a:pPr marL="0" marR="0">
              <a:lnSpc>
                <a:spcPct val="200000"/>
              </a:lnSpc>
              <a:spcBef>
                <a:spcPts val="0"/>
              </a:spcBef>
              <a:spcAft>
                <a:spcPts val="800"/>
              </a:spcAft>
            </a:pP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Width = </a:t>
            </a: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 -       </a:t>
            </a: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 </a:t>
            </a:r>
          </a:p>
          <a:p>
            <a:pPr marL="0" marR="0">
              <a:lnSpc>
                <a:spcPct val="200000"/>
              </a:lnSpc>
              <a:spcBef>
                <a:spcPts val="0"/>
              </a:spcBef>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700" dirty="0">
                <a:solidFill>
                  <a:schemeClr val="tx1">
                    <a:lumMod val="65000"/>
                    <a:lumOff val="35000"/>
                  </a:schemeClr>
                </a:solidFill>
                <a:latin typeface="+mn-lt"/>
                <a:ea typeface="Times New Roman" panose="02020603050405020304" pitchFamily="18" charset="0"/>
                <a:cs typeface="Arial" panose="020B0604020202020204" pitchFamily="34" charset="0"/>
              </a:rPr>
              <a:t>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the rectangle </a:t>
            </a:r>
          </a:p>
        </p:txBody>
      </p:sp>
      <p:sp>
        <p:nvSpPr>
          <p:cNvPr id="12" name="Rectangle: Rounded Corners 11">
            <a:extLst>
              <a:ext uri="{FF2B5EF4-FFF2-40B4-BE49-F238E27FC236}">
                <a16:creationId xmlns:a16="http://schemas.microsoft.com/office/drawing/2014/main" id="{809AB223-8DB0-4A90-8B15-C9F43A97AEDB}"/>
              </a:ext>
            </a:extLst>
          </p:cNvPr>
          <p:cNvSpPr/>
          <p:nvPr/>
        </p:nvSpPr>
        <p:spPr>
          <a:xfrm>
            <a:off x="2078753" y="2736437"/>
            <a:ext cx="91440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rPr>
              <a:t>15</a:t>
            </a:r>
          </a:p>
        </p:txBody>
      </p:sp>
      <p:sp>
        <p:nvSpPr>
          <p:cNvPr id="8" name="TextBox 7">
            <a:extLst>
              <a:ext uri="{FF2B5EF4-FFF2-40B4-BE49-F238E27FC236}">
                <a16:creationId xmlns:a16="http://schemas.microsoft.com/office/drawing/2014/main" id="{E67C9789-6379-4D7F-82FB-98702A290307}"/>
              </a:ext>
            </a:extLst>
          </p:cNvPr>
          <p:cNvSpPr txBox="1"/>
          <p:nvPr/>
        </p:nvSpPr>
        <p:spPr>
          <a:xfrm>
            <a:off x="538727" y="1501770"/>
            <a:ext cx="4268044" cy="528222"/>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Length + 5 cm </a:t>
            </a:r>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15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8181CE79-1808-4889-A34B-7EA846A7296E}"/>
              </a:ext>
            </a:extLst>
          </p:cNvPr>
          <p:cNvSpPr/>
          <p:nvPr/>
        </p:nvSpPr>
        <p:spPr>
          <a:xfrm>
            <a:off x="2006028" y="3698408"/>
            <a:ext cx="91440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prstClr val="white"/>
                </a:solidFill>
                <a:effectLst/>
                <a:uLnTx/>
                <a:uFillTx/>
                <a:latin typeface="Comic Sans MS" panose="030F0702030302020204" pitchFamily="66" charset="0"/>
                <a:ea typeface="+mn-ea"/>
                <a:cs typeface="Arial"/>
                <a:sym typeface="Arial"/>
              </a:rPr>
              <a:t>10</a:t>
            </a:r>
          </a:p>
        </p:txBody>
      </p:sp>
      <p:sp>
        <p:nvSpPr>
          <p:cNvPr id="13" name="Rectangle: Rounded Corners 12">
            <a:extLst>
              <a:ext uri="{FF2B5EF4-FFF2-40B4-BE49-F238E27FC236}">
                <a16:creationId xmlns:a16="http://schemas.microsoft.com/office/drawing/2014/main" id="{B61CC248-9BBA-4091-8921-AE422BB73A34}"/>
              </a:ext>
            </a:extLst>
          </p:cNvPr>
          <p:cNvSpPr/>
          <p:nvPr/>
        </p:nvSpPr>
        <p:spPr>
          <a:xfrm>
            <a:off x="3998248" y="2736437"/>
            <a:ext cx="914400" cy="64008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chemeClr val="bg1"/>
                </a:solidFill>
                <a:effectLst/>
                <a:uLnTx/>
                <a:uFillTx/>
                <a:latin typeface="Comic Sans MS" panose="030F0702030302020204" pitchFamily="66" charset="0"/>
                <a:ea typeface="+mn-ea"/>
                <a:cs typeface="Arial"/>
                <a:sym typeface="Arial"/>
              </a:rPr>
              <a:t>5</a:t>
            </a:r>
          </a:p>
        </p:txBody>
      </p:sp>
      <p:grpSp>
        <p:nvGrpSpPr>
          <p:cNvPr id="14" name="Group 13">
            <a:extLst>
              <a:ext uri="{FF2B5EF4-FFF2-40B4-BE49-F238E27FC236}">
                <a16:creationId xmlns:a16="http://schemas.microsoft.com/office/drawing/2014/main" id="{2CFCA069-8CAE-4DDE-B9DA-C42BE173F886}"/>
              </a:ext>
            </a:extLst>
          </p:cNvPr>
          <p:cNvGrpSpPr/>
          <p:nvPr/>
        </p:nvGrpSpPr>
        <p:grpSpPr>
          <a:xfrm>
            <a:off x="7178868" y="2437398"/>
            <a:ext cx="4185526" cy="2728209"/>
            <a:chOff x="7734925" y="2803161"/>
            <a:chExt cx="4185526" cy="2728209"/>
          </a:xfrm>
        </p:grpSpPr>
        <p:sp>
          <p:nvSpPr>
            <p:cNvPr id="15" name="Rectangle 14">
              <a:extLst>
                <a:ext uri="{FF2B5EF4-FFF2-40B4-BE49-F238E27FC236}">
                  <a16:creationId xmlns:a16="http://schemas.microsoft.com/office/drawing/2014/main" id="{ED15FDA7-1C70-44CD-AFB0-3BE5CFF264CC}"/>
                </a:ext>
              </a:extLst>
            </p:cNvPr>
            <p:cNvSpPr/>
            <p:nvPr/>
          </p:nvSpPr>
          <p:spPr>
            <a:xfrm>
              <a:off x="7734925" y="3177915"/>
              <a:ext cx="3492708" cy="2353455"/>
            </a:xfrm>
            <a:prstGeom prst="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extBox 15">
              <a:extLst>
                <a:ext uri="{FF2B5EF4-FFF2-40B4-BE49-F238E27FC236}">
                  <a16:creationId xmlns:a16="http://schemas.microsoft.com/office/drawing/2014/main" id="{80E24621-5593-4120-8E1D-784AAA7CD609}"/>
                </a:ext>
              </a:extLst>
            </p:cNvPr>
            <p:cNvSpPr txBox="1"/>
            <p:nvPr/>
          </p:nvSpPr>
          <p:spPr>
            <a:xfrm>
              <a:off x="8769246" y="2803161"/>
              <a:ext cx="922047" cy="369332"/>
            </a:xfrm>
            <a:prstGeom prst="rect">
              <a:avLst/>
            </a:prstGeom>
            <a:noFill/>
          </p:spPr>
          <p:txBody>
            <a:bodyPr wrap="none" rtlCol="0">
              <a:spAutoFit/>
            </a:bodyPr>
            <a:lstStyle/>
            <a:p>
              <a:r>
                <a:rPr lang="en-US" sz="1800" dirty="0">
                  <a:solidFill>
                    <a:srgbClr val="0076A3"/>
                  </a:solidFill>
                  <a:latin typeface="+mj-lt"/>
                </a:rPr>
                <a:t>Length</a:t>
              </a:r>
            </a:p>
          </p:txBody>
        </p:sp>
        <p:sp>
          <p:nvSpPr>
            <p:cNvPr id="17" name="TextBox 16">
              <a:extLst>
                <a:ext uri="{FF2B5EF4-FFF2-40B4-BE49-F238E27FC236}">
                  <a16:creationId xmlns:a16="http://schemas.microsoft.com/office/drawing/2014/main" id="{C0779B89-D0C0-4A81-B670-547D4F368C5C}"/>
                </a:ext>
              </a:extLst>
            </p:cNvPr>
            <p:cNvSpPr txBox="1"/>
            <p:nvPr/>
          </p:nvSpPr>
          <p:spPr>
            <a:xfrm>
              <a:off x="11227633" y="3985310"/>
              <a:ext cx="692818" cy="369332"/>
            </a:xfrm>
            <a:prstGeom prst="rect">
              <a:avLst/>
            </a:prstGeom>
            <a:noFill/>
          </p:spPr>
          <p:txBody>
            <a:bodyPr wrap="none" rtlCol="0">
              <a:spAutoFit/>
            </a:bodyPr>
            <a:lstStyle/>
            <a:p>
              <a:r>
                <a:rPr lang="fr-FR" sz="1800" dirty="0">
                  <a:solidFill>
                    <a:srgbClr val="0076A3"/>
                  </a:solidFill>
                  <a:latin typeface="+mj-lt"/>
                </a:rPr>
                <a:t>5 cm</a:t>
              </a:r>
            </a:p>
          </p:txBody>
        </p:sp>
      </p:grpSp>
    </p:spTree>
    <p:custDataLst>
      <p:tags r:id="rId1"/>
    </p:custDataLst>
    <p:extLst>
      <p:ext uri="{BB962C8B-B14F-4D97-AF65-F5344CB8AC3E}">
        <p14:creationId xmlns:p14="http://schemas.microsoft.com/office/powerpoint/2010/main" val="87911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2"/>
                                        </p:tgtEl>
                                        <p:attrNameLst>
                                          <p:attrName>fillcolor</p:attrName>
                                        </p:attrNameLst>
                                      </p:cBhvr>
                                      <p:to>
                                        <a:srgbClr val="74C274"/>
                                      </p:to>
                                    </p:animClr>
                                    <p:set>
                                      <p:cBhvr>
                                        <p:cTn id="7" dur="500" fill="hold"/>
                                        <p:tgtEl>
                                          <p:spTgt spid="12"/>
                                        </p:tgtEl>
                                        <p:attrNameLst>
                                          <p:attrName>fill.type</p:attrName>
                                        </p:attrNameLst>
                                      </p:cBhvr>
                                      <p:to>
                                        <p:strVal val="solid"/>
                                      </p:to>
                                    </p:set>
                                    <p:set>
                                      <p:cBhvr>
                                        <p:cTn id="8" dur="500" fill="hold"/>
                                        <p:tgtEl>
                                          <p:spTgt spid="12"/>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2"/>
                                        </p:tgtEl>
                                        <p:attrNameLst>
                                          <p:attrName>stroke.color</p:attrName>
                                        </p:attrNameLst>
                                      </p:cBhvr>
                                      <p:to>
                                        <a:srgbClr val="FFFFFF"/>
                                      </p:to>
                                    </p:animClr>
                                    <p:set>
                                      <p:cBhvr>
                                        <p:cTn id="11" dur="500" fill="hold"/>
                                        <p:tgtEl>
                                          <p:spTgt spid="1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2" fill="hold" nodeType="clickEffect">
                                  <p:stCondLst>
                                    <p:cond delay="0"/>
                                  </p:stCondLst>
                                  <p:childTnLst>
                                    <p:animClr clrSpc="rgb" dir="cw">
                                      <p:cBhvr>
                                        <p:cTn id="15" dur="500" fill="hold"/>
                                        <p:tgtEl>
                                          <p:spTgt spid="13"/>
                                        </p:tgtEl>
                                        <p:attrNameLst>
                                          <p:attrName>fillcolor</p:attrName>
                                        </p:attrNameLst>
                                      </p:cBhvr>
                                      <p:to>
                                        <a:srgbClr val="74C274"/>
                                      </p:to>
                                    </p:animClr>
                                    <p:set>
                                      <p:cBhvr>
                                        <p:cTn id="16" dur="500" fill="hold"/>
                                        <p:tgtEl>
                                          <p:spTgt spid="13"/>
                                        </p:tgtEl>
                                        <p:attrNameLst>
                                          <p:attrName>fill.type</p:attrName>
                                        </p:attrNameLst>
                                      </p:cBhvr>
                                      <p:to>
                                        <p:strVal val="solid"/>
                                      </p:to>
                                    </p:set>
                                    <p:set>
                                      <p:cBhvr>
                                        <p:cTn id="17" dur="500" fill="hold"/>
                                        <p:tgtEl>
                                          <p:spTgt spid="13"/>
                                        </p:tgtEl>
                                        <p:attrNameLst>
                                          <p:attrName>fill.on</p:attrName>
                                        </p:attrNameLst>
                                      </p:cBhvr>
                                      <p:to>
                                        <p:strVal val="true"/>
                                      </p:to>
                                    </p:set>
                                  </p:childTnLst>
                                </p:cTn>
                              </p:par>
                              <p:par>
                                <p:cTn id="18" presetID="7" presetClass="emph" presetSubtype="2" fill="hold" nodeType="withEffect">
                                  <p:stCondLst>
                                    <p:cond delay="0"/>
                                  </p:stCondLst>
                                  <p:childTnLst>
                                    <p:animClr clrSpc="rgb" dir="cw">
                                      <p:cBhvr>
                                        <p:cTn id="19" dur="500" fill="hold"/>
                                        <p:tgtEl>
                                          <p:spTgt spid="13"/>
                                        </p:tgtEl>
                                        <p:attrNameLst>
                                          <p:attrName>stroke.color</p:attrName>
                                        </p:attrNameLst>
                                      </p:cBhvr>
                                      <p:to>
                                        <a:srgbClr val="FFFFFF"/>
                                      </p:to>
                                    </p:animClr>
                                    <p:set>
                                      <p:cBhvr>
                                        <p:cTn id="20" dur="500" fill="hold"/>
                                        <p:tgtEl>
                                          <p:spTgt spid="13"/>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500" fill="hold"/>
                                        <p:tgtEl>
                                          <p:spTgt spid="10"/>
                                        </p:tgtEl>
                                        <p:attrNameLst>
                                          <p:attrName>fillcolor</p:attrName>
                                        </p:attrNameLst>
                                      </p:cBhvr>
                                      <p:to>
                                        <a:srgbClr val="74C274"/>
                                      </p:to>
                                    </p:animClr>
                                    <p:set>
                                      <p:cBhvr>
                                        <p:cTn id="25" dur="500" fill="hold"/>
                                        <p:tgtEl>
                                          <p:spTgt spid="10"/>
                                        </p:tgtEl>
                                        <p:attrNameLst>
                                          <p:attrName>fill.type</p:attrName>
                                        </p:attrNameLst>
                                      </p:cBhvr>
                                      <p:to>
                                        <p:strVal val="solid"/>
                                      </p:to>
                                    </p:set>
                                    <p:set>
                                      <p:cBhvr>
                                        <p:cTn id="26" dur="500" fill="hold"/>
                                        <p:tgtEl>
                                          <p:spTgt spid="10"/>
                                        </p:tgtEl>
                                        <p:attrNameLst>
                                          <p:attrName>fill.on</p:attrName>
                                        </p:attrNameLst>
                                      </p:cBhvr>
                                      <p:to>
                                        <p:strVal val="true"/>
                                      </p:to>
                                    </p:set>
                                  </p:childTnLst>
                                </p:cTn>
                              </p:par>
                              <p:par>
                                <p:cTn id="27" presetID="7" presetClass="emph" presetSubtype="2" fill="hold" nodeType="withEffect">
                                  <p:stCondLst>
                                    <p:cond delay="0"/>
                                  </p:stCondLst>
                                  <p:childTnLst>
                                    <p:animClr clrSpc="rgb" dir="cw">
                                      <p:cBhvr>
                                        <p:cTn id="28" dur="500" fill="hold"/>
                                        <p:tgtEl>
                                          <p:spTgt spid="10"/>
                                        </p:tgtEl>
                                        <p:attrNameLst>
                                          <p:attrName>stroke.color</p:attrName>
                                        </p:attrNameLst>
                                      </p:cBhvr>
                                      <p:to>
                                        <a:srgbClr val="FFFFFF"/>
                                      </p:to>
                                    </p:animClr>
                                    <p:set>
                                      <p:cBhvr>
                                        <p:cTn id="29" dur="500" fill="hold"/>
                                        <p:tgtEl>
                                          <p:spTgt spid="1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6BEF8133331854BA564BC3884CFC87C" ma:contentTypeVersion="2" ma:contentTypeDescription="Create a new document." ma:contentTypeScope="" ma:versionID="45c6d2dc8e92ee369dfae26ef8ac07a5">
  <xsd:schema xmlns:xsd="http://www.w3.org/2001/XMLSchema" xmlns:xs="http://www.w3.org/2001/XMLSchema" xmlns:p="http://schemas.microsoft.com/office/2006/metadata/properties" xmlns:ns2="28d7a5b2-e9af-4604-92b1-4666a8526ab6" targetNamespace="http://schemas.microsoft.com/office/2006/metadata/properties" ma:root="true" ma:fieldsID="32140c0621de399a84bd778b86ce60b4" ns2:_="">
    <xsd:import namespace="28d7a5b2-e9af-4604-92b1-4666a8526ab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d7a5b2-e9af-4604-92b1-4666a8526a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customXml/itemProps2.xml><?xml version="1.0" encoding="utf-8"?>
<ds:datastoreItem xmlns:ds="http://schemas.openxmlformats.org/officeDocument/2006/customXml" ds:itemID="{011077A7-AB5F-43B4-BDE5-65E1F18285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d7a5b2-e9af-4604-92b1-4666a8526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4725</TotalTime>
  <Words>1914</Words>
  <Application>Microsoft Office PowerPoint</Application>
  <PresentationFormat>Widescreen</PresentationFormat>
  <Paragraphs>252</Paragraphs>
  <Slides>26</Slides>
  <Notes>25</Notes>
  <HiddenSlides>0</HiddenSlides>
  <MMClips>2</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vt:lpstr>
      <vt:lpstr>Calibri</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Wassim Sidani</cp:lastModifiedBy>
  <cp:revision>925</cp:revision>
  <dcterms:created xsi:type="dcterms:W3CDTF">2020-11-03T06:34:51Z</dcterms:created>
  <dcterms:modified xsi:type="dcterms:W3CDTF">2022-09-08T07:12:47Z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0x01010026BEF8133331854BA564BC3884CFC87C</vt:lpwstr>
  </property>
</Properties>
</file>